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8" r:id="rId8"/>
    <p:sldId id="263" r:id="rId9"/>
    <p:sldId id="264" r:id="rId10"/>
    <p:sldId id="265" r:id="rId11"/>
    <p:sldId id="266" r:id="rId12"/>
    <p:sldId id="269" r:id="rId13"/>
    <p:sldId id="270" r:id="rId14"/>
    <p:sldId id="272" r:id="rId15"/>
    <p:sldId id="267" r:id="rId16"/>
    <p:sldId id="273" r:id="rId17"/>
    <p:sldId id="274" r:id="rId18"/>
    <p:sldId id="275" r:id="rId19"/>
    <p:sldId id="276" r:id="rId20"/>
    <p:sldId id="277" r:id="rId21"/>
    <p:sldId id="283" r:id="rId22"/>
    <p:sldId id="285" r:id="rId23"/>
    <p:sldId id="284" r:id="rId24"/>
    <p:sldId id="286" r:id="rId25"/>
    <p:sldId id="278" r:id="rId26"/>
    <p:sldId id="261" r:id="rId27"/>
    <p:sldId id="287" r:id="rId28"/>
    <p:sldId id="288" r:id="rId29"/>
    <p:sldId id="289" r:id="rId30"/>
    <p:sldId id="290" r:id="rId31"/>
    <p:sldId id="294" r:id="rId32"/>
    <p:sldId id="291" r:id="rId33"/>
    <p:sldId id="295" r:id="rId34"/>
    <p:sldId id="292" r:id="rId35"/>
    <p:sldId id="296" r:id="rId36"/>
    <p:sldId id="293" r:id="rId37"/>
    <p:sldId id="297" r:id="rId3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5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5E3CA4D-764D-E421-4750-D204F46E37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0BF7057E-BF7E-0355-054C-3CA8B3357F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C46A5E2-3E06-E7F2-7F18-F12DF2E9F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E2523-B93C-4F46-AC16-F5039B3D32E5}" type="datetimeFigureOut">
              <a:rPr lang="ko-KR" altLang="en-US" smtClean="0"/>
              <a:t>2026-01-14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17CC386-FC49-AD4A-8DA7-52D1F6D81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7526851-2C13-FC8F-0234-66FAE628A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BEEB1-27F5-4536-9A49-30140963AA9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9331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F2C9F76-B2E7-5D0B-6097-CBB9DD562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48C5FA8-72B8-555F-53DF-F28D90C2AF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A08722E-B438-5A63-16FC-5F2418350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E2523-B93C-4F46-AC16-F5039B3D32E5}" type="datetimeFigureOut">
              <a:rPr lang="ko-KR" altLang="en-US" smtClean="0"/>
              <a:t>2026-01-14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B73191B-A19F-1884-2ECC-BA0DFD071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65D6DD5-0A99-2F34-46C5-6B5C449FD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BEEB1-27F5-4536-9A49-30140963AA9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9179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668280C0-5F42-F415-54D0-9F27029F29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5ABD6E15-7E5E-B911-9EB3-CF02511E9D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4F65E4F-71CE-BF19-9D2F-E235DC401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E2523-B93C-4F46-AC16-F5039B3D32E5}" type="datetimeFigureOut">
              <a:rPr lang="ko-KR" altLang="en-US" smtClean="0"/>
              <a:t>2026-01-14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BBE9F02-823F-9292-E98B-B57CEE00F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AAA7EC8-C3E1-0FCD-11B9-C712DB4C4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BEEB1-27F5-4536-9A49-30140963AA9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8629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244E625-59F8-1EF3-1C3C-F39DAE6D4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22DC712-AA58-3EF2-3B87-7A385E35CF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84E2032-3262-FF64-79E8-9AD8B513B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E2523-B93C-4F46-AC16-F5039B3D32E5}" type="datetimeFigureOut">
              <a:rPr lang="ko-KR" altLang="en-US" smtClean="0"/>
              <a:t>2026-01-14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EFAFF8C-DD7B-820D-395E-DB8E9E794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7BCCE4F-7138-3F37-4BF1-6D1677AFE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BEEB1-27F5-4536-9A49-30140963AA9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5132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A6887F9-74D3-2499-74E0-EE5153C12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28BAD09-BE88-548F-A1A6-4AFBE11C99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3AF4444-EEAE-4639-17BB-9084C6D22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E2523-B93C-4F46-AC16-F5039B3D32E5}" type="datetimeFigureOut">
              <a:rPr lang="ko-KR" altLang="en-US" smtClean="0"/>
              <a:t>2026-01-14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35E8553-D854-0786-F205-D6F435338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0235840-EFF9-AD25-458A-3E2F3243C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BEEB1-27F5-4536-9A49-30140963AA9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888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69CA40A-DE90-D807-2636-079895E57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ECFF138-DDCC-DA1E-6F41-DD60F2B5CA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DDCAD3C-0C32-F949-5396-503B0CCEBE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11C1768-AD9B-AC5D-A62A-F8A67F2CE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E2523-B93C-4F46-AC16-F5039B3D32E5}" type="datetimeFigureOut">
              <a:rPr lang="ko-KR" altLang="en-US" smtClean="0"/>
              <a:t>2026-01-14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1D7C103-68FE-0172-BF22-6A68757C7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E9E5230-113C-C650-5CDF-36D21CAFE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BEEB1-27F5-4536-9A49-30140963AA9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0001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0371ED6-B52F-AB7C-BF4B-840794F48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8F28BB5-A949-5726-970C-7DA735828D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2D850C3-4A8C-5542-C971-6873E3C269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7F99E477-2879-F6F0-0886-AAD665452D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B1D32651-A83D-643C-CCB4-4B95203F0E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2261D619-E091-9D1C-4594-D99754274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E2523-B93C-4F46-AC16-F5039B3D32E5}" type="datetimeFigureOut">
              <a:rPr lang="ko-KR" altLang="en-US" smtClean="0"/>
              <a:t>2026-01-14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5E089D79-1575-6F8C-E0DE-DAA8C92B4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307522B-6BEC-60D4-73A8-2B94A3B7A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BEEB1-27F5-4536-9A49-30140963AA9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1380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29D1791-B218-2EA5-D9E9-137F384E7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3D1007A0-7D22-94E1-CA45-A72B145C4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E2523-B93C-4F46-AC16-F5039B3D32E5}" type="datetimeFigureOut">
              <a:rPr lang="ko-KR" altLang="en-US" smtClean="0"/>
              <a:t>2026-01-14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23FD8ED-CAB1-F3FC-BBB6-BE3410672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CF5185D-AB6F-E4D7-FE2A-5BDB8C90E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BEEB1-27F5-4536-9A49-30140963AA9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0361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E1E5F899-C243-53F9-758D-B8200FFBC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E2523-B93C-4F46-AC16-F5039B3D32E5}" type="datetimeFigureOut">
              <a:rPr lang="ko-KR" altLang="en-US" smtClean="0"/>
              <a:t>2026-01-14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93A9DB18-0D3B-CB34-FC3F-113F11E49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F192806-978A-97CE-CAA1-F67C50FC3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BEEB1-27F5-4536-9A49-30140963AA9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0563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C9A6216-45E2-7673-F097-E7DE95BCF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A467906-0AF0-4318-99E3-CA0608687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A2FBA8F-17CE-507C-BF2C-6EA973EC9C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17EFE36-576C-CB6E-F080-336ED51EA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E2523-B93C-4F46-AC16-F5039B3D32E5}" type="datetimeFigureOut">
              <a:rPr lang="ko-KR" altLang="en-US" smtClean="0"/>
              <a:t>2026-01-14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453EC8C-43CB-DABA-34CC-DEFABE56B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974D2D2-78D7-19D9-4D93-D5AF46A42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BEEB1-27F5-4536-9A49-30140963AA9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0744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63E4664-5374-E4BA-832B-F7E0AB134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FA071AB1-EB81-43E4-8BD1-EEC2261E65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2DB433F-3997-F515-149D-3489F60339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3D2B8BE-1447-ABA2-5F8D-A56880105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E2523-B93C-4F46-AC16-F5039B3D32E5}" type="datetimeFigureOut">
              <a:rPr lang="ko-KR" altLang="en-US" smtClean="0"/>
              <a:t>2026-01-14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E714FF9-2236-665C-8ECE-7FC302CCE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DCDB833-C707-D6E6-7D47-2A0876FC5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BEEB1-27F5-4536-9A49-30140963AA9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1677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30E97E50-4EC5-8D97-20BB-B500B6BE4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D3547E6-8FB3-0003-1E52-E2E2BA0A9B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3F9D4C8-FA48-991D-E064-DBDD7875C3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14E2523-B93C-4F46-AC16-F5039B3D32E5}" type="datetimeFigureOut">
              <a:rPr lang="ko-KR" altLang="en-US" smtClean="0"/>
              <a:t>2026-01-14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1629E7D-147E-83B0-9256-0B043D0A35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D98FDC4-09F8-E8DA-78A2-49C6ED19E3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CBEEB1-27F5-4536-9A49-30140963AA9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4565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7ED086A-F94B-F84C-03ED-03CF880E4B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29540"/>
            <a:ext cx="9144000" cy="2387600"/>
          </a:xfrm>
        </p:spPr>
        <p:txBody>
          <a:bodyPr>
            <a:normAutofit/>
          </a:bodyPr>
          <a:lstStyle/>
          <a:p>
            <a:r>
              <a:rPr lang="en-US" altLang="ko-KR" sz="4800" b="1" dirty="0"/>
              <a:t>EC2: Elastic Compute Cloud</a:t>
            </a:r>
            <a:endParaRPr lang="ko-KR" altLang="en-US" sz="4800" b="1" dirty="0"/>
          </a:p>
        </p:txBody>
      </p:sp>
      <p:pic>
        <p:nvPicPr>
          <p:cNvPr id="8" name="그림 7" descr="텍스트, 폰트, 그래픽, 스크린샷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F3FC192-DC06-113B-2F68-35562267E7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813" y="1756871"/>
            <a:ext cx="5965861" cy="159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765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68C139-D4FF-3F91-6FC8-1A9CF6B14E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4BC621D-19AA-295A-95F8-384A29A32D76}"/>
              </a:ext>
            </a:extLst>
          </p:cNvPr>
          <p:cNvSpPr txBox="1"/>
          <p:nvPr/>
        </p:nvSpPr>
        <p:spPr>
          <a:xfrm>
            <a:off x="0" y="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/>
              <a:t>https://aws.amazon.com/ko/ebs/</a:t>
            </a:r>
          </a:p>
        </p:txBody>
      </p:sp>
      <p:pic>
        <p:nvPicPr>
          <p:cNvPr id="5" name="그림 4" descr="텍스트, 폰트, 스크린샷, 화이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A08ADA17-12E0-6E62-077B-BD2432B12A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69332"/>
            <a:ext cx="8878529" cy="31273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90E94BF-4AF1-F4FC-12D3-7803AEFE3419}"/>
              </a:ext>
            </a:extLst>
          </p:cNvPr>
          <p:cNvSpPr txBox="1"/>
          <p:nvPr/>
        </p:nvSpPr>
        <p:spPr>
          <a:xfrm>
            <a:off x="555959" y="4109487"/>
            <a:ext cx="990556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ko-KR" altLang="en-US" b="1" dirty="0"/>
              <a:t>📦 </a:t>
            </a:r>
            <a:r>
              <a:rPr lang="en-US" altLang="ko-KR" b="1" dirty="0"/>
              <a:t>Amazon EBS </a:t>
            </a:r>
            <a:r>
              <a:rPr lang="ko-KR" altLang="en-US" b="1" dirty="0"/>
              <a:t>핵심 요약</a:t>
            </a:r>
            <a:endParaRPr lang="en-US" altLang="ko-KR" b="1" dirty="0"/>
          </a:p>
          <a:p>
            <a:pPr>
              <a:buNone/>
            </a:pPr>
            <a:endParaRPr lang="ko-KR" altLang="en-US" b="1" dirty="0"/>
          </a:p>
          <a:p>
            <a:pPr>
              <a:buNone/>
            </a:pPr>
            <a:r>
              <a:rPr lang="en-US" altLang="ko-KR" dirty="0"/>
              <a:t>Amazon EBS</a:t>
            </a:r>
            <a:r>
              <a:rPr lang="ko-KR" altLang="en-US" dirty="0"/>
              <a:t>는 </a:t>
            </a:r>
            <a:r>
              <a:rPr lang="en-US" altLang="ko-KR" dirty="0"/>
              <a:t>EC2 </a:t>
            </a:r>
            <a:r>
              <a:rPr lang="ko-KR" altLang="en-US" dirty="0"/>
              <a:t>인스턴스를 위해 설계된</a:t>
            </a:r>
            <a:endParaRPr lang="en-US" altLang="ko-KR" dirty="0"/>
          </a:p>
          <a:p>
            <a:pPr>
              <a:buNone/>
            </a:pPr>
            <a:endParaRPr lang="en-US" altLang="ko-KR" b="1" dirty="0"/>
          </a:p>
          <a:p>
            <a:pPr>
              <a:buNone/>
            </a:pPr>
            <a:r>
              <a:rPr lang="ko-KR" altLang="en-US" b="1" dirty="0"/>
              <a:t>확장 가능한 고성능 블록 스토리지</a:t>
            </a:r>
            <a:r>
              <a:rPr lang="ko-KR" altLang="en-US" dirty="0"/>
              <a:t> 서비스입니다</a:t>
            </a:r>
            <a:r>
              <a:rPr lang="en-US" altLang="ko-KR" dirty="0"/>
              <a:t>.</a:t>
            </a:r>
          </a:p>
          <a:p>
            <a:pPr>
              <a:buNone/>
            </a:pPr>
            <a:endParaRPr lang="en-US" altLang="ko-KR" dirty="0"/>
          </a:p>
          <a:p>
            <a:pPr>
              <a:buNone/>
            </a:pPr>
            <a:r>
              <a:rPr lang="ko-KR" altLang="en-US" dirty="0"/>
              <a:t>쉽게 말해</a:t>
            </a:r>
            <a:r>
              <a:rPr lang="en-US" altLang="ko-KR" dirty="0"/>
              <a:t>, </a:t>
            </a:r>
            <a:r>
              <a:rPr lang="ko-KR" altLang="en-US" dirty="0"/>
              <a:t>클라우드에서 사용하는 가상 하드디스크</a:t>
            </a:r>
            <a:r>
              <a:rPr lang="en-US" altLang="ko-KR" dirty="0"/>
              <a:t>(SSD/HDD)</a:t>
            </a:r>
            <a:r>
              <a:rPr lang="ko-KR" altLang="en-US" dirty="0"/>
              <a:t>입니다</a:t>
            </a:r>
            <a:r>
              <a:rPr lang="en-US" altLang="ko-K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53910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0F8592-E96E-8802-085C-A0CADF6FA9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2435837-3275-55D3-03CD-F33C4904BA9C}"/>
              </a:ext>
            </a:extLst>
          </p:cNvPr>
          <p:cNvSpPr txBox="1"/>
          <p:nvPr/>
        </p:nvSpPr>
        <p:spPr>
          <a:xfrm>
            <a:off x="137651" y="1977747"/>
            <a:ext cx="9537291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ko-KR" altLang="en-US" sz="2800" b="1" dirty="0"/>
              <a:t>블록</a:t>
            </a:r>
            <a:r>
              <a:rPr lang="en-US" altLang="ko-KR" sz="2800" b="1" dirty="0"/>
              <a:t>(Block)</a:t>
            </a:r>
            <a:r>
              <a:rPr lang="ko-KR" altLang="en-US" sz="2800" b="1" dirty="0"/>
              <a:t>의 정의</a:t>
            </a:r>
            <a:endParaRPr lang="en-US" altLang="ko-KR" sz="2800" b="1" dirty="0"/>
          </a:p>
          <a:p>
            <a:pPr marL="514350" indent="-514350">
              <a:buAutoNum type="arabicPeriod"/>
            </a:pPr>
            <a:endParaRPr lang="ko-KR" altLang="en-US" sz="2800" b="1" dirty="0"/>
          </a:p>
          <a:p>
            <a:pPr>
              <a:buNone/>
            </a:pPr>
            <a:r>
              <a:rPr lang="ko-KR" altLang="en-US" dirty="0"/>
              <a:t>컴퓨터가 </a:t>
            </a:r>
            <a:r>
              <a:rPr lang="ko-KR" altLang="en-US" dirty="0">
                <a:solidFill>
                  <a:srgbClr val="FF0000"/>
                </a:solidFill>
              </a:rPr>
              <a:t>데이터</a:t>
            </a:r>
            <a:r>
              <a:rPr lang="ko-KR" altLang="en-US" dirty="0"/>
              <a:t>를 저장할 때 사용하는 </a:t>
            </a:r>
            <a:r>
              <a:rPr lang="ko-KR" altLang="en-US" b="1" dirty="0">
                <a:solidFill>
                  <a:srgbClr val="FF0000"/>
                </a:solidFill>
              </a:rPr>
              <a:t>가장 작은 단위</a:t>
            </a:r>
            <a:r>
              <a:rPr lang="ko-KR" altLang="en-US" b="1" dirty="0"/>
              <a:t>의 고정된 </a:t>
            </a:r>
            <a:r>
              <a:rPr lang="ko-KR" altLang="en-US" b="1" dirty="0">
                <a:solidFill>
                  <a:srgbClr val="FF0000"/>
                </a:solidFill>
              </a:rPr>
              <a:t>데이터 뭉치</a:t>
            </a:r>
            <a:r>
              <a:rPr lang="ko-KR" altLang="en-US" dirty="0"/>
              <a:t>를 말합니다</a:t>
            </a:r>
            <a:r>
              <a:rPr lang="en-US" altLang="ko-KR" dirty="0"/>
              <a:t>.</a:t>
            </a:r>
          </a:p>
          <a:p>
            <a:pPr>
              <a:buNone/>
            </a:pPr>
            <a:endParaRPr lang="en-US" altLang="ko-KR" dirty="0"/>
          </a:p>
          <a:p>
            <a:pPr>
              <a:buNone/>
            </a:pPr>
            <a:r>
              <a:rPr lang="en-US" altLang="ko-KR" dirty="0">
                <a:solidFill>
                  <a:srgbClr val="FF0000"/>
                </a:solidFill>
              </a:rPr>
              <a:t>EBS</a:t>
            </a:r>
            <a:r>
              <a:rPr lang="ko-KR" altLang="en-US" dirty="0"/>
              <a:t>와 같은 </a:t>
            </a:r>
            <a:r>
              <a:rPr lang="ko-KR" altLang="en-US" b="1" dirty="0"/>
              <a:t>블록 스토리지</a:t>
            </a:r>
            <a:r>
              <a:rPr lang="ko-KR" altLang="en-US" dirty="0"/>
              <a:t>는 데이터를 커다란 하나의 덩어리로 보는 것이 아니라</a:t>
            </a:r>
            <a:r>
              <a:rPr lang="en-US" altLang="ko-KR" dirty="0"/>
              <a:t>,</a:t>
            </a:r>
          </a:p>
          <a:p>
            <a:pPr>
              <a:buNone/>
            </a:pPr>
            <a:endParaRPr lang="en-US" altLang="ko-KR" dirty="0"/>
          </a:p>
          <a:p>
            <a:pPr>
              <a:buNone/>
            </a:pPr>
            <a:r>
              <a:rPr lang="ko-KR" altLang="en-US" dirty="0">
                <a:solidFill>
                  <a:srgbClr val="FF0000"/>
                </a:solidFill>
              </a:rPr>
              <a:t>잘게 쪼개진 </a:t>
            </a:r>
            <a:r>
              <a:rPr lang="en-US" altLang="ko-KR" dirty="0">
                <a:solidFill>
                  <a:srgbClr val="FF0000"/>
                </a:solidFill>
              </a:rPr>
              <a:t>'</a:t>
            </a:r>
            <a:r>
              <a:rPr lang="ko-KR" altLang="en-US" dirty="0">
                <a:solidFill>
                  <a:srgbClr val="FF0000"/>
                </a:solidFill>
              </a:rPr>
              <a:t>블록</a:t>
            </a:r>
            <a:r>
              <a:rPr lang="en-US" altLang="ko-KR" dirty="0">
                <a:solidFill>
                  <a:srgbClr val="FF0000"/>
                </a:solidFill>
              </a:rPr>
              <a:t>'</a:t>
            </a:r>
            <a:r>
              <a:rPr lang="ko-KR" altLang="en-US" dirty="0">
                <a:solidFill>
                  <a:srgbClr val="FF0000"/>
                </a:solidFill>
              </a:rPr>
              <a:t>들의 집합으로 관리</a:t>
            </a:r>
            <a:r>
              <a:rPr lang="ko-KR" altLang="en-US" dirty="0"/>
              <a:t>합니다</a:t>
            </a:r>
            <a:r>
              <a:rPr lang="en-US" altLang="ko-K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9348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5912BC-5B98-85C7-C72C-22A5CD78B4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AB66E0E-784B-3AD1-50FF-8AE379CD7CEF}"/>
              </a:ext>
            </a:extLst>
          </p:cNvPr>
          <p:cNvSpPr txBox="1"/>
          <p:nvPr/>
        </p:nvSpPr>
        <p:spPr>
          <a:xfrm>
            <a:off x="137651" y="1289953"/>
            <a:ext cx="9350477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ko-KR" sz="2800" b="1" dirty="0"/>
              <a:t>2. </a:t>
            </a:r>
            <a:r>
              <a:rPr lang="ko-KR" altLang="en-US" sz="2800" b="1" dirty="0"/>
              <a:t>왜 </a:t>
            </a:r>
            <a:r>
              <a:rPr lang="en-US" altLang="ko-KR" sz="2800" b="1" dirty="0"/>
              <a:t>'</a:t>
            </a:r>
            <a:r>
              <a:rPr lang="ko-KR" altLang="en-US" sz="2800" b="1" dirty="0"/>
              <a:t>블록</a:t>
            </a:r>
            <a:r>
              <a:rPr lang="en-US" altLang="ko-KR" sz="2800" b="1" dirty="0"/>
              <a:t> (Block) ' </a:t>
            </a:r>
            <a:r>
              <a:rPr lang="ko-KR" altLang="en-US" sz="2800" b="1" dirty="0"/>
              <a:t>방식을 쓸까</a:t>
            </a:r>
            <a:r>
              <a:rPr lang="en-US" altLang="ko-KR" sz="2800" b="1" dirty="0"/>
              <a:t>?</a:t>
            </a:r>
          </a:p>
          <a:p>
            <a:pPr>
              <a:buNone/>
            </a:pPr>
            <a:endParaRPr lang="en-US" altLang="ko-KR" sz="28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b="1" dirty="0"/>
              <a:t> </a:t>
            </a:r>
            <a:r>
              <a:rPr lang="ko-KR" altLang="en-US" b="1" dirty="0">
                <a:solidFill>
                  <a:srgbClr val="FF0000"/>
                </a:solidFill>
              </a:rPr>
              <a:t>쉬운 수정</a:t>
            </a:r>
            <a:endParaRPr lang="en-US" altLang="ko-KR" b="1" dirty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ko-KR" b="1" dirty="0"/>
          </a:p>
          <a:p>
            <a:r>
              <a:rPr lang="ko-KR" altLang="en-US" dirty="0"/>
              <a:t>파일 전체를 다시 저장할 필요 없이</a:t>
            </a:r>
            <a:r>
              <a:rPr lang="en-US" altLang="ko-KR" dirty="0"/>
              <a:t>, </a:t>
            </a:r>
            <a:r>
              <a:rPr lang="ko-KR" altLang="en-US" b="1" dirty="0">
                <a:solidFill>
                  <a:srgbClr val="FF0000"/>
                </a:solidFill>
              </a:rPr>
              <a:t>내용이 바뀐 특정 블록만</a:t>
            </a:r>
            <a:r>
              <a:rPr lang="ko-KR" altLang="en-US" dirty="0">
                <a:solidFill>
                  <a:srgbClr val="FF0000"/>
                </a:solidFill>
              </a:rPr>
              <a:t> 찾아가서 수정</a:t>
            </a:r>
            <a:r>
              <a:rPr lang="ko-KR" altLang="en-US" dirty="0"/>
              <a:t>하면 됩니다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그래서 데이터베이스</a:t>
            </a:r>
            <a:r>
              <a:rPr lang="en-US" altLang="ko-KR" dirty="0"/>
              <a:t>(DB)</a:t>
            </a:r>
            <a:r>
              <a:rPr lang="ko-KR" altLang="en-US" dirty="0"/>
              <a:t>처럼 데이터가 수시로 바뀌는 환경에 매우 </a:t>
            </a:r>
            <a:r>
              <a:rPr lang="ko-KR" altLang="en-US" dirty="0" err="1"/>
              <a:t>빠르가</a:t>
            </a:r>
            <a:r>
              <a:rPr lang="ko-KR" altLang="en-US" dirty="0"/>
              <a:t> 효율적입니다</a:t>
            </a:r>
            <a:r>
              <a:rPr lang="en-US" altLang="ko-KR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b="1" dirty="0">
                <a:solidFill>
                  <a:srgbClr val="FF0000"/>
                </a:solidFill>
              </a:rPr>
              <a:t>데이터 아주 빨리 찾음</a:t>
            </a:r>
            <a:endParaRPr lang="en-US" altLang="ko-KR" b="1" dirty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ko-KR" b="1" dirty="0"/>
          </a:p>
          <a:p>
            <a:r>
              <a:rPr lang="ko-KR" altLang="en-US" dirty="0"/>
              <a:t>하드 드라이브처럼 데이터를 고유한 </a:t>
            </a:r>
            <a:r>
              <a:rPr lang="ko-KR" altLang="en-US" dirty="0" err="1"/>
              <a:t>주소값</a:t>
            </a:r>
            <a:r>
              <a:rPr lang="en-US" altLang="ko-KR" dirty="0"/>
              <a:t>(</a:t>
            </a:r>
            <a:r>
              <a:rPr lang="ko-KR" altLang="en-US" dirty="0"/>
              <a:t>블록 주소</a:t>
            </a:r>
            <a:r>
              <a:rPr lang="en-US" altLang="ko-KR" dirty="0"/>
              <a:t>)</a:t>
            </a:r>
            <a:r>
              <a:rPr lang="ko-KR" altLang="en-US" dirty="0"/>
              <a:t>으로 직접 찾아가기 때문에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속도가 매우 빠릅니다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en-US" altLang="ko-KR" dirty="0"/>
              <a:t>IOPS(Input/Output Operations Per Second): EBS</a:t>
            </a:r>
            <a:r>
              <a:rPr lang="ko-KR" altLang="en-US" dirty="0"/>
              <a:t>의 성능 지표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099582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45DC39-3130-5205-6701-0D6B1D517F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284F292-89B4-9F03-84F0-D71DD8497B12}"/>
              </a:ext>
            </a:extLst>
          </p:cNvPr>
          <p:cNvSpPr txBox="1"/>
          <p:nvPr/>
        </p:nvSpPr>
        <p:spPr>
          <a:xfrm>
            <a:off x="137651" y="1358315"/>
            <a:ext cx="11867535" cy="4124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ko-KR" sz="2800" b="1" dirty="0"/>
              <a:t>3. S3(</a:t>
            </a:r>
            <a:r>
              <a:rPr lang="ko-KR" altLang="en-US" sz="2800" b="1" dirty="0"/>
              <a:t>객체</a:t>
            </a:r>
            <a:r>
              <a:rPr lang="en-US" altLang="ko-KR" sz="2800" b="1" dirty="0"/>
              <a:t>) vs EBS(</a:t>
            </a:r>
            <a:r>
              <a:rPr lang="ko-KR" altLang="en-US" sz="2800" b="1" dirty="0"/>
              <a:t>블록</a:t>
            </a:r>
            <a:r>
              <a:rPr lang="en-US" altLang="ko-KR" sz="2800" b="1" dirty="0"/>
              <a:t>)</a:t>
            </a:r>
          </a:p>
          <a:p>
            <a:pPr>
              <a:buNone/>
            </a:pPr>
            <a:endParaRPr lang="en-US" altLang="ko-KR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ko-KR" b="1" dirty="0"/>
              <a:t> </a:t>
            </a:r>
            <a:r>
              <a:rPr lang="en-US" altLang="ko-KR" b="1" dirty="0">
                <a:solidFill>
                  <a:srgbClr val="FF0000"/>
                </a:solidFill>
              </a:rPr>
              <a:t>S3 (</a:t>
            </a:r>
            <a:r>
              <a:rPr lang="ko-KR" altLang="en-US" b="1" dirty="0">
                <a:solidFill>
                  <a:srgbClr val="FF0000"/>
                </a:solidFill>
              </a:rPr>
              <a:t>객체 스토리지</a:t>
            </a:r>
            <a:r>
              <a:rPr lang="en-US" altLang="ko-KR" b="1" dirty="0">
                <a:solidFill>
                  <a:srgbClr val="FF0000"/>
                </a:solidFill>
              </a:rPr>
              <a:t>): '</a:t>
            </a:r>
            <a:r>
              <a:rPr lang="ko-KR" altLang="en-US" b="1" dirty="0">
                <a:solidFill>
                  <a:srgbClr val="FF0000"/>
                </a:solidFill>
              </a:rPr>
              <a:t>완제품 상자</a:t>
            </a:r>
            <a:r>
              <a:rPr lang="en-US" altLang="ko-KR" b="1" dirty="0">
                <a:solidFill>
                  <a:srgbClr val="FF0000"/>
                </a:solidFill>
              </a:rPr>
              <a:t>’</a:t>
            </a:r>
          </a:p>
          <a:p>
            <a:pPr>
              <a:buFont typeface="Arial" panose="020B0604020202020204" pitchFamily="34" charset="0"/>
              <a:buChar char="•"/>
            </a:pPr>
            <a:endParaRPr lang="ko-KR" alt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o-KR" altLang="en-US" dirty="0"/>
              <a:t>사진 한 장을 하나의 상자에 담아 창고에 넣는 것과 같습니다</a:t>
            </a:r>
            <a:r>
              <a:rPr lang="en-US" altLang="ko-KR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o-KR" altLang="en-US" dirty="0"/>
              <a:t>사진 속의 점 하나만 바꾸고 싶어도</a:t>
            </a:r>
            <a:r>
              <a:rPr lang="en-US" altLang="ko-KR" dirty="0"/>
              <a:t>, </a:t>
            </a:r>
            <a:r>
              <a:rPr lang="ko-KR" altLang="en-US" dirty="0"/>
              <a:t>상자 전체를 꺼내서 새 사진으로 갈아 끼워야 합니다</a:t>
            </a:r>
            <a:r>
              <a:rPr lang="en-US" altLang="ko-KR" dirty="0"/>
              <a:t>.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ko-KR" b="1" dirty="0">
                <a:solidFill>
                  <a:srgbClr val="FF0000"/>
                </a:solidFill>
              </a:rPr>
              <a:t> EBS (</a:t>
            </a:r>
            <a:r>
              <a:rPr lang="ko-KR" altLang="en-US" b="1" dirty="0">
                <a:solidFill>
                  <a:srgbClr val="FF0000"/>
                </a:solidFill>
              </a:rPr>
              <a:t>블록 스토리지</a:t>
            </a:r>
            <a:r>
              <a:rPr lang="en-US" altLang="ko-KR" b="1" dirty="0">
                <a:solidFill>
                  <a:srgbClr val="FF0000"/>
                </a:solidFill>
              </a:rPr>
              <a:t>): ‘</a:t>
            </a:r>
            <a:r>
              <a:rPr lang="ko-KR" altLang="en-US" b="1" dirty="0">
                <a:solidFill>
                  <a:srgbClr val="FF0000"/>
                </a:solidFill>
              </a:rPr>
              <a:t>부품</a:t>
            </a:r>
            <a:r>
              <a:rPr lang="en-US" altLang="ko-KR" b="1" dirty="0">
                <a:solidFill>
                  <a:srgbClr val="FF0000"/>
                </a:solidFill>
              </a:rPr>
              <a:t>(Block)’</a:t>
            </a:r>
          </a:p>
          <a:p>
            <a:pPr>
              <a:buFont typeface="Arial" panose="020B0604020202020204" pitchFamily="34" charset="0"/>
              <a:buChar char="•"/>
            </a:pPr>
            <a:endParaRPr lang="ko-KR" alt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o-KR" altLang="en-US" dirty="0"/>
              <a:t>데이터를 아주 작은 주차 칸들에 나누어 주차하는 것과 같습니다</a:t>
            </a:r>
            <a:r>
              <a:rPr lang="en-US" altLang="ko-KR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dirty="0"/>
              <a:t>10</a:t>
            </a:r>
            <a:r>
              <a:rPr lang="ko-KR" altLang="en-US" dirty="0"/>
              <a:t>번 칸에 주차된 차만 바꾸고 싶으면 </a:t>
            </a:r>
            <a:r>
              <a:rPr lang="en-US" altLang="ko-KR" dirty="0"/>
              <a:t>10</a:t>
            </a:r>
            <a:r>
              <a:rPr lang="ko-KR" altLang="en-US" dirty="0"/>
              <a:t>번 칸만 건드리면 됩니다</a:t>
            </a:r>
            <a:r>
              <a:rPr lang="en-US" altLang="ko-KR" dirty="0"/>
              <a:t>. </a:t>
            </a:r>
            <a:r>
              <a:rPr lang="ko-KR" altLang="en-US" dirty="0"/>
              <a:t>나머지 칸은 건드릴 필요가 없죠</a:t>
            </a:r>
            <a:r>
              <a:rPr lang="en-US" altLang="ko-K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49164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D53326-96B8-138F-DA9F-3D876478B5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폰트, 그린, 로고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ACDC269E-69EB-9760-EBBB-F20B1EA4E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388" y="1513767"/>
            <a:ext cx="4877223" cy="1676545"/>
          </a:xfrm>
          <a:prstGeom prst="rect">
            <a:avLst/>
          </a:prstGeom>
        </p:spPr>
      </p:pic>
      <p:sp>
        <p:nvSpPr>
          <p:cNvPr id="4" name="제목 1">
            <a:extLst>
              <a:ext uri="{FF2B5EF4-FFF2-40B4-BE49-F238E27FC236}">
                <a16:creationId xmlns:a16="http://schemas.microsoft.com/office/drawing/2014/main" id="{405DD85F-674F-FB0D-027A-D746A793C07A}"/>
              </a:ext>
            </a:extLst>
          </p:cNvPr>
          <p:cNvSpPr txBox="1">
            <a:spLocks/>
          </p:cNvSpPr>
          <p:nvPr/>
        </p:nvSpPr>
        <p:spPr>
          <a:xfrm>
            <a:off x="1524000" y="2456811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b="1" dirty="0"/>
              <a:t>S3: Simple Storage Service</a:t>
            </a:r>
          </a:p>
        </p:txBody>
      </p:sp>
    </p:spTree>
    <p:extLst>
      <p:ext uri="{BB962C8B-B14F-4D97-AF65-F5344CB8AC3E}">
        <p14:creationId xmlns:p14="http://schemas.microsoft.com/office/powerpoint/2010/main" val="651466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4F882F-F931-FA8B-3FDD-67A3AC98CF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, 스크린샷, 소프트웨어, 멀티미디어 소프트웨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06C93C8-C4E5-2B43-D552-F39F6B94E5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9803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3447C8-91F4-3F86-CDBB-B4AE69CE7D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스크린샷, 소프트웨어, 컴퓨터 아이콘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3B03E6E-200F-3180-31B3-58F120B46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9209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8FB835-6238-B2EB-9B8F-DC7038787F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스크린샷, 소프트웨어, 컴퓨터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9C54DAD-4AF9-FD8B-CAD4-FB38C6CE09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521D94-D475-E75F-AD75-E508C02B96F7}"/>
              </a:ext>
            </a:extLst>
          </p:cNvPr>
          <p:cNvSpPr txBox="1"/>
          <p:nvPr/>
        </p:nvSpPr>
        <p:spPr>
          <a:xfrm>
            <a:off x="3165986" y="5497700"/>
            <a:ext cx="71185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ko-KR" altLang="ko-KR" sz="1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ACL (Access </a:t>
            </a:r>
            <a:r>
              <a:rPr kumimoji="0" lang="ko-KR" altLang="ko-KR" sz="1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Control</a:t>
            </a:r>
            <a:r>
              <a:rPr kumimoji="0" lang="ko-KR" altLang="ko-KR" sz="1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ko-KR" altLang="ko-KR" sz="1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List</a:t>
            </a:r>
            <a:r>
              <a:rPr kumimoji="0" lang="ko-KR" altLang="ko-KR" sz="1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):</a:t>
            </a:r>
            <a:r>
              <a:rPr kumimoji="0" lang="ko-KR" altLang="ko-KR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개별 파일(객체) 단위의 접근 제어.</a:t>
            </a:r>
          </a:p>
        </p:txBody>
      </p:sp>
    </p:spTree>
    <p:extLst>
      <p:ext uri="{BB962C8B-B14F-4D97-AF65-F5344CB8AC3E}">
        <p14:creationId xmlns:p14="http://schemas.microsoft.com/office/powerpoint/2010/main" val="38572969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68696E-E29D-EF59-C864-257449535F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스크린샷, 소프트웨어, 컴퓨터 아이콘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E0F0917-D54A-D1E6-B23E-8357EAB289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613ADC-56C2-AF5B-2F74-05891F2FD22A}"/>
              </a:ext>
            </a:extLst>
          </p:cNvPr>
          <p:cNvSpPr txBox="1"/>
          <p:nvPr/>
        </p:nvSpPr>
        <p:spPr>
          <a:xfrm>
            <a:off x="2713703" y="660061"/>
            <a:ext cx="95962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ko-KR" altLang="ko-KR" sz="1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버킷 정책(</a:t>
            </a:r>
            <a:r>
              <a:rPr kumimoji="0" lang="ko-KR" altLang="ko-KR" sz="1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Bucket</a:t>
            </a:r>
            <a:r>
              <a:rPr kumimoji="0" lang="ko-KR" altLang="ko-KR" sz="1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ko-KR" altLang="ko-KR" sz="1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Policy</a:t>
            </a:r>
            <a:r>
              <a:rPr kumimoji="0" lang="ko-KR" altLang="ko-KR" sz="1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):</a:t>
            </a:r>
            <a:r>
              <a:rPr kumimoji="0" lang="ko-KR" altLang="ko-KR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버킷 전체에 대한 규칙 설정 (예: 특정 </a:t>
            </a:r>
            <a:r>
              <a:rPr kumimoji="0" lang="ko-KR" altLang="ko-KR" sz="1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IP에서만</a:t>
            </a:r>
            <a:r>
              <a:rPr kumimoji="0" lang="ko-KR" altLang="ko-KR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접속 허용).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AF846B-C4CB-A7FF-8E9D-806C2B12F230}"/>
              </a:ext>
            </a:extLst>
          </p:cNvPr>
          <p:cNvSpPr txBox="1"/>
          <p:nvPr/>
        </p:nvSpPr>
        <p:spPr>
          <a:xfrm>
            <a:off x="2713703" y="3574364"/>
            <a:ext cx="95962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ko-KR" altLang="en-US" sz="1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외부에서 버킷 접근하려면 위의 차단을 해제해야 한다</a:t>
            </a:r>
            <a:r>
              <a:rPr kumimoji="0" lang="en-US" altLang="ko-KR" sz="1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.</a:t>
            </a:r>
            <a:endParaRPr kumimoji="0" lang="ko-KR" altLang="ko-KR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A9DD1E-0FA8-D46B-A9C2-52049CC480F2}"/>
              </a:ext>
            </a:extLst>
          </p:cNvPr>
          <p:cNvSpPr txBox="1"/>
          <p:nvPr/>
        </p:nvSpPr>
        <p:spPr>
          <a:xfrm>
            <a:off x="1238864" y="4754516"/>
            <a:ext cx="95962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ko-KR" altLang="en-US" b="1" i="0" dirty="0">
                <a:solidFill>
                  <a:srgbClr val="D13212"/>
                </a:solidFill>
                <a:effectLst/>
                <a:latin typeface="Segoe UI" panose="020B0502040204020203" pitchFamily="34" charset="0"/>
              </a:rPr>
              <a:t>버전 관리 </a:t>
            </a:r>
            <a:r>
              <a:rPr lang="en-US" altLang="ko-KR" b="1" i="0" dirty="0">
                <a:solidFill>
                  <a:srgbClr val="D13212"/>
                </a:solidFill>
                <a:effectLst/>
                <a:latin typeface="Segoe UI" panose="020B0502040204020203" pitchFamily="34" charset="0"/>
              </a:rPr>
              <a:t>(Versioning):</a:t>
            </a:r>
            <a:r>
              <a:rPr lang="ko-KR" altLang="en-US" b="0" i="0" dirty="0">
                <a:solidFill>
                  <a:srgbClr val="444444"/>
                </a:solidFill>
                <a:effectLst/>
                <a:latin typeface="Segoe UI" panose="020B0502040204020203" pitchFamily="34" charset="0"/>
              </a:rPr>
              <a:t> 같은 파일명을 덮어써도 이전 버전을 보관</a:t>
            </a:r>
            <a:r>
              <a:rPr lang="en-US" altLang="ko-KR" b="0" i="0" dirty="0">
                <a:solidFill>
                  <a:srgbClr val="444444"/>
                </a:solidFill>
                <a:effectLst/>
                <a:latin typeface="Segoe UI" panose="020B0502040204020203" pitchFamily="34" charset="0"/>
              </a:rPr>
              <a:t>. (</a:t>
            </a:r>
            <a:r>
              <a:rPr lang="ko-KR" altLang="en-US" b="0" i="0" dirty="0">
                <a:solidFill>
                  <a:srgbClr val="444444"/>
                </a:solidFill>
                <a:effectLst/>
                <a:latin typeface="Segoe UI" panose="020B0502040204020203" pitchFamily="34" charset="0"/>
              </a:rPr>
              <a:t>실수 방지 및 복구용</a:t>
            </a:r>
            <a:r>
              <a:rPr lang="en-US" altLang="ko-KR" b="0" i="0" dirty="0">
                <a:solidFill>
                  <a:srgbClr val="444444"/>
                </a:solidFill>
                <a:effectLst/>
                <a:latin typeface="Segoe UI" panose="020B0502040204020203" pitchFamily="34" charset="0"/>
              </a:rPr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94D033-CBD4-1F3D-F0AB-12918EDD9C6C}"/>
              </a:ext>
            </a:extLst>
          </p:cNvPr>
          <p:cNvSpPr txBox="1"/>
          <p:nvPr/>
        </p:nvSpPr>
        <p:spPr>
          <a:xfrm>
            <a:off x="2595714" y="1527137"/>
            <a:ext cx="85638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ko-KR" altLang="en-US" b="1" i="0" dirty="0">
                <a:solidFill>
                  <a:srgbClr val="D13212"/>
                </a:solidFill>
                <a:effectLst/>
                <a:latin typeface="Segoe UI" panose="020B0502040204020203" pitchFamily="34" charset="0"/>
              </a:rPr>
              <a:t>퍼블릭 액세스 차단</a:t>
            </a:r>
            <a:r>
              <a:rPr lang="en-US" altLang="ko-KR" b="1" i="0" dirty="0">
                <a:solidFill>
                  <a:srgbClr val="D13212"/>
                </a:solidFill>
                <a:effectLst/>
                <a:latin typeface="Segoe UI" panose="020B0502040204020203" pitchFamily="34" charset="0"/>
              </a:rPr>
              <a:t>:</a:t>
            </a:r>
            <a:r>
              <a:rPr lang="ko-KR" altLang="en-US" b="0" i="0" dirty="0">
                <a:solidFill>
                  <a:srgbClr val="444444"/>
                </a:solidFill>
                <a:effectLst/>
                <a:latin typeface="Segoe UI" panose="020B0502040204020203" pitchFamily="34" charset="0"/>
              </a:rPr>
              <a:t> 기본적으로 모든 버킷은 </a:t>
            </a:r>
            <a:r>
              <a:rPr lang="en-US" altLang="ko-KR" b="1" i="0" dirty="0">
                <a:solidFill>
                  <a:srgbClr val="D13212"/>
                </a:solidFill>
                <a:effectLst/>
                <a:latin typeface="Segoe UI" panose="020B0502040204020203" pitchFamily="34" charset="0"/>
              </a:rPr>
              <a:t>Private</a:t>
            </a:r>
            <a:r>
              <a:rPr lang="ko-KR" altLang="en-US" b="0" i="0" dirty="0">
                <a:solidFill>
                  <a:srgbClr val="444444"/>
                </a:solidFill>
                <a:effectLst/>
                <a:latin typeface="Segoe UI" panose="020B0502040204020203" pitchFamily="34" charset="0"/>
              </a:rPr>
              <a:t>입니다</a:t>
            </a:r>
            <a:r>
              <a:rPr lang="en-US" altLang="ko-KR" b="0" i="0" dirty="0">
                <a:solidFill>
                  <a:srgbClr val="444444"/>
                </a:solidFill>
                <a:effectLst/>
                <a:latin typeface="Segoe UI" panose="020B0502040204020203" pitchFamily="34" charset="0"/>
              </a:rPr>
              <a:t>. (</a:t>
            </a:r>
            <a:r>
              <a:rPr lang="ko-KR" altLang="en-US" b="0" i="0" dirty="0">
                <a:solidFill>
                  <a:srgbClr val="444444"/>
                </a:solidFill>
                <a:effectLst/>
                <a:latin typeface="Segoe UI" panose="020B0502040204020203" pitchFamily="34" charset="0"/>
              </a:rPr>
              <a:t>보안 사고 방지</a:t>
            </a:r>
            <a:r>
              <a:rPr lang="en-US" altLang="ko-KR" b="0" i="0" dirty="0">
                <a:solidFill>
                  <a:srgbClr val="444444"/>
                </a:solidFill>
                <a:effectLst/>
                <a:latin typeface="Segoe UI" panose="020B0502040204020203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219916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D9AFC2-1C95-3B20-A084-68A1AF52A6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스크린샷, 소프트웨어, 컴퓨터 아이콘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3271BCA-3EAC-021C-08CF-F67A5983D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822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텍스트, 소프트웨어, 스크린샷, 멀티미디어 소프트웨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D3000977-66BD-A33C-9C9E-75A3B1685B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12192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6919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A35172-E32C-85A2-5236-714C541C7B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9492ECD-3BE8-B682-2AFB-7066522F0A69}"/>
              </a:ext>
            </a:extLst>
          </p:cNvPr>
          <p:cNvSpPr txBox="1"/>
          <p:nvPr/>
        </p:nvSpPr>
        <p:spPr>
          <a:xfrm>
            <a:off x="639097" y="2277296"/>
            <a:ext cx="11395587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ko-KR" altLang="en-US" b="1" i="0" dirty="0">
                <a:solidFill>
                  <a:srgbClr val="D13212"/>
                </a:solidFill>
                <a:effectLst/>
                <a:latin typeface="Segoe UI" panose="020B0502040204020203" pitchFamily="34" charset="0"/>
              </a:rPr>
              <a:t>정적 웹사이트 호스팅 </a:t>
            </a:r>
            <a:r>
              <a:rPr lang="en-US" altLang="ko-KR" b="1" i="0" dirty="0">
                <a:solidFill>
                  <a:srgbClr val="D13212"/>
                </a:solidFill>
                <a:effectLst/>
                <a:latin typeface="Segoe UI" panose="020B0502040204020203" pitchFamily="34" charset="0"/>
              </a:rPr>
              <a:t>(Static Website Hosting):</a:t>
            </a:r>
            <a:r>
              <a:rPr lang="ko-KR" altLang="en-US" b="0" i="0" dirty="0">
                <a:solidFill>
                  <a:srgbClr val="444444"/>
                </a:solidFill>
                <a:effectLst/>
                <a:latin typeface="Segoe UI" panose="020B0502040204020203" pitchFamily="34" charset="0"/>
              </a:rPr>
              <a:t> </a:t>
            </a:r>
            <a:r>
              <a:rPr lang="en-US" altLang="ko-KR" b="0" i="0" dirty="0">
                <a:solidFill>
                  <a:srgbClr val="444444"/>
                </a:solidFill>
                <a:effectLst/>
                <a:latin typeface="Segoe UI" panose="020B0502040204020203" pitchFamily="34" charset="0"/>
              </a:rPr>
              <a:t>S3 </a:t>
            </a:r>
            <a:r>
              <a:rPr lang="ko-KR" altLang="en-US" b="0" i="0" dirty="0">
                <a:solidFill>
                  <a:srgbClr val="444444"/>
                </a:solidFill>
                <a:effectLst/>
                <a:latin typeface="Segoe UI" panose="020B0502040204020203" pitchFamily="34" charset="0"/>
              </a:rPr>
              <a:t>버킷만으로 서버 없이 웹사이트</a:t>
            </a:r>
            <a:r>
              <a:rPr lang="en-US" altLang="ko-KR" b="0" i="0" dirty="0">
                <a:solidFill>
                  <a:srgbClr val="444444"/>
                </a:solidFill>
                <a:effectLst/>
                <a:latin typeface="Segoe UI" panose="020B0502040204020203" pitchFamily="34" charset="0"/>
              </a:rPr>
              <a:t>(.html, .</a:t>
            </a:r>
            <a:r>
              <a:rPr lang="en-US" altLang="ko-KR" b="0" i="0" dirty="0" err="1">
                <a:solidFill>
                  <a:srgbClr val="444444"/>
                </a:solidFill>
                <a:effectLst/>
                <a:latin typeface="Segoe UI" panose="020B0502040204020203" pitchFamily="34" charset="0"/>
              </a:rPr>
              <a:t>css</a:t>
            </a:r>
            <a:r>
              <a:rPr lang="en-US" altLang="ko-KR" b="0" i="0" dirty="0">
                <a:solidFill>
                  <a:srgbClr val="444444"/>
                </a:solidFill>
                <a:effectLst/>
                <a:latin typeface="Segoe UI" panose="020B0502040204020203" pitchFamily="34" charset="0"/>
              </a:rPr>
              <a:t>) </a:t>
            </a:r>
            <a:r>
              <a:rPr lang="ko-KR" altLang="en-US" b="0" i="0" dirty="0">
                <a:solidFill>
                  <a:srgbClr val="444444"/>
                </a:solidFill>
                <a:effectLst/>
                <a:latin typeface="Segoe UI" panose="020B0502040204020203" pitchFamily="34" charset="0"/>
              </a:rPr>
              <a:t>배포 가능</a:t>
            </a:r>
            <a:r>
              <a:rPr lang="en-US" altLang="ko-KR" b="0" i="0" dirty="0">
                <a:solidFill>
                  <a:srgbClr val="444444"/>
                </a:solidFill>
                <a:effectLst/>
                <a:latin typeface="Segoe UI" panose="020B0502040204020203" pitchFamily="34" charset="0"/>
              </a:rPr>
              <a:t>.</a:t>
            </a:r>
          </a:p>
          <a:p>
            <a:pPr marL="285750" indent="-285750" algn="l">
              <a:buFont typeface="Wingdings" panose="05000000000000000000" pitchFamily="2" charset="2"/>
              <a:buChar char="è"/>
            </a:pPr>
            <a:r>
              <a:rPr lang="ko-KR" altLang="en-US" dirty="0">
                <a:solidFill>
                  <a:srgbClr val="444444"/>
                </a:solidFill>
                <a:latin typeface="Segoe UI" panose="020B0502040204020203" pitchFamily="34" charset="0"/>
              </a:rPr>
              <a:t>정적 웹사이트 </a:t>
            </a:r>
            <a:r>
              <a:rPr lang="en-US" altLang="ko-KR" dirty="0">
                <a:solidFill>
                  <a:srgbClr val="444444"/>
                </a:solidFill>
                <a:latin typeface="Segoe UI" panose="020B0502040204020203" pitchFamily="34" charset="0"/>
              </a:rPr>
              <a:t>= </a:t>
            </a:r>
            <a:r>
              <a:rPr lang="ko-KR" altLang="en-US" dirty="0">
                <a:solidFill>
                  <a:srgbClr val="444444"/>
                </a:solidFill>
                <a:latin typeface="Segoe UI" panose="020B0502040204020203" pitchFamily="34" charset="0"/>
              </a:rPr>
              <a:t>외부에서 열기만 하는 사이트</a:t>
            </a:r>
            <a:endParaRPr lang="en-US" altLang="ko-KR" dirty="0">
              <a:solidFill>
                <a:srgbClr val="444444"/>
              </a:solidFill>
              <a:latin typeface="Segoe UI" panose="020B0502040204020203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è"/>
            </a:pPr>
            <a:r>
              <a:rPr lang="ko-KR" altLang="en-US" dirty="0">
                <a:solidFill>
                  <a:srgbClr val="444444"/>
                </a:solidFill>
                <a:latin typeface="Segoe UI" panose="020B0502040204020203" pitchFamily="34" charset="0"/>
              </a:rPr>
              <a:t>원래 사진 같은 데이터를 다운받는 거겠지만</a:t>
            </a:r>
            <a:r>
              <a:rPr lang="en-US" altLang="ko-KR" dirty="0">
                <a:solidFill>
                  <a:srgbClr val="444444"/>
                </a:solidFill>
                <a:latin typeface="Segoe UI" panose="020B0502040204020203" pitchFamily="34" charset="0"/>
              </a:rPr>
              <a:t>, html</a:t>
            </a:r>
            <a:r>
              <a:rPr lang="ko-KR" altLang="en-US" dirty="0">
                <a:solidFill>
                  <a:srgbClr val="444444"/>
                </a:solidFill>
                <a:latin typeface="Segoe UI" panose="020B0502040204020203" pitchFamily="34" charset="0"/>
              </a:rPr>
              <a:t>을 다운받아서 연 개념이다</a:t>
            </a:r>
            <a:r>
              <a:rPr lang="en-US" altLang="ko-KR" dirty="0">
                <a:solidFill>
                  <a:srgbClr val="444444"/>
                </a:solidFill>
                <a:latin typeface="Segoe UI" panose="020B0502040204020203" pitchFamily="34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altLang="ko-KR" b="0" i="0" dirty="0">
              <a:solidFill>
                <a:srgbClr val="444444"/>
              </a:solidFill>
              <a:effectLst/>
              <a:latin typeface="Segoe UI" panose="020B0502040204020203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ko-KR" altLang="en-US" b="1" i="0" dirty="0">
                <a:solidFill>
                  <a:srgbClr val="D13212"/>
                </a:solidFill>
                <a:effectLst/>
                <a:latin typeface="Segoe UI" panose="020B0502040204020203" pitchFamily="34" charset="0"/>
              </a:rPr>
              <a:t>버전 관리 </a:t>
            </a:r>
            <a:r>
              <a:rPr lang="en-US" altLang="ko-KR" b="1" i="0" dirty="0">
                <a:solidFill>
                  <a:srgbClr val="D13212"/>
                </a:solidFill>
                <a:effectLst/>
                <a:latin typeface="Segoe UI" panose="020B0502040204020203" pitchFamily="34" charset="0"/>
              </a:rPr>
              <a:t>(Versioning):</a:t>
            </a:r>
            <a:r>
              <a:rPr lang="ko-KR" altLang="en-US" b="0" i="0" dirty="0">
                <a:solidFill>
                  <a:srgbClr val="444444"/>
                </a:solidFill>
                <a:effectLst/>
                <a:latin typeface="Segoe UI" panose="020B0502040204020203" pitchFamily="34" charset="0"/>
              </a:rPr>
              <a:t> 같은 파일명을 덮어써도 이전 버전을 보관</a:t>
            </a:r>
            <a:r>
              <a:rPr lang="en-US" altLang="ko-KR" b="0" i="0" dirty="0">
                <a:solidFill>
                  <a:srgbClr val="444444"/>
                </a:solidFill>
                <a:effectLst/>
                <a:latin typeface="Segoe UI" panose="020B0502040204020203" pitchFamily="34" charset="0"/>
              </a:rPr>
              <a:t>. (</a:t>
            </a:r>
            <a:r>
              <a:rPr lang="ko-KR" altLang="en-US" b="0" i="0" dirty="0">
                <a:solidFill>
                  <a:srgbClr val="444444"/>
                </a:solidFill>
                <a:effectLst/>
                <a:latin typeface="Segoe UI" panose="020B0502040204020203" pitchFamily="34" charset="0"/>
              </a:rPr>
              <a:t>실수 방지 및 복구용</a:t>
            </a:r>
            <a:r>
              <a:rPr lang="en-US" altLang="ko-KR" b="0" i="0" dirty="0">
                <a:solidFill>
                  <a:srgbClr val="444444"/>
                </a:solidFill>
                <a:effectLst/>
                <a:latin typeface="Segoe UI" panose="020B0502040204020203" pitchFamily="34" charset="0"/>
              </a:rPr>
              <a:t>)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altLang="ko-KR" dirty="0">
              <a:solidFill>
                <a:srgbClr val="444444"/>
              </a:solidFill>
              <a:latin typeface="Segoe UI" panose="020B0502040204020203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altLang="ko-KR" b="0" i="0" dirty="0">
              <a:solidFill>
                <a:srgbClr val="444444"/>
              </a:solidFill>
              <a:effectLst/>
              <a:latin typeface="Segoe UI" panose="020B0502040204020203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ko-KR" altLang="en-US" b="1" i="0" dirty="0">
                <a:solidFill>
                  <a:srgbClr val="D13212"/>
                </a:solidFill>
                <a:effectLst/>
                <a:latin typeface="Segoe UI" panose="020B0502040204020203" pitchFamily="34" charset="0"/>
              </a:rPr>
              <a:t>암호화 </a:t>
            </a:r>
            <a:r>
              <a:rPr lang="en-US" altLang="ko-KR" b="1" i="0" dirty="0">
                <a:solidFill>
                  <a:srgbClr val="D13212"/>
                </a:solidFill>
                <a:effectLst/>
                <a:latin typeface="Segoe UI" panose="020B0502040204020203" pitchFamily="34" charset="0"/>
              </a:rPr>
              <a:t>(Encryption):</a:t>
            </a:r>
            <a:r>
              <a:rPr lang="ko-KR" altLang="en-US" b="0" i="0" dirty="0">
                <a:solidFill>
                  <a:srgbClr val="444444"/>
                </a:solidFill>
                <a:effectLst/>
                <a:latin typeface="Segoe UI" panose="020B0502040204020203" pitchFamily="34" charset="0"/>
              </a:rPr>
              <a:t> 업로드 시</a:t>
            </a:r>
            <a:r>
              <a:rPr lang="en-US" altLang="ko-KR" b="0" i="0" dirty="0">
                <a:solidFill>
                  <a:srgbClr val="444444"/>
                </a:solidFill>
                <a:effectLst/>
                <a:latin typeface="Segoe UI" panose="020B0502040204020203" pitchFamily="34" charset="0"/>
              </a:rPr>
              <a:t>(In-transit) </a:t>
            </a:r>
            <a:r>
              <a:rPr lang="ko-KR" altLang="en-US" b="0" i="0" dirty="0">
                <a:solidFill>
                  <a:srgbClr val="444444"/>
                </a:solidFill>
                <a:effectLst/>
                <a:latin typeface="Segoe UI" panose="020B0502040204020203" pitchFamily="34" charset="0"/>
              </a:rPr>
              <a:t>및 저장 시</a:t>
            </a:r>
            <a:r>
              <a:rPr lang="en-US" altLang="ko-KR" b="0" i="0" dirty="0">
                <a:solidFill>
                  <a:srgbClr val="444444"/>
                </a:solidFill>
                <a:effectLst/>
                <a:latin typeface="Segoe UI" panose="020B0502040204020203" pitchFamily="34" charset="0"/>
              </a:rPr>
              <a:t>(At-rest) </a:t>
            </a:r>
            <a:r>
              <a:rPr lang="ko-KR" altLang="en-US" b="0" i="0" dirty="0">
                <a:solidFill>
                  <a:srgbClr val="444444"/>
                </a:solidFill>
                <a:effectLst/>
                <a:latin typeface="Segoe UI" panose="020B0502040204020203" pitchFamily="34" charset="0"/>
              </a:rPr>
              <a:t>암호화 지원</a:t>
            </a:r>
            <a:r>
              <a:rPr lang="en-US" altLang="ko-KR" b="0" i="0" dirty="0">
                <a:solidFill>
                  <a:srgbClr val="444444"/>
                </a:solidFill>
                <a:effectLst/>
                <a:latin typeface="Segoe UI" panose="020B0502040204020203" pitchFamily="34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altLang="ko-KR" dirty="0">
              <a:solidFill>
                <a:srgbClr val="444444"/>
              </a:solidFill>
              <a:latin typeface="Segoe UI" panose="020B0502040204020203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altLang="ko-KR" b="0" i="0" dirty="0">
              <a:solidFill>
                <a:srgbClr val="444444"/>
              </a:solidFill>
              <a:effectLst/>
              <a:latin typeface="Segoe UI" panose="020B0502040204020203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ko-KR" altLang="en-US" b="1" i="0" dirty="0">
                <a:solidFill>
                  <a:srgbClr val="D13212"/>
                </a:solidFill>
                <a:effectLst/>
                <a:latin typeface="Segoe UI" panose="020B0502040204020203" pitchFamily="34" charset="0"/>
              </a:rPr>
              <a:t>퍼블릭 액세스 차단</a:t>
            </a:r>
            <a:r>
              <a:rPr lang="en-US" altLang="ko-KR" b="1" i="0" dirty="0">
                <a:solidFill>
                  <a:srgbClr val="D13212"/>
                </a:solidFill>
                <a:effectLst/>
                <a:latin typeface="Segoe UI" panose="020B0502040204020203" pitchFamily="34" charset="0"/>
              </a:rPr>
              <a:t>:</a:t>
            </a:r>
            <a:r>
              <a:rPr lang="ko-KR" altLang="en-US" b="0" i="0" dirty="0">
                <a:solidFill>
                  <a:srgbClr val="444444"/>
                </a:solidFill>
                <a:effectLst/>
                <a:latin typeface="Segoe UI" panose="020B0502040204020203" pitchFamily="34" charset="0"/>
              </a:rPr>
              <a:t> 기본적으로 모든 버킷은 </a:t>
            </a:r>
            <a:r>
              <a:rPr lang="en-US" altLang="ko-KR" b="1" i="0" dirty="0">
                <a:solidFill>
                  <a:srgbClr val="D13212"/>
                </a:solidFill>
                <a:effectLst/>
                <a:latin typeface="Segoe UI" panose="020B0502040204020203" pitchFamily="34" charset="0"/>
              </a:rPr>
              <a:t>Private</a:t>
            </a:r>
            <a:r>
              <a:rPr lang="ko-KR" altLang="en-US" b="0" i="0" dirty="0">
                <a:solidFill>
                  <a:srgbClr val="444444"/>
                </a:solidFill>
                <a:effectLst/>
                <a:latin typeface="Segoe UI" panose="020B0502040204020203" pitchFamily="34" charset="0"/>
              </a:rPr>
              <a:t>입니다</a:t>
            </a:r>
            <a:r>
              <a:rPr lang="en-US" altLang="ko-KR" b="0" i="0" dirty="0">
                <a:solidFill>
                  <a:srgbClr val="444444"/>
                </a:solidFill>
                <a:effectLst/>
                <a:latin typeface="Segoe UI" panose="020B0502040204020203" pitchFamily="34" charset="0"/>
              </a:rPr>
              <a:t>. (</a:t>
            </a:r>
            <a:r>
              <a:rPr lang="ko-KR" altLang="en-US" b="0" i="0" dirty="0">
                <a:solidFill>
                  <a:srgbClr val="444444"/>
                </a:solidFill>
                <a:effectLst/>
                <a:latin typeface="Segoe UI" panose="020B0502040204020203" pitchFamily="34" charset="0"/>
              </a:rPr>
              <a:t>보안 사고 방지</a:t>
            </a:r>
            <a:r>
              <a:rPr lang="en-US" altLang="ko-KR" b="0" i="0" dirty="0">
                <a:solidFill>
                  <a:srgbClr val="444444"/>
                </a:solidFill>
                <a:effectLst/>
                <a:latin typeface="Segoe UI" panose="020B0502040204020203" pitchFamily="34" charset="0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00F3B9-4BE3-5C8F-57C0-0BDEE05DCBC7}"/>
              </a:ext>
            </a:extLst>
          </p:cNvPr>
          <p:cNvSpPr txBox="1"/>
          <p:nvPr/>
        </p:nvSpPr>
        <p:spPr>
          <a:xfrm>
            <a:off x="639097" y="798561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1500"/>
              </a:spcAft>
              <a:buNone/>
            </a:pPr>
            <a:r>
              <a:rPr lang="en-US" altLang="ko-KR" sz="3600" b="1" i="0" dirty="0">
                <a:solidFill>
                  <a:srgbClr val="FF9900"/>
                </a:solidFill>
                <a:effectLst/>
                <a:latin typeface="Segoe UI" panose="020B0502040204020203" pitchFamily="34" charset="0"/>
              </a:rPr>
              <a:t>S3 </a:t>
            </a:r>
            <a:r>
              <a:rPr lang="ko-KR" altLang="en-US" sz="3600" b="1" i="0" dirty="0">
                <a:solidFill>
                  <a:srgbClr val="FF9900"/>
                </a:solidFill>
                <a:effectLst/>
                <a:latin typeface="Segoe UI" panose="020B0502040204020203" pitchFamily="34" charset="0"/>
              </a:rPr>
              <a:t>주요 기능 및 보안</a:t>
            </a:r>
          </a:p>
        </p:txBody>
      </p:sp>
    </p:spTree>
    <p:extLst>
      <p:ext uri="{BB962C8B-B14F-4D97-AF65-F5344CB8AC3E}">
        <p14:creationId xmlns:p14="http://schemas.microsoft.com/office/powerpoint/2010/main" val="39915762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0748306-B50A-89E4-3669-8941F8789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/>
              <a:t>확장성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3D41BA1-7C20-E92F-EF34-14CC37DF48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/>
              <a:t>S3</a:t>
            </a:r>
            <a:r>
              <a:rPr lang="ko-KR" altLang="en-US" dirty="0"/>
              <a:t>를 사용하면 거의 무제한 용량의 데이터를 저장할 수 있습니다</a:t>
            </a:r>
            <a:r>
              <a:rPr lang="en-US" altLang="ko-KR" dirty="0"/>
              <a:t>.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S3</a:t>
            </a:r>
            <a:r>
              <a:rPr lang="ko-KR" altLang="en-US" dirty="0"/>
              <a:t>는 탄력적이며 데이터를 추가하고 제거함에 따라</a:t>
            </a: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자동으로 증가하고 줄어듭니다</a:t>
            </a:r>
            <a:r>
              <a:rPr lang="en-US" altLang="ko-KR" dirty="0"/>
              <a:t>.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추가적인 스토리지를 </a:t>
            </a:r>
            <a:r>
              <a:rPr lang="ko-KR" altLang="en-US" dirty="0" err="1"/>
              <a:t>프로비저닝</a:t>
            </a:r>
            <a:r>
              <a:rPr lang="en-US" altLang="ko-KR" dirty="0"/>
              <a:t>(</a:t>
            </a:r>
            <a:r>
              <a:rPr lang="ko-KR" altLang="en-US" dirty="0"/>
              <a:t>생성</a:t>
            </a:r>
            <a:r>
              <a:rPr lang="en-US" altLang="ko-KR" dirty="0"/>
              <a:t>)</a:t>
            </a:r>
            <a:r>
              <a:rPr lang="ko-KR" altLang="en-US" dirty="0"/>
              <a:t>할 필요가 없고</a:t>
            </a:r>
            <a:r>
              <a:rPr lang="en-US" altLang="ko-KR" dirty="0"/>
              <a:t>,</a:t>
            </a:r>
          </a:p>
          <a:p>
            <a:pPr marL="0" indent="0">
              <a:buNone/>
            </a:pPr>
            <a:r>
              <a:rPr lang="ko-KR" altLang="en-US" dirty="0"/>
              <a:t>사용한 만큼만 비용을 지불하면 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154927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5D5B83-E883-8A5F-02C5-A5205C2CC4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A9A60BC-1F43-7E3A-8B93-100769A6E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/>
              <a:t>내구성 및 가용성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5EA612D-E8A4-94AB-F545-818BB852A3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altLang="ko-KR" dirty="0"/>
              <a:t>Amazon S3</a:t>
            </a:r>
            <a:r>
              <a:rPr lang="ko-KR" altLang="en-US" dirty="0"/>
              <a:t>는 클라우드에서 가장 내구성이 뛰어난 스토리지와 업계 최고의 가용성을 제공합니다</a:t>
            </a:r>
            <a:r>
              <a:rPr lang="en-US" altLang="ko-KR" dirty="0"/>
              <a:t>.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고유한 아키텍처를 기반으로 하는 </a:t>
            </a:r>
            <a:r>
              <a:rPr lang="en-US" altLang="ko-KR" dirty="0"/>
              <a:t>S3</a:t>
            </a:r>
            <a:r>
              <a:rPr lang="ko-KR" altLang="en-US" dirty="0"/>
              <a:t>는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99.999999999%</a:t>
            </a:r>
            <a:r>
              <a:rPr lang="ko-KR" altLang="en-US" dirty="0"/>
              <a:t>의 데이터 내구성과 </a:t>
            </a:r>
            <a:r>
              <a:rPr lang="en-US" altLang="ko-KR" dirty="0"/>
              <a:t>99.99%</a:t>
            </a:r>
            <a:r>
              <a:rPr lang="ko-KR" altLang="en-US" dirty="0"/>
              <a:t>의 가용성을 제공합니다</a:t>
            </a:r>
            <a:r>
              <a:rPr lang="en-US" altLang="ko-KR" dirty="0"/>
              <a:t>.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클라우드에서 가장 강력한 </a:t>
            </a:r>
            <a:r>
              <a:rPr lang="en-US" altLang="ko-KR" dirty="0"/>
              <a:t>SLA</a:t>
            </a:r>
            <a:r>
              <a:rPr lang="ko-KR" altLang="en-US" dirty="0"/>
              <a:t>의 지원을 받습니다</a:t>
            </a:r>
            <a:r>
              <a:rPr lang="en-US" altLang="ko-KR" dirty="0"/>
              <a:t>.</a:t>
            </a:r>
          </a:p>
          <a:p>
            <a:pPr marL="0" indent="0">
              <a:buNone/>
            </a:pPr>
            <a:r>
              <a:rPr lang="en-US" altLang="ko-KR" dirty="0"/>
              <a:t>SLA(Service Level Agreement, </a:t>
            </a:r>
            <a:r>
              <a:rPr lang="ko-KR" altLang="en-US" dirty="0"/>
              <a:t>서비스 수준 계약</a:t>
            </a:r>
            <a:r>
              <a:rPr lang="en-US" altLang="ko-KR" dirty="0"/>
              <a:t>)</a:t>
            </a:r>
            <a:r>
              <a:rPr lang="ko-KR" altLang="en-US" dirty="0"/>
              <a:t>는 </a:t>
            </a:r>
            <a:r>
              <a:rPr lang="en-US" altLang="ko-KR" dirty="0"/>
              <a:t>AWS</a:t>
            </a:r>
            <a:r>
              <a:rPr lang="ko-KR" altLang="en-US" dirty="0"/>
              <a:t>가 고객에게 약속하는 서비스 가용성</a:t>
            </a:r>
            <a:r>
              <a:rPr lang="en-US" altLang="ko-KR" dirty="0"/>
              <a:t> </a:t>
            </a:r>
            <a:r>
              <a:rPr lang="ko-KR" altLang="en-US" dirty="0"/>
              <a:t>및 성능에 대한 보장 수준을 의미합니다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058306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16A301-3C49-4251-EF08-6A7C21CE58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10F5FA6-8B7C-FA62-7390-1FD7F010A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/>
              <a:t>보안 및 데이터 보호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CEACC9D-172E-B35D-07FA-A75F8B2D2A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400" b="1" dirty="0"/>
              <a:t>액세스 제어</a:t>
            </a:r>
            <a:endParaRPr lang="en-US" altLang="ko-KR" sz="2400" b="1" dirty="0"/>
          </a:p>
          <a:p>
            <a:pPr marL="0" indent="0">
              <a:buNone/>
            </a:pPr>
            <a:endParaRPr lang="en-US" altLang="ko-KR" sz="2400" dirty="0"/>
          </a:p>
          <a:p>
            <a:pPr marL="0" indent="0">
              <a:buNone/>
            </a:pPr>
            <a:r>
              <a:rPr lang="en-US" altLang="ko-KR" sz="2400" dirty="0"/>
              <a:t>S3</a:t>
            </a:r>
            <a:r>
              <a:rPr lang="ko-KR" altLang="en-US" sz="2400" dirty="0"/>
              <a:t>는 실수로 데이터가 외부에 노출되는 것을 막기 위해</a:t>
            </a:r>
            <a:r>
              <a:rPr lang="en-US" altLang="ko-KR" sz="2400" dirty="0"/>
              <a:t>, </a:t>
            </a:r>
            <a:r>
              <a:rPr lang="ko-KR" altLang="en-US" sz="2400" dirty="0"/>
              <a:t>처음에는 무조건 비공개</a:t>
            </a:r>
            <a:r>
              <a:rPr lang="en-US" altLang="ko-KR" sz="2400" dirty="0"/>
              <a:t>(Private)</a:t>
            </a:r>
            <a:r>
              <a:rPr lang="ko-KR" altLang="en-US" sz="2400" dirty="0"/>
              <a:t>이며</a:t>
            </a:r>
            <a:endParaRPr lang="en-US" altLang="ko-KR" sz="2400" dirty="0"/>
          </a:p>
          <a:p>
            <a:pPr marL="0" indent="0">
              <a:buNone/>
            </a:pPr>
            <a:endParaRPr lang="en-US" altLang="ko-KR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ko-KR" altLang="en-US" sz="2400" b="1" dirty="0">
                <a:solidFill>
                  <a:srgbClr val="FF0000"/>
                </a:solidFill>
              </a:rPr>
              <a:t>기본적으로 암호화</a:t>
            </a:r>
            <a:r>
              <a:rPr lang="en-US" altLang="ko-KR" sz="2400" dirty="0">
                <a:solidFill>
                  <a:srgbClr val="FF0000"/>
                </a:solidFill>
              </a:rPr>
              <a:t>:</a:t>
            </a:r>
            <a:r>
              <a:rPr lang="ko-KR" altLang="en-US" sz="2400" dirty="0"/>
              <a:t> 데이터가 이동하거나 </a:t>
            </a:r>
            <a:r>
              <a:rPr lang="ko-KR" altLang="en-US" sz="2400" dirty="0" err="1"/>
              <a:t>보관되어있을</a:t>
            </a:r>
            <a:r>
              <a:rPr lang="ko-KR" altLang="en-US" sz="2400" dirty="0"/>
              <a:t> 때 모두 보호하며</a:t>
            </a:r>
            <a:r>
              <a:rPr lang="en-US" altLang="ko-KR" sz="2400" dirty="0"/>
              <a:t>,</a:t>
            </a:r>
          </a:p>
          <a:p>
            <a:pPr marL="0" indent="0">
              <a:buNone/>
            </a:pPr>
            <a:endParaRPr lang="en-US" altLang="ko-KR" sz="2400" dirty="0"/>
          </a:p>
          <a:p>
            <a:pPr marL="0" indent="0">
              <a:buNone/>
            </a:pPr>
            <a:r>
              <a:rPr lang="en-US" altLang="ko-KR" sz="2400" dirty="0"/>
              <a:t>S3 </a:t>
            </a:r>
            <a:r>
              <a:rPr lang="ko-KR" altLang="en-US" sz="2400" dirty="0"/>
              <a:t>리소스에 대한 </a:t>
            </a:r>
            <a:r>
              <a:rPr lang="ko-KR" altLang="en-US" sz="2400" b="1" dirty="0">
                <a:solidFill>
                  <a:srgbClr val="FF0000"/>
                </a:solidFill>
              </a:rPr>
              <a:t>액세스 요청을 모니터링</a:t>
            </a:r>
            <a:r>
              <a:rPr lang="ko-KR" altLang="en-US" sz="2400" dirty="0"/>
              <a:t>하는 감사 기능도 지원합니다</a:t>
            </a:r>
            <a:r>
              <a:rPr lang="en-US" altLang="ko-KR" sz="2400" dirty="0"/>
              <a:t>.(</a:t>
            </a:r>
            <a:r>
              <a:rPr lang="en-US" altLang="ko-KR" sz="2400" b="1" dirty="0"/>
              <a:t>AWS CloudTrail:</a:t>
            </a:r>
            <a:r>
              <a:rPr lang="ko-KR" altLang="en-US" sz="2400" dirty="0"/>
              <a:t> </a:t>
            </a:r>
            <a:r>
              <a:rPr lang="en-US" altLang="ko-KR" sz="2400" dirty="0"/>
              <a:t>S3</a:t>
            </a:r>
            <a:r>
              <a:rPr lang="ko-KR" altLang="en-US" sz="2400" dirty="0"/>
              <a:t>에서 발생한 모든 </a:t>
            </a:r>
            <a:r>
              <a:rPr lang="en-US" altLang="ko-KR" sz="2400" dirty="0"/>
              <a:t>API </a:t>
            </a:r>
            <a:r>
              <a:rPr lang="ko-KR" altLang="en-US" sz="2400" dirty="0"/>
              <a:t>호출</a:t>
            </a:r>
            <a:r>
              <a:rPr lang="en-US" altLang="ko-KR" sz="2400" dirty="0"/>
              <a:t>(</a:t>
            </a:r>
            <a:r>
              <a:rPr lang="ko-KR" altLang="en-US" sz="2400" dirty="0"/>
              <a:t>삭제</a:t>
            </a:r>
            <a:r>
              <a:rPr lang="en-US" altLang="ko-KR" sz="2400" dirty="0"/>
              <a:t>, </a:t>
            </a:r>
            <a:r>
              <a:rPr lang="ko-KR" altLang="en-US" sz="2400" dirty="0"/>
              <a:t>수정 등</a:t>
            </a:r>
            <a:r>
              <a:rPr lang="en-US" altLang="ko-KR" sz="2400" dirty="0"/>
              <a:t>)</a:t>
            </a:r>
            <a:r>
              <a:rPr lang="ko-KR" altLang="en-US" sz="2400" dirty="0"/>
              <a:t>을 기록하여 보안 사고 발생 시 추적 가능하게 합니다</a:t>
            </a:r>
            <a:r>
              <a:rPr lang="en-US" altLang="ko-KR" sz="2400" dirty="0"/>
              <a:t>.)</a:t>
            </a:r>
            <a:endParaRPr lang="ko-KR" altLang="en-US" sz="2400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D13964B-7498-1B04-2BCC-9ACD92B6F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4374" y="1544116"/>
            <a:ext cx="898515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ko-KR" altLang="ko-K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IAM 정책:</a:t>
            </a:r>
            <a:r>
              <a:rPr kumimoji="0" lang="ko-KR" altLang="ko-K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특정 사용자(User)에게 권한 부여.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ko-KR" altLang="ko-K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ACL (Access </a:t>
            </a:r>
            <a:r>
              <a:rPr kumimoji="0" lang="ko-KR" altLang="ko-K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Control</a:t>
            </a:r>
            <a:r>
              <a:rPr kumimoji="0" lang="ko-KR" altLang="ko-K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ko-KR" altLang="ko-K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List</a:t>
            </a:r>
            <a:r>
              <a:rPr kumimoji="0" lang="ko-KR" altLang="ko-K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):</a:t>
            </a:r>
            <a:r>
              <a:rPr kumimoji="0" lang="ko-KR" altLang="ko-K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개별 파일(객체) 단위의 접근 제어.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ko-KR" altLang="ko-K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버킷 정책(</a:t>
            </a:r>
            <a:r>
              <a:rPr kumimoji="0" lang="ko-KR" altLang="ko-K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Bucket</a:t>
            </a:r>
            <a:r>
              <a:rPr kumimoji="0" lang="ko-KR" altLang="ko-K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ko-KR" altLang="ko-K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Policy</a:t>
            </a:r>
            <a:r>
              <a:rPr kumimoji="0" lang="ko-KR" altLang="ko-K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):</a:t>
            </a:r>
            <a:r>
              <a:rPr kumimoji="0" lang="ko-KR" altLang="ko-K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버킷 전체에 대한 규칙 설정 (예: 특정 </a:t>
            </a:r>
            <a:r>
              <a:rPr kumimoji="0" lang="ko-KR" altLang="ko-K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IP에서만</a:t>
            </a:r>
            <a:r>
              <a:rPr kumimoji="0" lang="ko-KR" altLang="ko-K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접속 허용).</a:t>
            </a:r>
          </a:p>
        </p:txBody>
      </p:sp>
    </p:spTree>
    <p:extLst>
      <p:ext uri="{BB962C8B-B14F-4D97-AF65-F5344CB8AC3E}">
        <p14:creationId xmlns:p14="http://schemas.microsoft.com/office/powerpoint/2010/main" val="27805334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247707-69C6-29D9-42DC-19DB7F70F4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605BA15-C5B0-EC20-EFE9-1922EDA66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/>
              <a:t>최저 요금과 최상 성능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24E0A8C-7C50-76E8-7071-B1D45D29D1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ko-KR" dirty="0"/>
              <a:t>S3</a:t>
            </a:r>
            <a:r>
              <a:rPr lang="ko-KR" altLang="en-US" dirty="0"/>
              <a:t>는 모든 워크로드에 </a:t>
            </a:r>
            <a:r>
              <a:rPr lang="ko-KR" altLang="en-US" dirty="0">
                <a:solidFill>
                  <a:srgbClr val="FF0000"/>
                </a:solidFill>
              </a:rPr>
              <a:t>요금 대비 최고의 성능</a:t>
            </a:r>
            <a:r>
              <a:rPr lang="ko-KR" altLang="en-US" dirty="0"/>
              <a:t>을 갖춘 다양한 스토리지 클래스와 자동화된 데이터 수명주기 관리를 제공합니다</a:t>
            </a:r>
            <a:r>
              <a:rPr lang="en-US" altLang="ko-KR" dirty="0"/>
              <a:t>.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자주 액세스하지 않거나 드물게 액세스하는 대용량의 데이터를 비용 효율적인 방식으로 저장할 수 있습니다</a:t>
            </a:r>
            <a:r>
              <a:rPr lang="en-US" altLang="ko-KR" dirty="0"/>
              <a:t>.(</a:t>
            </a:r>
            <a:r>
              <a:rPr lang="ko-KR" altLang="en-US" dirty="0"/>
              <a:t>설정만 해두면 시간이 지난 파일은 자동으로 저렴한 창고</a:t>
            </a:r>
            <a:r>
              <a:rPr lang="en-US" altLang="ko-KR" dirty="0"/>
              <a:t>(Glacier </a:t>
            </a:r>
            <a:r>
              <a:rPr lang="ko-KR" altLang="en-US" dirty="0"/>
              <a:t>등</a:t>
            </a:r>
            <a:r>
              <a:rPr lang="en-US" altLang="ko-KR" dirty="0"/>
              <a:t>)</a:t>
            </a:r>
            <a:r>
              <a:rPr lang="ko-KR" altLang="en-US" dirty="0"/>
              <a:t>로 이동합니다</a:t>
            </a:r>
            <a:r>
              <a:rPr lang="en-US" altLang="ko-KR" dirty="0"/>
              <a:t>.)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ko-KR" altLang="en-US" b="1" dirty="0"/>
              <a:t>복원력</a:t>
            </a:r>
            <a:r>
              <a:rPr lang="en-US" altLang="ko-KR" dirty="0"/>
              <a:t>(</a:t>
            </a:r>
            <a:r>
              <a:rPr lang="ko-KR" altLang="en-US" dirty="0"/>
              <a:t>데이터가 절대 사라지지 않음 </a:t>
            </a:r>
            <a:r>
              <a:rPr lang="en-US" altLang="ko-KR" dirty="0"/>
              <a:t>(11 9's </a:t>
            </a:r>
            <a:r>
              <a:rPr lang="ko-KR" altLang="en-US" dirty="0"/>
              <a:t>내구성</a:t>
            </a:r>
            <a:r>
              <a:rPr lang="en-US" altLang="ko-KR" dirty="0"/>
              <a:t>))</a:t>
            </a:r>
          </a:p>
          <a:p>
            <a:pPr marL="0" indent="0">
              <a:buNone/>
            </a:pPr>
            <a:r>
              <a:rPr lang="ko-KR" altLang="en-US" b="1" dirty="0"/>
              <a:t>유연성</a:t>
            </a:r>
            <a:r>
              <a:rPr lang="en-US" altLang="ko-KR" dirty="0"/>
              <a:t>(</a:t>
            </a:r>
            <a:r>
              <a:rPr lang="ko-KR" altLang="en-US" dirty="0"/>
              <a:t>갑자기 사용자가 몰려도 </a:t>
            </a:r>
            <a:r>
              <a:rPr lang="en-US" altLang="ko-KR" dirty="0"/>
              <a:t>S3</a:t>
            </a:r>
            <a:r>
              <a:rPr lang="ko-KR" altLang="en-US" dirty="0"/>
              <a:t>가 알아서 </a:t>
            </a:r>
            <a:r>
              <a:rPr lang="ko-KR" altLang="en-US" dirty="0" err="1"/>
              <a:t>버텨줌</a:t>
            </a:r>
            <a:r>
              <a:rPr lang="en-US" altLang="ko-KR" dirty="0"/>
              <a:t>)</a:t>
            </a:r>
          </a:p>
          <a:p>
            <a:pPr marL="0" indent="0">
              <a:buNone/>
            </a:pPr>
            <a:r>
              <a:rPr lang="ko-KR" altLang="en-US" b="1" dirty="0"/>
              <a:t>지연 시간 및 처리량</a:t>
            </a:r>
            <a:r>
              <a:rPr lang="en-US" altLang="ko-KR" dirty="0"/>
              <a:t>(</a:t>
            </a:r>
            <a:r>
              <a:rPr lang="ko-KR" altLang="en-US" dirty="0"/>
              <a:t>파일이 아무리 커도</a:t>
            </a:r>
            <a:r>
              <a:rPr lang="en-US" altLang="ko-KR" dirty="0"/>
              <a:t>, </a:t>
            </a:r>
            <a:r>
              <a:rPr lang="ko-KR" altLang="en-US" dirty="0"/>
              <a:t>사용자가 아무리 많아도 기다리게 하지 않음</a:t>
            </a:r>
            <a:r>
              <a:rPr lang="en-US" altLang="ko-KR" dirty="0"/>
              <a:t>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541301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BB593-C6B8-520F-D5C6-A1C30275A4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스크린샷, 폰트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4A65DB95-36E5-748B-4053-BCA25CCEC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00" y="550200"/>
            <a:ext cx="11500412" cy="590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1250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7EA6B8-9763-D9BD-A538-28C31A5D2D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D9AA4A8-4C4B-0CCE-CF00-CB62CBEF5517}"/>
              </a:ext>
            </a:extLst>
          </p:cNvPr>
          <p:cNvSpPr txBox="1"/>
          <p:nvPr/>
        </p:nvSpPr>
        <p:spPr>
          <a:xfrm>
            <a:off x="570270" y="333901"/>
            <a:ext cx="75118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ko-KR" altLang="en-US" b="1" dirty="0">
                <a:highlight>
                  <a:srgbClr val="FFFF00"/>
                </a:highlight>
              </a:rPr>
              <a:t>태그는 </a:t>
            </a:r>
            <a:r>
              <a:rPr lang="en-US" altLang="ko-KR" b="1" dirty="0">
                <a:highlight>
                  <a:srgbClr val="FFFF00"/>
                </a:highlight>
              </a:rPr>
              <a:t>'</a:t>
            </a:r>
            <a:r>
              <a:rPr lang="ko-KR" altLang="en-US" b="1" dirty="0" err="1">
                <a:highlight>
                  <a:srgbClr val="FFFF00"/>
                </a:highlight>
              </a:rPr>
              <a:t>포스트잇</a:t>
            </a:r>
            <a:r>
              <a:rPr lang="ko-KR" altLang="en-US" b="1" dirty="0">
                <a:highlight>
                  <a:srgbClr val="FFFF00"/>
                </a:highlight>
              </a:rPr>
              <a:t> 메모</a:t>
            </a:r>
            <a:r>
              <a:rPr lang="en-US" altLang="ko-KR" b="1" dirty="0">
                <a:highlight>
                  <a:srgbClr val="FFFF00"/>
                </a:highlight>
              </a:rPr>
              <a:t>'</a:t>
            </a:r>
            <a:r>
              <a:rPr lang="ko-KR" altLang="en-US" b="1" dirty="0">
                <a:highlight>
                  <a:srgbClr val="FFFF00"/>
                </a:highlight>
              </a:rPr>
              <a:t>나 </a:t>
            </a:r>
            <a:r>
              <a:rPr lang="en-US" altLang="ko-KR" b="1" dirty="0">
                <a:highlight>
                  <a:srgbClr val="FFFF00"/>
                </a:highlight>
              </a:rPr>
              <a:t>'</a:t>
            </a:r>
            <a:r>
              <a:rPr lang="ko-KR" altLang="en-US" b="1" dirty="0">
                <a:highlight>
                  <a:srgbClr val="FFFF00"/>
                </a:highlight>
              </a:rPr>
              <a:t>이름표</a:t>
            </a:r>
            <a:r>
              <a:rPr lang="en-US" altLang="ko-KR" b="1" dirty="0">
                <a:highlight>
                  <a:srgbClr val="FFFF00"/>
                </a:highlight>
              </a:rPr>
              <a:t>'</a:t>
            </a:r>
            <a:r>
              <a:rPr lang="ko-KR" altLang="en-US" b="1" dirty="0">
                <a:highlight>
                  <a:srgbClr val="FFFF00"/>
                </a:highlight>
              </a:rPr>
              <a:t>라고 생각하시면 됩니다</a:t>
            </a:r>
            <a:r>
              <a:rPr lang="en-US" altLang="ko-KR" b="1" dirty="0">
                <a:highlight>
                  <a:srgbClr val="FFFF00"/>
                </a:highlight>
              </a:rPr>
              <a:t>.</a:t>
            </a:r>
          </a:p>
        </p:txBody>
      </p:sp>
      <p:pic>
        <p:nvPicPr>
          <p:cNvPr id="5" name="그림 4" descr="텍스트, 스크린샷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A5123A32-78F7-698C-9849-6CB1F12D33C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73018"/>
          <a:stretch>
            <a:fillRect/>
          </a:stretch>
        </p:blipFill>
        <p:spPr>
          <a:xfrm>
            <a:off x="723433" y="1553279"/>
            <a:ext cx="10783197" cy="272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9118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A6F924-562E-0AF6-6B53-7998FA094F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B793E0C-5A1A-82E9-97E7-22F9BCF59CB6}"/>
              </a:ext>
            </a:extLst>
          </p:cNvPr>
          <p:cNvSpPr txBox="1"/>
          <p:nvPr/>
        </p:nvSpPr>
        <p:spPr>
          <a:xfrm>
            <a:off x="570270" y="333901"/>
            <a:ext cx="75118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ko-KR" altLang="en-US" b="1" dirty="0">
                <a:highlight>
                  <a:srgbClr val="FFFF00"/>
                </a:highlight>
              </a:rPr>
              <a:t>태그는 </a:t>
            </a:r>
            <a:r>
              <a:rPr lang="en-US" altLang="ko-KR" b="1" dirty="0">
                <a:highlight>
                  <a:srgbClr val="FFFF00"/>
                </a:highlight>
              </a:rPr>
              <a:t>'</a:t>
            </a:r>
            <a:r>
              <a:rPr lang="ko-KR" altLang="en-US" b="1" dirty="0" err="1">
                <a:highlight>
                  <a:srgbClr val="FFFF00"/>
                </a:highlight>
              </a:rPr>
              <a:t>포스트잇</a:t>
            </a:r>
            <a:r>
              <a:rPr lang="ko-KR" altLang="en-US" b="1" dirty="0">
                <a:highlight>
                  <a:srgbClr val="FFFF00"/>
                </a:highlight>
              </a:rPr>
              <a:t> 메모</a:t>
            </a:r>
            <a:r>
              <a:rPr lang="en-US" altLang="ko-KR" b="1" dirty="0">
                <a:highlight>
                  <a:srgbClr val="FFFF00"/>
                </a:highlight>
              </a:rPr>
              <a:t>'</a:t>
            </a:r>
            <a:r>
              <a:rPr lang="ko-KR" altLang="en-US" b="1" dirty="0">
                <a:highlight>
                  <a:srgbClr val="FFFF00"/>
                </a:highlight>
              </a:rPr>
              <a:t>나 </a:t>
            </a:r>
            <a:r>
              <a:rPr lang="en-US" altLang="ko-KR" b="1" dirty="0">
                <a:highlight>
                  <a:srgbClr val="FFFF00"/>
                </a:highlight>
              </a:rPr>
              <a:t>'</a:t>
            </a:r>
            <a:r>
              <a:rPr lang="ko-KR" altLang="en-US" b="1" dirty="0">
                <a:highlight>
                  <a:srgbClr val="FFFF00"/>
                </a:highlight>
              </a:rPr>
              <a:t>이름표</a:t>
            </a:r>
            <a:r>
              <a:rPr lang="en-US" altLang="ko-KR" b="1" dirty="0">
                <a:highlight>
                  <a:srgbClr val="FFFF00"/>
                </a:highlight>
              </a:rPr>
              <a:t>'</a:t>
            </a:r>
            <a:r>
              <a:rPr lang="ko-KR" altLang="en-US" b="1" dirty="0">
                <a:highlight>
                  <a:srgbClr val="FFFF00"/>
                </a:highlight>
              </a:rPr>
              <a:t>라고 생각하시면 됩니다</a:t>
            </a:r>
            <a:r>
              <a:rPr lang="en-US" altLang="ko-KR" b="1" dirty="0">
                <a:highlight>
                  <a:srgbClr val="FFFF00"/>
                </a:highlight>
              </a:rPr>
              <a:t>.</a:t>
            </a:r>
          </a:p>
        </p:txBody>
      </p:sp>
      <p:pic>
        <p:nvPicPr>
          <p:cNvPr id="5" name="그림 4" descr="텍스트, 스크린샷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F5C2733-A92C-80D5-08D6-EA10D300CF0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7568"/>
          <a:stretch>
            <a:fillRect/>
          </a:stretch>
        </p:blipFill>
        <p:spPr>
          <a:xfrm>
            <a:off x="1679239" y="1268361"/>
            <a:ext cx="7730232" cy="524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7663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BD7AD30-65F5-01B3-964D-8599013775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b="1" dirty="0"/>
              <a:t>Q1. </a:t>
            </a:r>
            <a:r>
              <a:rPr lang="ko-KR" altLang="en-US" b="1" dirty="0"/>
              <a:t>정적 웹사이트</a:t>
            </a:r>
            <a:r>
              <a:rPr lang="en-US" altLang="ko-KR" b="1" dirty="0"/>
              <a:t>(html, </a:t>
            </a:r>
            <a:r>
              <a:rPr lang="ko-KR" altLang="en-US" b="1" dirty="0"/>
              <a:t>이미지 등</a:t>
            </a:r>
            <a:r>
              <a:rPr lang="en-US" altLang="ko-KR" b="1" dirty="0"/>
              <a:t>)</a:t>
            </a:r>
            <a:r>
              <a:rPr lang="ko-KR" altLang="en-US" b="1" dirty="0"/>
              <a:t>를 가장 저렴하게 호스팅할 수 있는 스토리지 서비스는</a:t>
            </a:r>
            <a:r>
              <a:rPr lang="en-US" altLang="ko-KR" b="1" dirty="0"/>
              <a:t>?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629030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6964DA-6F63-AAFE-97B6-C272FA4584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A6240AB-7D80-3ED9-89CA-4A33A8A163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b="1" dirty="0"/>
              <a:t>Q1. </a:t>
            </a:r>
            <a:r>
              <a:rPr lang="ko-KR" altLang="en-US" b="1" dirty="0"/>
              <a:t>정적 웹사이트</a:t>
            </a:r>
            <a:r>
              <a:rPr lang="en-US" altLang="ko-KR" b="1" dirty="0"/>
              <a:t>(html, </a:t>
            </a:r>
            <a:r>
              <a:rPr lang="ko-KR" altLang="en-US" b="1" dirty="0"/>
              <a:t>이미지 등</a:t>
            </a:r>
            <a:r>
              <a:rPr lang="en-US" altLang="ko-KR" b="1" dirty="0"/>
              <a:t>)</a:t>
            </a:r>
            <a:r>
              <a:rPr lang="ko-KR" altLang="en-US" b="1" dirty="0"/>
              <a:t>를 가장 저렴하게 호스팅할 수 있는 스토리지 서비스는</a:t>
            </a:r>
            <a:r>
              <a:rPr lang="en-US" altLang="ko-KR" b="1" dirty="0"/>
              <a:t>?</a:t>
            </a:r>
          </a:p>
          <a:p>
            <a:endParaRPr lang="en-US" altLang="ko-KR" b="1" dirty="0"/>
          </a:p>
          <a:p>
            <a:endParaRPr lang="en-US" altLang="ko-KR" b="1" dirty="0"/>
          </a:p>
          <a:p>
            <a:pPr marL="0" indent="0">
              <a:buNone/>
            </a:pPr>
            <a:r>
              <a:rPr lang="en-US" altLang="ko-KR" b="1" dirty="0"/>
              <a:t>✅ Amazon S3 (Standard Storage Class)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57543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 descr="텍스트, 스크린샷, 소프트웨어, 컴퓨터 아이콘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E967901-663D-C7EC-6B0C-F7A3FA17D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12192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7821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75366E-893B-1425-6685-B89D8F39A5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84B59F4-5F90-220B-4FA7-4DEFE7D118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b="1" dirty="0"/>
              <a:t>Q2. EC2 </a:t>
            </a:r>
            <a:r>
              <a:rPr lang="ko-KR" altLang="en-US" b="1" dirty="0"/>
              <a:t>인스턴스가 종료되어도 데이터가 사라지지 않고 유지되어야 하며</a:t>
            </a:r>
            <a:r>
              <a:rPr lang="en-US" altLang="ko-KR" b="1" dirty="0"/>
              <a:t>, </a:t>
            </a:r>
            <a:r>
              <a:rPr lang="ko-KR" altLang="en-US" b="1" dirty="0"/>
              <a:t>고성능 </a:t>
            </a:r>
            <a:r>
              <a:rPr lang="en-US" altLang="ko-KR" b="1" dirty="0"/>
              <a:t>DB </a:t>
            </a:r>
            <a:r>
              <a:rPr lang="ko-KR" altLang="en-US" b="1" dirty="0"/>
              <a:t>용도로 사용할 스토리지는</a:t>
            </a:r>
            <a:r>
              <a:rPr lang="en-US" altLang="ko-KR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013097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73820C-C3E4-F5ED-5FF5-AB8F783ADA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0AC61F6-6AE0-3C58-34CB-4B51962630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b="1" dirty="0"/>
              <a:t>Q2. EC2 </a:t>
            </a:r>
            <a:r>
              <a:rPr lang="ko-KR" altLang="en-US" b="1" dirty="0"/>
              <a:t>인스턴스가 종료되어도 데이터가 사라지지 않고 유지되어야 하며</a:t>
            </a:r>
            <a:r>
              <a:rPr lang="en-US" altLang="ko-KR" b="1" dirty="0"/>
              <a:t>, </a:t>
            </a:r>
            <a:r>
              <a:rPr lang="ko-KR" altLang="en-US" b="1" dirty="0"/>
              <a:t>고성능 </a:t>
            </a:r>
            <a:r>
              <a:rPr lang="en-US" altLang="ko-KR" b="1" dirty="0"/>
              <a:t>DB </a:t>
            </a:r>
            <a:r>
              <a:rPr lang="ko-KR" altLang="en-US" b="1" dirty="0"/>
              <a:t>용도로 사용할 스토리지는</a:t>
            </a:r>
            <a:r>
              <a:rPr lang="en-US" altLang="ko-KR" b="1" dirty="0"/>
              <a:t>?</a:t>
            </a:r>
          </a:p>
          <a:p>
            <a:endParaRPr lang="en-US" altLang="ko-KR" b="1" dirty="0"/>
          </a:p>
          <a:p>
            <a:r>
              <a:rPr lang="ko-KR" altLang="en-US" b="1" dirty="0"/>
              <a:t>✅ </a:t>
            </a:r>
            <a:r>
              <a:rPr lang="en-US" altLang="ko-KR" b="1" dirty="0"/>
              <a:t>Amazon EBS (Instance Store</a:t>
            </a:r>
            <a:r>
              <a:rPr lang="ko-KR" altLang="en-US" b="1" dirty="0"/>
              <a:t>는 종료 시 데이터가 사라짐</a:t>
            </a:r>
            <a:r>
              <a:rPr lang="en-US" altLang="ko-KR" b="1" dirty="0"/>
              <a:t>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375090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CCF8FC-FF2D-DECF-6D4C-1DEBC6BA50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65EC5C2-FB89-4E5A-C792-75362CA59B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b="1" dirty="0"/>
              <a:t>Q3. </a:t>
            </a:r>
            <a:r>
              <a:rPr lang="ko-KR" altLang="en-US" b="1" dirty="0"/>
              <a:t>자주 액세스하지는 않지만</a:t>
            </a:r>
            <a:r>
              <a:rPr lang="en-US" altLang="ko-KR" b="1" dirty="0"/>
              <a:t>, </a:t>
            </a:r>
            <a:r>
              <a:rPr lang="ko-KR" altLang="en-US" b="1" dirty="0"/>
              <a:t>필요할 때 즉시</a:t>
            </a:r>
            <a:r>
              <a:rPr lang="en-US" altLang="ko-KR" b="1" dirty="0"/>
              <a:t>(</a:t>
            </a:r>
            <a:r>
              <a:rPr lang="ko-KR" altLang="en-US" b="1" dirty="0" err="1"/>
              <a:t>밀리초</a:t>
            </a:r>
            <a:r>
              <a:rPr lang="ko-KR" altLang="en-US" b="1" dirty="0"/>
              <a:t> 단위</a:t>
            </a:r>
            <a:r>
              <a:rPr lang="en-US" altLang="ko-KR" b="1" dirty="0"/>
              <a:t>) </a:t>
            </a:r>
            <a:r>
              <a:rPr lang="ko-KR" altLang="en-US" b="1" dirty="0" err="1"/>
              <a:t>꺼내볼</a:t>
            </a:r>
            <a:r>
              <a:rPr lang="ko-KR" altLang="en-US" b="1" dirty="0"/>
              <a:t> 수 있는 데이터 백업용 </a:t>
            </a:r>
            <a:r>
              <a:rPr lang="en-US" altLang="ko-KR" b="1" dirty="0"/>
              <a:t>S3 </a:t>
            </a:r>
            <a:r>
              <a:rPr lang="ko-KR" altLang="en-US" b="1" dirty="0"/>
              <a:t>클래스는</a:t>
            </a:r>
            <a:r>
              <a:rPr lang="en-US" altLang="ko-KR" b="1" dirty="0"/>
              <a:t>?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98941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52D7A5-10EE-F84A-B34D-02F49D87D2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25D92EF-FBE5-192F-B503-D40CC9939C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b="1" dirty="0"/>
              <a:t>Q3. </a:t>
            </a:r>
            <a:r>
              <a:rPr lang="ko-KR" altLang="en-US" b="1" dirty="0"/>
              <a:t>자주 액세스하지는 않지만</a:t>
            </a:r>
            <a:r>
              <a:rPr lang="en-US" altLang="ko-KR" b="1" dirty="0"/>
              <a:t>, </a:t>
            </a:r>
            <a:r>
              <a:rPr lang="ko-KR" altLang="en-US" b="1" dirty="0"/>
              <a:t>필요할 때 즉시</a:t>
            </a:r>
            <a:r>
              <a:rPr lang="en-US" altLang="ko-KR" b="1" dirty="0"/>
              <a:t>(</a:t>
            </a:r>
            <a:r>
              <a:rPr lang="ko-KR" altLang="en-US" b="1" dirty="0" err="1"/>
              <a:t>밀리초</a:t>
            </a:r>
            <a:r>
              <a:rPr lang="ko-KR" altLang="en-US" b="1" dirty="0"/>
              <a:t> 단위</a:t>
            </a:r>
            <a:r>
              <a:rPr lang="en-US" altLang="ko-KR" b="1" dirty="0"/>
              <a:t>) </a:t>
            </a:r>
            <a:r>
              <a:rPr lang="ko-KR" altLang="en-US" b="1" dirty="0" err="1"/>
              <a:t>꺼내볼</a:t>
            </a:r>
            <a:r>
              <a:rPr lang="ko-KR" altLang="en-US" b="1" dirty="0"/>
              <a:t> 수 있는 데이터 백업용 </a:t>
            </a:r>
            <a:r>
              <a:rPr lang="en-US" altLang="ko-KR" b="1" dirty="0"/>
              <a:t>S3 </a:t>
            </a:r>
            <a:r>
              <a:rPr lang="ko-KR" altLang="en-US" b="1" dirty="0"/>
              <a:t>클래스는</a:t>
            </a:r>
            <a:r>
              <a:rPr lang="en-US" altLang="ko-KR" b="1" dirty="0"/>
              <a:t>?</a:t>
            </a:r>
          </a:p>
          <a:p>
            <a:endParaRPr lang="ko-KR" altLang="en-US" dirty="0"/>
          </a:p>
          <a:p>
            <a:r>
              <a:rPr lang="ko-KR" altLang="en-US" b="1" dirty="0"/>
              <a:t>✅ </a:t>
            </a:r>
            <a:r>
              <a:rPr lang="en-US" altLang="ko-KR" b="1" dirty="0"/>
              <a:t>S3 Standard-IA (Infrequent Access)</a:t>
            </a:r>
          </a:p>
        </p:txBody>
      </p:sp>
    </p:spTree>
    <p:extLst>
      <p:ext uri="{BB962C8B-B14F-4D97-AF65-F5344CB8AC3E}">
        <p14:creationId xmlns:p14="http://schemas.microsoft.com/office/powerpoint/2010/main" val="42456242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EF8C46-A0F2-B65E-24B8-31E380A660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62EF77A-3738-BF26-863D-E038DCF9F2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b="1" dirty="0"/>
              <a:t>Q4. </a:t>
            </a:r>
            <a:r>
              <a:rPr lang="ko-KR" altLang="en-US" b="1" dirty="0"/>
              <a:t>데이터 </a:t>
            </a:r>
            <a:r>
              <a:rPr lang="ko-KR" altLang="en-US" b="1" dirty="0" err="1"/>
              <a:t>아카이빙</a:t>
            </a:r>
            <a:r>
              <a:rPr lang="en-US" altLang="ko-KR" b="1" dirty="0"/>
              <a:t>(</a:t>
            </a:r>
            <a:r>
              <a:rPr lang="ko-KR" altLang="en-US" b="1" dirty="0"/>
              <a:t>보관</a:t>
            </a:r>
            <a:r>
              <a:rPr lang="en-US" altLang="ko-KR" b="1" dirty="0"/>
              <a:t>) </a:t>
            </a:r>
            <a:r>
              <a:rPr lang="ko-KR" altLang="en-US" b="1" dirty="0"/>
              <a:t>목적이며</a:t>
            </a:r>
            <a:r>
              <a:rPr lang="en-US" altLang="ko-KR" b="1" dirty="0"/>
              <a:t>, </a:t>
            </a:r>
            <a:r>
              <a:rPr lang="ko-KR" altLang="en-US" b="1" dirty="0"/>
              <a:t>꺼내는 데 몇 시간이 걸려도 되지만 비용이 가장 저렴해야 한다면</a:t>
            </a:r>
            <a:r>
              <a:rPr lang="en-US" altLang="ko-KR" b="1" dirty="0"/>
              <a:t>?</a:t>
            </a:r>
          </a:p>
          <a:p>
            <a:pPr marL="0" indent="0"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163676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DBA1CF-2238-E0A2-E53D-6BC3552B5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A15EFE6-A019-145F-00F2-BDD75597C2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b="1" dirty="0"/>
              <a:t>Q4. </a:t>
            </a:r>
            <a:r>
              <a:rPr lang="ko-KR" altLang="en-US" b="1" dirty="0"/>
              <a:t>데이터 </a:t>
            </a:r>
            <a:r>
              <a:rPr lang="ko-KR" altLang="en-US" b="1" dirty="0" err="1"/>
              <a:t>아카이빙</a:t>
            </a:r>
            <a:r>
              <a:rPr lang="en-US" altLang="ko-KR" b="1" dirty="0"/>
              <a:t>(</a:t>
            </a:r>
            <a:r>
              <a:rPr lang="ko-KR" altLang="en-US" b="1" dirty="0"/>
              <a:t>보관</a:t>
            </a:r>
            <a:r>
              <a:rPr lang="en-US" altLang="ko-KR" b="1" dirty="0"/>
              <a:t>) </a:t>
            </a:r>
            <a:r>
              <a:rPr lang="ko-KR" altLang="en-US" b="1" dirty="0"/>
              <a:t>목적이며</a:t>
            </a:r>
            <a:r>
              <a:rPr lang="en-US" altLang="ko-KR" b="1" dirty="0"/>
              <a:t>, </a:t>
            </a:r>
            <a:r>
              <a:rPr lang="ko-KR" altLang="en-US" b="1" dirty="0"/>
              <a:t>꺼내는 데 몇 시간이 걸려도 되지만 비용이 가장 저렴해야 한다면</a:t>
            </a:r>
            <a:r>
              <a:rPr lang="en-US" altLang="ko-KR" b="1" dirty="0"/>
              <a:t>?</a:t>
            </a:r>
          </a:p>
          <a:p>
            <a:endParaRPr lang="ko-KR" altLang="en-US" dirty="0"/>
          </a:p>
          <a:p>
            <a:r>
              <a:rPr lang="ko-KR" altLang="en-US" b="1" dirty="0"/>
              <a:t>✅ </a:t>
            </a:r>
            <a:r>
              <a:rPr lang="en-US" altLang="ko-KR" b="1" dirty="0"/>
              <a:t>S3 Glacier Deep Archive</a:t>
            </a:r>
          </a:p>
          <a:p>
            <a:pPr marL="0" indent="0"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437975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55DCB1-CFE8-ECFF-ACBB-410E8D2058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1570D74-1232-83B5-A5E0-D206C43B9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b="1" dirty="0"/>
              <a:t>Q5. EBS </a:t>
            </a:r>
            <a:r>
              <a:rPr lang="ko-KR" altLang="en-US" b="1" dirty="0"/>
              <a:t>볼륨을 다른 가용 영역</a:t>
            </a:r>
            <a:r>
              <a:rPr lang="en-US" altLang="ko-KR" b="1" dirty="0"/>
              <a:t>(AZ)</a:t>
            </a:r>
            <a:r>
              <a:rPr lang="ko-KR" altLang="en-US" b="1" dirty="0"/>
              <a:t>으로 옮기려면 어떻게 해야 할까</a:t>
            </a:r>
            <a:r>
              <a:rPr lang="en-US" altLang="ko-KR" b="1" dirty="0"/>
              <a:t>?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315440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A7384B-8CB7-4243-792D-79C9C6C5E3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470949A-8F3F-8496-08EA-452D52BD8E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b="1" dirty="0"/>
              <a:t>Q5. EBS </a:t>
            </a:r>
            <a:r>
              <a:rPr lang="ko-KR" altLang="en-US" b="1" dirty="0"/>
              <a:t>볼륨을 다른 가용 영역</a:t>
            </a:r>
            <a:r>
              <a:rPr lang="en-US" altLang="ko-KR" b="1" dirty="0"/>
              <a:t>(AZ)</a:t>
            </a:r>
            <a:r>
              <a:rPr lang="ko-KR" altLang="en-US" b="1" dirty="0"/>
              <a:t>으로 옮기려면 어떻게 해야 할까</a:t>
            </a:r>
            <a:r>
              <a:rPr lang="en-US" altLang="ko-KR" b="1" dirty="0"/>
              <a:t>?</a:t>
            </a:r>
          </a:p>
          <a:p>
            <a:endParaRPr lang="ko-KR" altLang="en-US" dirty="0"/>
          </a:p>
          <a:p>
            <a:r>
              <a:rPr lang="ko-KR" altLang="en-US" b="1" dirty="0"/>
              <a:t>✅ 스냅샷</a:t>
            </a:r>
            <a:r>
              <a:rPr lang="en-US" altLang="ko-KR" b="1" dirty="0"/>
              <a:t>(Snapshot)</a:t>
            </a:r>
            <a:r>
              <a:rPr lang="ko-KR" altLang="en-US" b="1" dirty="0"/>
              <a:t>을 생성한 후</a:t>
            </a:r>
            <a:r>
              <a:rPr lang="en-US" altLang="ko-KR" b="1" dirty="0"/>
              <a:t>, </a:t>
            </a:r>
            <a:r>
              <a:rPr lang="ko-KR" altLang="en-US" b="1" dirty="0"/>
              <a:t>다른 </a:t>
            </a:r>
            <a:r>
              <a:rPr lang="en-US" altLang="ko-KR" b="1" dirty="0"/>
              <a:t>AZ</a:t>
            </a:r>
            <a:r>
              <a:rPr lang="ko-KR" altLang="en-US" b="1" dirty="0"/>
              <a:t>에서 그 스냅샷으로 새 볼륨을 만든다</a:t>
            </a:r>
            <a:r>
              <a:rPr lang="en-US" altLang="ko-KR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67577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5DDF1A-50DE-2F97-1897-A34976280E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스크린샷, 소프트웨어, 컴퓨터 아이콘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6966A8A-A3AB-7B50-C737-B8FE1B332D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12192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393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E950D4-5811-883C-B155-CB2361F3C1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스크린샷, 소프트웨어, 컴퓨터 아이콘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15D3A82-9F33-8CE4-02F6-3EBC26E84D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491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92E60C-4B35-70A4-CCAB-B6011A0C6F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스크린샷, 소프트웨어, 컴퓨터 아이콘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3875F3D-FE9E-1A77-A5A3-B690F18C3F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863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30FB3E-2540-1F8A-DAA5-EF453E0DB1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6BE80C5-1CE4-A914-5814-3BB499AD4B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56811"/>
            <a:ext cx="9144000" cy="2387600"/>
          </a:xfrm>
        </p:spPr>
        <p:txBody>
          <a:bodyPr/>
          <a:lstStyle/>
          <a:p>
            <a:r>
              <a:rPr lang="en-US" altLang="ko-KR" b="1" dirty="0"/>
              <a:t>EBS: Elastic Block Stoe</a:t>
            </a:r>
          </a:p>
        </p:txBody>
      </p:sp>
      <p:pic>
        <p:nvPicPr>
          <p:cNvPr id="5" name="그림 4" descr="텍스트, 스크린샷, 도표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7354306-3311-1657-E6FB-B283359402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1164" y="1755081"/>
            <a:ext cx="1769565" cy="1975546"/>
          </a:xfrm>
          <a:prstGeom prst="rect">
            <a:avLst/>
          </a:prstGeom>
        </p:spPr>
      </p:pic>
      <p:pic>
        <p:nvPicPr>
          <p:cNvPr id="7" name="그림 6" descr="디자인, 직사각형, 그린, 스크린샷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A5DFBCC-AA25-1FCD-7F7E-25758EB8D2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351" y="354674"/>
            <a:ext cx="3429297" cy="337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296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10E4BC-0536-2A94-E7A5-3E30D007C2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, 스크린샷, 소프트웨어, 디스플레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3FCC5BC-C06F-C1F4-E90B-B580F8A22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823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CBF114-9812-638C-C0A0-70155798DF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스크린샷, 소프트웨어, 컴퓨터 아이콘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42E65A07-D505-8456-5D58-514F89D1D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0"/>
            <a:ext cx="12192000" cy="6845300"/>
          </a:xfrm>
          <a:prstGeom prst="rect">
            <a:avLst/>
          </a:prstGeom>
        </p:spPr>
      </p:pic>
      <p:pic>
        <p:nvPicPr>
          <p:cNvPr id="7" name="그림 6" descr="텍스트, 스크린샷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0E23AF6-0F62-E7C6-7E3E-9D1DBF1D9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3228" y="0"/>
            <a:ext cx="5448772" cy="394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3544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1010</Words>
  <Application>Microsoft Office PowerPoint</Application>
  <PresentationFormat>와이드스크린</PresentationFormat>
  <Paragraphs>123</Paragraphs>
  <Slides>37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37</vt:i4>
      </vt:variant>
    </vt:vector>
  </HeadingPairs>
  <TitlesOfParts>
    <vt:vector size="42" baseType="lpstr">
      <vt:lpstr>맑은 고딕</vt:lpstr>
      <vt:lpstr>Arial</vt:lpstr>
      <vt:lpstr>Segoe UI</vt:lpstr>
      <vt:lpstr>Wingdings</vt:lpstr>
      <vt:lpstr>Office 테마</vt:lpstr>
      <vt:lpstr>EC2: Elastic Compute Cloud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EBS: Elastic Block Stoe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확장성</vt:lpstr>
      <vt:lpstr>내구성 및 가용성</vt:lpstr>
      <vt:lpstr>보안 및 데이터 보호</vt:lpstr>
      <vt:lpstr>최저 요금과 최상 성능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최 현석</dc:creator>
  <cp:lastModifiedBy>최 현석</cp:lastModifiedBy>
  <cp:revision>78</cp:revision>
  <dcterms:created xsi:type="dcterms:W3CDTF">2026-01-14T09:00:38Z</dcterms:created>
  <dcterms:modified xsi:type="dcterms:W3CDTF">2026-01-14T09:58:56Z</dcterms:modified>
</cp:coreProperties>
</file>