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1" r:id="rId1"/>
  </p:sldMasterIdLst>
  <p:notesMasterIdLst>
    <p:notesMasterId r:id="rId2"/>
  </p:notesMasterIdLst>
  <p:sldIdLst>
    <p:sldId id="256" r:id="rId3"/>
    <p:sldId id="258" r:id="rId4"/>
    <p:sldId id="264" r:id="rId5"/>
    <p:sldId id="266" r:id="rId6"/>
    <p:sldId id="263" r:id="rId7"/>
    <p:sldId id="262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6093"/>
    <p:restoredTop sz="90000"/>
  </p:normalViewPr>
  <p:slideViewPr>
    <p:cSldViewPr snapToGrid="0" snapToObjects="1">
      <p:cViewPr>
        <p:scale>
          <a:sx n="90" d="100"/>
          <a:sy n="9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presProps" Target="presProps.xml"  /><Relationship Id="rId18" Type="http://schemas.openxmlformats.org/officeDocument/2006/relationships/viewProps" Target="viewProps.xml"  /><Relationship Id="rId19" Type="http://schemas.openxmlformats.org/officeDocument/2006/relationships/theme" Target="theme/theme1.xml"  /><Relationship Id="rId2" Type="http://schemas.openxmlformats.org/officeDocument/2006/relationships/notesMaster" Target="notesMasters/notesMaster1.xml"  /><Relationship Id="rId20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말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62092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3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4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en-US" altLang="ko-KR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en-US" altLang="ko-KR"/>
              <a:t>PaaS</a:t>
            </a:r>
            <a:r>
              <a:rPr lang="ko-KR" altLang="en-US"/>
              <a:t> 책임 범위 </a:t>
            </a:r>
            <a:r>
              <a:rPr lang="en-US" altLang="ko-KR"/>
              <a:t>(</a:t>
            </a:r>
            <a:r>
              <a:rPr lang="ko-KR" altLang="en-US"/>
              <a:t> </a:t>
            </a:r>
            <a:r>
              <a:rPr lang="en-US" altLang="ko-KR"/>
              <a:t>Responsibility</a:t>
            </a:r>
            <a:r>
              <a:rPr lang="ko-KR" altLang="en-US"/>
              <a:t> </a:t>
            </a:r>
            <a:r>
              <a:rPr lang="en-US" altLang="ko-KR"/>
              <a:t>Layer )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1856814"/>
      </p:ext>
    </p:extLst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0418181"/>
      </p:ext>
    </p:extLst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B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4314157"/>
      </p:ext>
    </p:extLst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en-US" altLang="ko-KR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en-US" altLang="ko-KR"/>
              <a:t>PaaS</a:t>
            </a:r>
            <a:r>
              <a:rPr lang="ko-KR" altLang="en-US"/>
              <a:t> 책임 범위 </a:t>
            </a:r>
            <a:r>
              <a:rPr lang="en-US" altLang="ko-KR"/>
              <a:t>(</a:t>
            </a:r>
            <a:r>
              <a:rPr lang="ko-KR" altLang="en-US"/>
              <a:t> </a:t>
            </a:r>
            <a:r>
              <a:rPr lang="en-US" altLang="ko-KR"/>
              <a:t>Responsibility</a:t>
            </a:r>
            <a:r>
              <a:rPr lang="ko-KR" altLang="en-US"/>
              <a:t> </a:t>
            </a:r>
            <a:r>
              <a:rPr lang="en-US" altLang="ko-KR"/>
              <a:t>Layer )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177177"/>
      </p:ext>
    </p:extLst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[</a:t>
            </a:r>
            <a:r>
              <a:rPr lang="ko-KR" altLang="en-US"/>
              <a:t> </a:t>
            </a:r>
            <a:r>
              <a:rPr lang="en-US" altLang="ko-KR"/>
              <a:t>THE </a:t>
            </a:r>
            <a:r>
              <a:rPr lang="ko-KR" altLang="en-US"/>
              <a:t>알기 </a:t>
            </a:r>
            <a:r>
              <a:rPr lang="en-US" altLang="ko-KR"/>
              <a:t>]</a:t>
            </a:r>
            <a:endParaRPr lang="en-US" altLang="ko-KR"/>
          </a:p>
          <a:p>
            <a:pPr marL="400050" lvl="1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Amazon Aurora </a:t>
            </a:r>
            <a:r>
              <a:rPr xmlns:mc="http://schemas.openxmlformats.org/markup-compatibility/2006" xmlns:hp="http://schemas.haansoft.com/office/presentation/8.0" kumimoji="0" lang="en-US" altLang="ko-KR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( </a:t>
            </a:r>
            <a:r>
              <a:rPr lang="ko-KR" altLang="en-US"/>
              <a:t>MySQL 및 PostgreSQL호환 관계형 데이터베이스 </a:t>
            </a:r>
            <a:r>
              <a:rPr lang="en-US" altLang="ko-KR"/>
              <a:t>)</a:t>
            </a:r>
            <a:endParaRPr lang="en-US" altLang="ko-KR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/>
              <a:t>Amazon Aurora의 속도는 표준 MySQL 데이터베이스보다 5배, PostgreSQL 데이터베이스보다 3배 빠름</a:t>
            </a:r>
            <a:r>
              <a:rPr lang="en-US" altLang="ko-KR"/>
              <a:t>.</a:t>
            </a:r>
            <a:endParaRPr lang="en-US" altLang="ko-KR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/>
              <a:t>상용 데이터베이스의 보안, 가용성 및 안전성을 1/10의 비용으로 제공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0982102"/>
      </p:ext>
    </p:extLst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[</a:t>
            </a:r>
            <a:r>
              <a:rPr lang="ko-KR" altLang="en-US"/>
              <a:t> </a:t>
            </a:r>
            <a:r>
              <a:rPr lang="en-US" altLang="ko-KR"/>
              <a:t>THE </a:t>
            </a:r>
            <a:r>
              <a:rPr lang="ko-KR" altLang="en-US"/>
              <a:t>알기 </a:t>
            </a:r>
            <a:r>
              <a:rPr lang="en-US" altLang="ko-KR"/>
              <a:t>]</a:t>
            </a:r>
            <a:endParaRPr lang="en-US" altLang="ko-KR"/>
          </a:p>
          <a:p>
            <a:pPr marL="400050" lvl="1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Amazon Aurora </a:t>
            </a:r>
            <a:r>
              <a:rPr xmlns:mc="http://schemas.openxmlformats.org/markup-compatibility/2006" xmlns:hp="http://schemas.haansoft.com/office/presentation/8.0" kumimoji="0" lang="en-US" altLang="ko-KR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( </a:t>
            </a:r>
            <a:r>
              <a:rPr lang="ko-KR" altLang="en-US"/>
              <a:t>MySQL 및 PostgreSQL호환 관계형 데이터베이스 </a:t>
            </a:r>
            <a:r>
              <a:rPr lang="en-US" altLang="ko-KR"/>
              <a:t>)</a:t>
            </a:r>
            <a:endParaRPr lang="en-US" altLang="ko-KR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/>
              <a:t>Amazon Aurora의 속도는 표준 MySQL 데이터베이스보다 5배, PostgreSQL 데이터베이스보다 3배 빠름</a:t>
            </a:r>
            <a:r>
              <a:rPr lang="en-US" altLang="ko-KR"/>
              <a:t>.</a:t>
            </a:r>
            <a:endParaRPr lang="en-US" altLang="ko-KR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/>
              <a:t>상용 데이터베이스의 보안, 가용성 및 안전성을 1/10의 비용으로 제공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720432"/>
      </p:ext>
    </p:extLst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C. Amazon RDS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830604"/>
      </p:ext>
    </p:extLst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916674"/>
      </p:ext>
    </p:extLst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B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953831"/>
      </p:ext>
    </p:extLst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9431347"/>
      </p:ext>
    </p:extLst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B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3787038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Relationship Id="rId5" Type="http://schemas.openxmlformats.org/officeDocument/2006/relationships/image" Target="../media/image2.png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Relationship Id="rId3" Type="http://schemas.openxmlformats.org/officeDocument/2006/relationships/image" Target="../media/image1.png"  /><Relationship Id="rId4" Type="http://schemas.openxmlformats.org/officeDocument/2006/relationships/image" Target="../media/image3.png"  /><Relationship Id="rId5" Type="http://schemas.openxmlformats.org/officeDocument/2006/relationships/image" Target="../media/image1.png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Relationship Id="rId5" Type="http://schemas.openxmlformats.org/officeDocument/2006/relationships/image" Target="../media/image1.png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빛_047.png"/>
          <p:cNvPicPr>
            <a:picLocks noChangeAspect="1"/>
          </p:cNvPicPr>
          <p:nvPr/>
        </p:nvPicPr>
        <p:blipFill rotWithShape="1">
          <a:blip r:embed="rId2">
            <a:alphaModFix/>
            <a:lum/>
          </a:blip>
          <a:stretch>
            <a:fillRect/>
          </a:stretch>
        </p:blipFill>
        <p:spPr>
          <a:xfrm rot="20772028">
            <a:off x="-442901" y="1256582"/>
            <a:ext cx="11663999" cy="70595"/>
          </a:xfrm>
          <a:prstGeom prst="rect">
            <a:avLst/>
          </a:prstGeom>
        </p:spPr>
      </p:pic>
      <p:pic>
        <p:nvPicPr>
          <p:cNvPr id="23" name="" descr="빛_047.png"/>
          <p:cNvPicPr>
            <a:picLocks noChangeAspect="1"/>
          </p:cNvPicPr>
          <p:nvPr/>
        </p:nvPicPr>
        <p:blipFill rotWithShape="1">
          <a:blip r:embed="rId3">
            <a:alphaModFix/>
            <a:lum/>
          </a:blip>
          <a:stretch>
            <a:fillRect/>
          </a:stretch>
        </p:blipFill>
        <p:spPr>
          <a:xfrm rot="21151832">
            <a:off x="-329165" y="711164"/>
            <a:ext cx="11663999" cy="70595"/>
          </a:xfrm>
          <a:prstGeom prst="rect">
            <a:avLst/>
          </a:prstGeom>
        </p:spPr>
      </p:pic>
      <p:pic>
        <p:nvPicPr>
          <p:cNvPr id="24" name="" descr="빛_047.png"/>
          <p:cNvPicPr>
            <a:picLocks noChangeAspect="1"/>
          </p:cNvPicPr>
          <p:nvPr/>
        </p:nvPicPr>
        <p:blipFill rotWithShape="1">
          <a:blip r:embed="rId4">
            <a:alphaModFix/>
            <a:lum/>
          </a:blip>
          <a:stretch>
            <a:fillRect/>
          </a:stretch>
        </p:blipFill>
        <p:spPr>
          <a:xfrm rot="1564970">
            <a:off x="-483601" y="5179097"/>
            <a:ext cx="9839999" cy="59553"/>
          </a:xfrm>
          <a:prstGeom prst="rect">
            <a:avLst/>
          </a:prstGeom>
        </p:spPr>
      </p:pic>
      <p:sp>
        <p:nvSpPr>
          <p:cNvPr id="13" name=""/>
          <p:cNvSpPr/>
          <p:nvPr/>
        </p:nvSpPr>
        <p:spPr>
          <a:xfrm>
            <a:off x="0" y="6553200"/>
            <a:ext cx="12191999" cy="30480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  <a:alpha val="0"/>
                </a:schemeClr>
              </a:gs>
              <a:gs pos="50000">
                <a:schemeClr val="accent3">
                  <a:lumMod val="50000"/>
                  <a:alpha val="54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914399" y="2369919"/>
            <a:ext cx="10363199" cy="1470025"/>
          </a:xfrm>
        </p:spPr>
        <p:txBody>
          <a:bodyPr/>
          <a:lstStyle>
            <a:lvl1pPr algn="ctr">
              <a:defRPr sz="48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1828799" y="3882808"/>
            <a:ext cx="8534399" cy="9035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9D2C599A-C0D7-457C-8A80-4DA63D6DA908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60FC8982-225E-4B1D-B7B0-64331949606C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pic>
        <p:nvPicPr>
          <p:cNvPr id="25" name="" descr="빛_047.png"/>
          <p:cNvPicPr>
            <a:picLocks noChangeAspect="1"/>
          </p:cNvPicPr>
          <p:nvPr/>
        </p:nvPicPr>
        <p:blipFill rotWithShape="1">
          <a:blip r:embed="rId5">
            <a:alphaModFix/>
            <a:lum/>
          </a:blip>
          <a:stretch>
            <a:fillRect/>
          </a:stretch>
        </p:blipFill>
        <p:spPr>
          <a:xfrm rot="17202870">
            <a:off x="9127235" y="4710875"/>
            <a:ext cx="4356000" cy="46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939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빛_047.png"/>
          <p:cNvPicPr>
            <a:picLocks noChangeAspect="1"/>
          </p:cNvPicPr>
          <p:nvPr/>
        </p:nvPicPr>
        <p:blipFill rotWithShape="1">
          <a:blip r:embed="rId2">
            <a:alphaModFix/>
            <a:lum/>
          </a:blip>
          <a:stretch>
            <a:fillRect/>
          </a:stretch>
        </p:blipFill>
        <p:spPr>
          <a:xfrm rot="20842428">
            <a:off x="-123211" y="900219"/>
            <a:ext cx="10991999" cy="66550"/>
          </a:xfrm>
          <a:prstGeom prst="rect">
            <a:avLst/>
          </a:prstGeom>
        </p:spPr>
      </p:pic>
      <p:pic>
        <p:nvPicPr>
          <p:cNvPr id="20" name="" descr="빛_047.png"/>
          <p:cNvPicPr>
            <a:picLocks noChangeAspect="1"/>
          </p:cNvPicPr>
          <p:nvPr/>
        </p:nvPicPr>
        <p:blipFill rotWithShape="1">
          <a:blip r:embed="rId3">
            <a:alphaModFix/>
            <a:lum/>
          </a:blip>
          <a:stretch>
            <a:fillRect/>
          </a:stretch>
        </p:blipFill>
        <p:spPr>
          <a:xfrm rot="3039284">
            <a:off x="-450613" y="4791838"/>
            <a:ext cx="6156000" cy="66234"/>
          </a:xfrm>
          <a:prstGeom prst="rect">
            <a:avLst/>
          </a:prstGeom>
        </p:spPr>
      </p:pic>
      <p:pic>
        <p:nvPicPr>
          <p:cNvPr id="21" name="" descr="빛_047.png"/>
          <p:cNvPicPr>
            <a:picLocks noChangeAspect="1"/>
          </p:cNvPicPr>
          <p:nvPr/>
        </p:nvPicPr>
        <p:blipFill rotWithShape="1">
          <a:blip r:embed="rId4">
            <a:alphaModFix/>
            <a:lum/>
          </a:blip>
          <a:stretch>
            <a:fillRect/>
          </a:stretch>
        </p:blipFill>
        <p:spPr>
          <a:xfrm rot="3392147">
            <a:off x="-621702" y="4655028"/>
            <a:ext cx="4860000" cy="52290"/>
          </a:xfrm>
          <a:prstGeom prst="rect">
            <a:avLst/>
          </a:prstGeom>
        </p:spPr>
      </p:pic>
      <p:pic>
        <p:nvPicPr>
          <p:cNvPr id="22" name="" descr="빛_047.png"/>
          <p:cNvPicPr>
            <a:picLocks noChangeAspect="1"/>
          </p:cNvPicPr>
          <p:nvPr/>
        </p:nvPicPr>
        <p:blipFill rotWithShape="1">
          <a:blip r:embed="rId5">
            <a:alphaModFix/>
            <a:lum/>
          </a:blip>
          <a:stretch>
            <a:fillRect/>
          </a:stretch>
        </p:blipFill>
        <p:spPr>
          <a:xfrm rot="18713382">
            <a:off x="4767973" y="4051465"/>
            <a:ext cx="7380000" cy="79403"/>
          </a:xfrm>
          <a:prstGeom prst="rect">
            <a:avLst/>
          </a:prstGeom>
        </p:spPr>
      </p:pic>
      <p:sp>
        <p:nvSpPr>
          <p:cNvPr id="15" name=""/>
          <p:cNvSpPr/>
          <p:nvPr/>
        </p:nvSpPr>
        <p:spPr>
          <a:xfrm>
            <a:off x="0" y="6643710"/>
            <a:ext cx="12191999" cy="21429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  <a:alpha val="0"/>
                </a:schemeClr>
              </a:gs>
              <a:gs pos="50000">
                <a:schemeClr val="accent3">
                  <a:lumMod val="50000"/>
                  <a:alpha val="54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609599" y="2590800"/>
            <a:ext cx="10972799" cy="1473176"/>
          </a:xfrm>
        </p:spPr>
        <p:txBody>
          <a:bodyPr>
            <a:noAutofit/>
          </a:bodyPr>
          <a:lstStyle>
            <a:lvl1pPr algn="ctr">
              <a:defRPr sz="48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04F2ED90-08FB-4F4B-9D6B-124453109210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6447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1277257" y="816429"/>
            <a:ext cx="7968343" cy="1164266"/>
          </a:xfrm>
        </p:spPr>
        <p:txBody>
          <a:bodyPr/>
          <a:lstStyle>
            <a:lvl1pPr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body" sz="quarter" idx="14"/>
          </p:nvPr>
        </p:nvSpPr>
        <p:spPr>
          <a:xfrm>
            <a:off x="1296274" y="2143125"/>
            <a:ext cx="7967999" cy="378618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9D370A8E-544F-4A59-BE62-505A09ADA5EA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8230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10096527" y="274638"/>
            <a:ext cx="1485871" cy="5851525"/>
          </a:xfrm>
        </p:spPr>
        <p:txBody>
          <a:bodyPr vert="eaVert"/>
          <a:lstStyle>
            <a:lvl1pPr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9296426" cy="5851525"/>
          </a:xfrm>
          <a:prstGeom prst="rect">
            <a:avLst/>
          </a:prstGeom>
        </p:spPr>
        <p:txBody>
          <a:bodyPr vert="eaVert"/>
          <a:lstStyle>
            <a:lvl1pPr>
              <a:defRPr sz="2600"/>
            </a:lvl1pPr>
            <a:lvl2pPr/>
            <a:lvl3pPr/>
            <a:lvl4pPr/>
            <a:lvl5pPr/>
            <a:lvl6pPr/>
            <a:lvl7pPr/>
            <a:lvl8pPr/>
            <a:lvl9pPr/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C011F6BD-26FB-4986-8937-2EFDECAA43DB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998654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609599" y="1214422"/>
            <a:ext cx="10972799" cy="4911741"/>
          </a:xfrm>
          <a:prstGeom prst="rect">
            <a:avLst/>
          </a:prstGeo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90C130CE-8D42-4197-AAB2-57CA9541E7E4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5600693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B17F95F6-360D-4A16-BD24-2D4B05500E3C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37954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말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" descr="빛_047.png"/>
          <p:cNvPicPr>
            <a:picLocks noChangeAspect="1"/>
          </p:cNvPicPr>
          <p:nvPr/>
        </p:nvPicPr>
        <p:blipFill rotWithShape="1">
          <a:blip r:embed="rId2">
            <a:alphaModFix/>
            <a:lum/>
          </a:blip>
          <a:stretch>
            <a:fillRect/>
          </a:stretch>
        </p:blipFill>
        <p:spPr>
          <a:xfrm rot="14504779">
            <a:off x="5435554" y="3166982"/>
            <a:ext cx="8244000" cy="88733"/>
          </a:xfrm>
          <a:prstGeom prst="rect">
            <a:avLst/>
          </a:prstGeom>
        </p:spPr>
      </p:pic>
      <p:pic>
        <p:nvPicPr>
          <p:cNvPr id="20" name="" descr="빛_047.png"/>
          <p:cNvPicPr>
            <a:picLocks noChangeAspect="1"/>
          </p:cNvPicPr>
          <p:nvPr/>
        </p:nvPicPr>
        <p:blipFill rotWithShape="1">
          <a:blip r:embed="rId3">
            <a:alphaModFix/>
            <a:lum/>
          </a:blip>
          <a:stretch>
            <a:fillRect/>
          </a:stretch>
        </p:blipFill>
        <p:spPr>
          <a:xfrm rot="19193140">
            <a:off x="-1201771" y="1760770"/>
            <a:ext cx="8791733" cy="53211"/>
          </a:xfrm>
          <a:prstGeom prst="rect">
            <a:avLst/>
          </a:prstGeom>
        </p:spPr>
      </p:pic>
      <p:pic>
        <p:nvPicPr>
          <p:cNvPr id="21" name="" descr="빛_047.png"/>
          <p:cNvPicPr>
            <a:picLocks noChangeAspect="1"/>
          </p:cNvPicPr>
          <p:nvPr/>
        </p:nvPicPr>
        <p:blipFill rotWithShape="1">
          <a:blip r:embed="rId4">
            <a:alphaModFix/>
            <a:lum/>
          </a:blip>
          <a:stretch>
            <a:fillRect/>
          </a:stretch>
        </p:blipFill>
        <p:spPr>
          <a:xfrm rot="19572942">
            <a:off x="-1031974" y="1361700"/>
            <a:ext cx="7919999" cy="47933"/>
          </a:xfrm>
          <a:prstGeom prst="rect">
            <a:avLst/>
          </a:prstGeom>
        </p:spPr>
      </p:pic>
      <p:pic>
        <p:nvPicPr>
          <p:cNvPr id="23" name="" descr="빛_047.png"/>
          <p:cNvPicPr>
            <a:picLocks noChangeAspect="1"/>
          </p:cNvPicPr>
          <p:nvPr/>
        </p:nvPicPr>
        <p:blipFill rotWithShape="1">
          <a:blip r:embed="rId5">
            <a:alphaModFix/>
            <a:lum/>
          </a:blip>
          <a:stretch>
            <a:fillRect/>
          </a:stretch>
        </p:blipFill>
        <p:spPr>
          <a:xfrm rot="1285524">
            <a:off x="-325498" y="5452586"/>
            <a:ext cx="9839999" cy="59553"/>
          </a:xfrm>
          <a:prstGeom prst="rect">
            <a:avLst/>
          </a:prstGeom>
        </p:spPr>
      </p:pic>
      <p:sp>
        <p:nvSpPr>
          <p:cNvPr id="16" name=""/>
          <p:cNvSpPr/>
          <p:nvPr/>
        </p:nvSpPr>
        <p:spPr>
          <a:xfrm>
            <a:off x="0" y="6643710"/>
            <a:ext cx="12191999" cy="21429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  <a:alpha val="0"/>
                </a:schemeClr>
              </a:gs>
              <a:gs pos="50000">
                <a:schemeClr val="accent3">
                  <a:lumMod val="50000"/>
                  <a:alpha val="54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963083" y="4406901"/>
            <a:ext cx="10363199" cy="1093802"/>
          </a:xfrm>
        </p:spPr>
        <p:txBody>
          <a:bodyPr anchor="t"/>
          <a:lstStyle>
            <a:lvl1pPr algn="l">
              <a:defRPr sz="48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963083" y="3857628"/>
            <a:ext cx="10363199" cy="54927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E0676E-4C6A-4EDA-88BE-BE6BA1B9FD12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60FC8982-225E-4B1D-B7B0-64331949606C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5113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609599" y="1209676"/>
            <a:ext cx="5384799" cy="49164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99" y="1209676"/>
            <a:ext cx="5384799" cy="49164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FC43BEE-6DD8-481B-A0AC-6BA354F5E266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86364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7A8F7475-050E-409F-83CF-2652A76DADCB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1291756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228725"/>
            <a:ext cx="10972799" cy="4939537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824FA293-7631-4B61-B9DA-380889B1A0EE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856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내용 4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607353" y="1296746"/>
            <a:ext cx="5389293" cy="2340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6195353" y="1296746"/>
            <a:ext cx="5389293" cy="2340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605790" y="3886679"/>
            <a:ext cx="5389293" cy="2340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6193790" y="3886679"/>
            <a:ext cx="5389293" cy="2340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B6D6C295-810C-49DF-BB08-C6245896D47C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12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6" name="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17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276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A7F9072-C723-4103-965C-4D5FE3441989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7539434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14" Type="http://schemas.openxmlformats.org/officeDocument/2006/relationships/image" Target="../media/image4.png"  /><Relationship Id="rId15" Type="http://schemas.openxmlformats.org/officeDocument/2006/relationships/image" Target="../media/image5.png"  /><Relationship Id="rId16" Type="http://schemas.openxmlformats.org/officeDocument/2006/relationships/image" Target="../media/image6.png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빛_047.png"/>
          <p:cNvPicPr>
            <a:picLocks noChangeAspect="1"/>
          </p:cNvPicPr>
          <p:nvPr/>
        </p:nvPicPr>
        <p:blipFill rotWithShape="1">
          <a:blip r:embed="rId14">
            <a:alphaModFix/>
            <a:lum/>
          </a:blip>
          <a:stretch>
            <a:fillRect/>
          </a:stretch>
        </p:blipFill>
        <p:spPr>
          <a:xfrm rot="4726046">
            <a:off x="9996931" y="1641353"/>
            <a:ext cx="3456000" cy="37186"/>
          </a:xfrm>
          <a:prstGeom prst="rect">
            <a:avLst/>
          </a:prstGeom>
        </p:spPr>
      </p:pic>
      <p:pic>
        <p:nvPicPr>
          <p:cNvPr id="20" name="" descr="빛_047.png"/>
          <p:cNvPicPr>
            <a:picLocks noChangeAspect="1"/>
          </p:cNvPicPr>
          <p:nvPr/>
        </p:nvPicPr>
        <p:blipFill rotWithShape="1">
          <a:blip r:embed="rId15">
            <a:alphaModFix/>
            <a:lum/>
          </a:blip>
          <a:stretch>
            <a:fillRect/>
          </a:stretch>
        </p:blipFill>
        <p:spPr>
          <a:xfrm rot="4967770">
            <a:off x="10533041" y="1329235"/>
            <a:ext cx="2736000" cy="29437"/>
          </a:xfrm>
          <a:prstGeom prst="rect">
            <a:avLst/>
          </a:prstGeom>
        </p:spPr>
      </p:pic>
      <p:pic>
        <p:nvPicPr>
          <p:cNvPr id="18" name="" descr="빛_047.png"/>
          <p:cNvPicPr>
            <a:picLocks noChangeAspect="1"/>
          </p:cNvPicPr>
          <p:nvPr/>
        </p:nvPicPr>
        <p:blipFill rotWithShape="1">
          <a:blip r:embed="rId16">
            <a:alphaModFix/>
            <a:lum/>
          </a:blip>
          <a:stretch>
            <a:fillRect/>
          </a:stretch>
        </p:blipFill>
        <p:spPr>
          <a:xfrm rot="345495">
            <a:off x="6155214" y="263667"/>
            <a:ext cx="6335999" cy="38346"/>
          </a:xfrm>
          <a:prstGeom prst="rect">
            <a:avLst/>
          </a:prstGeom>
        </p:spPr>
      </p:pic>
      <p:sp>
        <p:nvSpPr>
          <p:cNvPr id="7" name=""/>
          <p:cNvSpPr/>
          <p:nvPr/>
        </p:nvSpPr>
        <p:spPr>
          <a:xfrm>
            <a:off x="0" y="6643710"/>
            <a:ext cx="12191999" cy="21429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  <a:alpha val="0"/>
                </a:schemeClr>
              </a:gs>
              <a:gs pos="50000">
                <a:schemeClr val="accent3">
                  <a:lumMod val="50000"/>
                  <a:alpha val="54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7" name=""/>
          <p:cNvSpPr>
            <a:spLocks noGrp="1"/>
          </p:cNvSpPr>
          <p:nvPr>
            <p:ph type="body" idx="1"/>
          </p:nvPr>
        </p:nvSpPr>
        <p:spPr>
          <a:xfrm>
            <a:off x="609599" y="1186543"/>
            <a:ext cx="10972799" cy="4939621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 lang="ko-KR" altLang="en-US"/>
            </a:pPr>
            <a:fld id="{981E004C-CC7E-458F-BAF1-89519480D490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7472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4">
            <a:lumMod val="75000"/>
          </a:schemeClr>
        </a:buClr>
        <a:buSzPct val="100000"/>
        <a:buFont typeface="Wingdings"/>
        <a:buChar char="§"/>
        <a:defRPr sz="2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/>
        <a:buChar char="–"/>
        <a:defRPr sz="2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>
            <a:lumMod val="75000"/>
          </a:schemeClr>
        </a:buClr>
        <a:buFont typeface="Arial"/>
        <a:buChar char="•"/>
        <a:defRPr sz="20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2416175" indent="-260350" algn="l" defTabSz="914400" rtl="0" eaLnBrk="1" latinLnBrk="1" hangingPunct="1">
        <a:spcBef>
          <a:spcPct val="20000"/>
        </a:spcBef>
        <a:buClr>
          <a:schemeClr val="tx1">
            <a:lumMod val="85000"/>
          </a:schemeClr>
        </a:buClr>
        <a:buFont typeface="Lucida Sans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1300" indent="-269875" algn="l" defTabSz="914400" rtl="0" eaLnBrk="1" latinLnBrk="1" hangingPunct="1">
        <a:spcBef>
          <a:spcPct val="20000"/>
        </a:spcBef>
        <a:buClr>
          <a:schemeClr val="tx1"/>
        </a:buClr>
        <a:buFont typeface="Lucida Sans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3250" indent="-276225" algn="l" defTabSz="914400" rtl="0" eaLnBrk="1" latinLnBrk="1" hangingPunct="1">
        <a:spcBef>
          <a:spcPct val="20000"/>
        </a:spcBef>
        <a:buClr>
          <a:schemeClr val="tx1"/>
        </a:buClr>
        <a:buFont typeface="Lucida Sans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5675" indent="-266700" algn="l" defTabSz="914400" rtl="0" eaLnBrk="1" latinLnBrk="1" hangingPunct="1">
        <a:spcBef>
          <a:spcPct val="20000"/>
        </a:spcBef>
        <a:buClr>
          <a:schemeClr val="tx1"/>
        </a:buClr>
        <a:buFont typeface="Lucida Sans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>
              <a:defRPr/>
            </a:pPr>
            <a:r>
              <a:rPr lang="en-US" altLang="ko-KR"/>
              <a:t>RDS &amp; Aurora</a:t>
            </a:r>
            <a:endParaRPr lang="en-US" altLang="ko-KR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lvl="0">
              <a:defRPr/>
            </a:pPr>
            <a:r>
              <a:rPr lang="en-US" altLang="ko-KR"/>
              <a:t>AWS RDS</a:t>
            </a:r>
            <a:endParaRPr lang="en-US" altLang="ko-KR"/>
          </a:p>
        </p:txBody>
      </p:sp>
    </p:spTree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3. </a:t>
            </a:r>
            <a:r>
              <a:rPr lang="ko-KR" altLang="en-US" sz="1800"/>
              <a:t>Which task is AWS responsible for when using Amazon RDS?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A. Installing database client software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B. Managing database backups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C. Writing SQL queries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D. Designing database tables</a:t>
            </a: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3142447639"/>
      </p:ext>
    </p:extLst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4. </a:t>
            </a:r>
            <a:r>
              <a:rPr lang="ko-KR" altLang="en-US" sz="1800"/>
              <a:t>Why would a company choose Amazon Aurora over standard Amazon RDS?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A. Lower cost for small workloads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B. Ability to access the operating system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C. Higher performance and availability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D. Support for non-relational data</a:t>
            </a:r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1390869031"/>
      </p:ext>
    </p:extLst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5. </a:t>
            </a:r>
            <a:r>
              <a:rPr lang="ko-KR" altLang="en-US" sz="1800"/>
              <a:t>Which AWS database service provides automatic backups and point-in-time recovery?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A. Amazon EC2 with MySQL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B. Amazon RDS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C. Amazon S3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D. Amazon DynamoDB only</a:t>
            </a:r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1961003077"/>
      </p:ext>
    </p:extLst>
  </p:cSld>
  <p:clrMapOvr>
    <a:masterClrMapping/>
  </p:clrMapOvr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6. Amazon Aurora is a part of which AWS service category?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IaaS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SaaS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PaaS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On-premises</a:t>
            </a: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1033526458"/>
      </p:ext>
    </p:extLst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7. Which feature of Amazon Aurora helps improve read scalability?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Multi-AZ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Read Replicas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IAM Roles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AWS Direct Connect</a:t>
            </a: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122956317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>
                <a:solidFill>
                  <a:srgbClr val="d9d9d9"/>
                </a:solidFill>
              </a:rPr>
              <a:t>Relational Database Service</a:t>
            </a:r>
            <a:endParaRPr lang="en-US" altLang="ko-KR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/>
              <a:t>Relational</a:t>
            </a:r>
            <a:r>
              <a:rPr lang="en-US" altLang="ko-KR"/>
              <a:t>	: </a:t>
            </a:r>
            <a:r>
              <a:rPr lang="ko-KR" altLang="en-US"/>
              <a:t>관계형</a:t>
            </a:r>
            <a:endParaRPr lang="ko-KR" altLang="en-US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/>
              <a:t>Database</a:t>
            </a:r>
            <a:r>
              <a:rPr lang="en-US" altLang="ko-KR"/>
              <a:t>	: </a:t>
            </a:r>
            <a:r>
              <a:rPr lang="ko-KR" altLang="en-US"/>
              <a:t>데이터 저장소 </a:t>
            </a:r>
            <a:r>
              <a:rPr lang="en-US" altLang="ko-KR"/>
              <a:t>(</a:t>
            </a:r>
            <a:r>
              <a:rPr lang="ko-KR" altLang="en-US"/>
              <a:t>조회</a:t>
            </a:r>
            <a:r>
              <a:rPr lang="en-US" altLang="ko-KR"/>
              <a:t>,</a:t>
            </a:r>
            <a:r>
              <a:rPr lang="ko-KR" altLang="en-US"/>
              <a:t> 삽입</a:t>
            </a:r>
            <a:r>
              <a:rPr lang="en-US" altLang="ko-KR"/>
              <a:t>,</a:t>
            </a:r>
            <a:r>
              <a:rPr lang="ko-KR" altLang="en-US"/>
              <a:t> 수정</a:t>
            </a:r>
            <a:r>
              <a:rPr lang="en-US" altLang="ko-KR"/>
              <a:t>,</a:t>
            </a:r>
            <a:r>
              <a:rPr lang="ko-KR" altLang="en-US"/>
              <a:t> 삭제</a:t>
            </a:r>
            <a:r>
              <a:rPr lang="en-US" altLang="ko-KR"/>
              <a:t>;</a:t>
            </a:r>
            <a:r>
              <a:rPr lang="ko-KR" altLang="en-US"/>
              <a:t> </a:t>
            </a:r>
            <a:r>
              <a:rPr lang="en-US" altLang="ko-KR"/>
              <a:t>CRUD)</a:t>
            </a:r>
            <a:endParaRPr lang="en-US" altLang="ko-KR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/>
              <a:t>Service</a:t>
            </a:r>
            <a:r>
              <a:rPr lang="en-US" altLang="ko-KR"/>
              <a:t>		: </a:t>
            </a:r>
            <a:r>
              <a:rPr lang="ko-KR" altLang="en-US"/>
              <a:t>서비스</a:t>
            </a:r>
            <a:endParaRPr lang="ko-KR" altLang="en-US"/>
          </a:p>
          <a:p>
            <a:pPr marL="742950" lvl="1" indent="-342900">
              <a:buFont typeface="Arial"/>
              <a:buChar char="•"/>
              <a:defRPr/>
            </a:pPr>
            <a:endParaRPr lang="ko-KR" altLang="en-US"/>
          </a:p>
          <a:p>
            <a:pPr marL="342900" lvl="0" indent="-342900">
              <a:buFont typeface="Arial"/>
              <a:buChar char="•"/>
              <a:defRPr/>
            </a:pPr>
            <a:r>
              <a:rPr lang="ko-KR" altLang="en-US"/>
              <a:t>클라우드 환경에서 관계형 데이터베이스 쉽게 설정</a:t>
            </a:r>
            <a:r>
              <a:rPr lang="en-US" altLang="ko-KR"/>
              <a:t>,</a:t>
            </a:r>
            <a:r>
              <a:rPr lang="ko-KR" altLang="en-US"/>
              <a:t> </a:t>
            </a:r>
            <a:br>
              <a:rPr lang="ko-KR" altLang="en-US"/>
            </a:br>
            <a:r>
              <a:rPr lang="ko-KR" altLang="en-US"/>
              <a:t>운영 및 확장할 수 있도록 지원하는 웹 서비스</a:t>
            </a:r>
            <a:r>
              <a:rPr lang="en-US" altLang="ko-KR"/>
              <a:t>.</a:t>
            </a:r>
            <a:endParaRPr lang="en-US" altLang="ko-KR"/>
          </a:p>
          <a:p>
            <a:pPr marL="0" lvl="0" indent="0">
              <a:buFont typeface="Arial"/>
              <a:buNone/>
              <a:defRPr/>
            </a:pPr>
            <a:r>
              <a:rPr lang="en-US" altLang="ko-KR" sz="1500"/>
              <a:t>       &lt;</a:t>
            </a:r>
            <a:r>
              <a:rPr lang="ko-KR" altLang="en-US" sz="1500"/>
              <a:t> 즉</a:t>
            </a:r>
            <a:r>
              <a:rPr lang="en-US" altLang="ko-KR" sz="1500"/>
              <a:t>,</a:t>
            </a:r>
            <a:r>
              <a:rPr lang="ko-KR" altLang="en-US" sz="1500"/>
              <a:t> 관계형 </a:t>
            </a:r>
            <a:r>
              <a:rPr lang="en-US" altLang="ko-KR" sz="1500"/>
              <a:t>DB</a:t>
            </a:r>
            <a:r>
              <a:rPr lang="ko-KR" altLang="en-US" sz="1500"/>
              <a:t>를 운영하고 귀찮은 일을 </a:t>
            </a:r>
            <a:r>
              <a:rPr lang="en-US" altLang="ko-KR" sz="1500"/>
              <a:t>AWS</a:t>
            </a:r>
            <a:r>
              <a:rPr lang="ko-KR" altLang="en-US" sz="1500"/>
              <a:t>가 해주고</a:t>
            </a:r>
            <a:r>
              <a:rPr lang="en-US" altLang="ko-KR" sz="1500"/>
              <a:t>,</a:t>
            </a:r>
            <a:r>
              <a:rPr lang="ko-KR" altLang="en-US" sz="1500"/>
              <a:t> 우리는 </a:t>
            </a:r>
            <a:r>
              <a:rPr lang="en-US" altLang="ko-KR" sz="1500"/>
              <a:t>DB</a:t>
            </a:r>
            <a:r>
              <a:rPr lang="ko-KR" altLang="en-US" sz="1500"/>
              <a:t>를 사용만 하게 해주는 서비스 </a:t>
            </a:r>
            <a:r>
              <a:rPr lang="en-US" altLang="ko-KR" sz="1500"/>
              <a:t>&gt;</a:t>
            </a:r>
            <a:endParaRPr lang="en-US" altLang="ko-KR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en-US" altLang="ko-KR" sz="15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500"/>
              <a:t>[</a:t>
            </a:r>
            <a:r>
              <a:rPr lang="ko-KR" altLang="en-US" sz="1500"/>
              <a:t> </a:t>
            </a:r>
            <a:r>
              <a:rPr lang="en-US" altLang="ko-KR" sz="1500"/>
              <a:t>THE</a:t>
            </a:r>
            <a:r>
              <a:rPr lang="ko-KR" altLang="en-US" sz="1500"/>
              <a:t> 알기 </a:t>
            </a:r>
            <a:r>
              <a:rPr lang="en-US" altLang="ko-KR" sz="1500"/>
              <a:t>]</a:t>
            </a:r>
            <a:endParaRPr lang="en-US" altLang="ko-KR" sz="1500"/>
          </a:p>
          <a:p>
            <a:pPr marL="742950" lvl="1" indent="-342900">
              <a:buFont typeface="Wingdings"/>
              <a:buChar char="ü"/>
              <a:defRPr/>
            </a:pPr>
            <a:r>
              <a:rPr lang="ko-KR" altLang="en-US" sz="1500"/>
              <a:t>데이터 베이스 	</a:t>
            </a:r>
            <a:r>
              <a:rPr lang="en-US" altLang="ko-KR" sz="1500"/>
              <a:t>:</a:t>
            </a:r>
            <a:r>
              <a:rPr lang="ko-KR" altLang="en-US" sz="1500"/>
              <a:t> 서로 관련 있는 데이터들을 구조화하여 전자적으로 저장하고 관리하는 시스템</a:t>
            </a:r>
            <a:endParaRPr lang="ko-KR" altLang="en-US" sz="1500"/>
          </a:p>
          <a:p>
            <a:pPr marL="742950" lvl="1" indent="-342900">
              <a:buFont typeface="Wingdings"/>
              <a:buChar char="ü"/>
              <a:defRPr/>
            </a:pPr>
            <a:r>
              <a:rPr lang="ko-KR" altLang="en-US" sz="1500"/>
              <a:t>관계형 데이터 베이스 	</a:t>
            </a:r>
            <a:r>
              <a:rPr lang="en-US" altLang="ko-KR" sz="1500"/>
              <a:t>:</a:t>
            </a:r>
            <a:r>
              <a:rPr lang="ko-KR" altLang="en-US" sz="1500"/>
              <a:t> 표(테이블) 구조를 사용하며 SQL을 이용해 관리</a:t>
            </a:r>
            <a:r>
              <a:rPr lang="en-US" altLang="ko-KR" sz="1500"/>
              <a:t>.</a:t>
            </a:r>
            <a:endParaRPr lang="en-US" altLang="ko-KR" sz="1500"/>
          </a:p>
          <a:p>
            <a:pPr marL="742950" lvl="1" indent="-342900">
              <a:buFont typeface="Wingdings"/>
              <a:buChar char="ü"/>
              <a:defRPr/>
            </a:pPr>
            <a:r>
              <a:rPr lang="en-US" altLang="ko-KR" sz="1500"/>
              <a:t>SQL </a:t>
            </a:r>
            <a:r>
              <a:rPr lang="ko-KR" altLang="en-US" sz="1500"/>
              <a:t>		</a:t>
            </a:r>
            <a:r>
              <a:rPr lang="en-US" altLang="ko-KR" sz="1500"/>
              <a:t>: 관계형 데이터베이스에 정보를 저장하고 처리하기 위한 프로그래밍 언어</a:t>
            </a:r>
            <a:endParaRPr lang="en-US" altLang="ko-KR" sz="1500"/>
          </a:p>
        </p:txBody>
      </p:sp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RDS</a:t>
            </a:r>
            <a:endParaRPr lang="en-US" altLang="ko-KR"/>
          </a:p>
        </p:txBody>
      </p:sp>
      <p:sp>
        <p:nvSpPr>
          <p:cNvPr id="4" name="직사각형 3"/>
          <p:cNvSpPr/>
          <p:nvPr/>
        </p:nvSpPr>
        <p:spPr>
          <a:xfrm>
            <a:off x="10092513" y="2435447"/>
            <a:ext cx="1681454" cy="3652615"/>
          </a:xfrm>
          <a:prstGeom prst="rect">
            <a:avLst/>
          </a:prstGeom>
          <a:solidFill>
            <a:srgbClr val="144e37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p>
            <a:pPr lvl="0" algn="ctr">
              <a:defRPr/>
            </a:pPr>
            <a:r>
              <a:rPr lang="en-US" altLang="ko-KR"/>
              <a:t>Data</a:t>
            </a:r>
            <a:endParaRPr lang="en-US" altLang="ko-KR"/>
          </a:p>
        </p:txBody>
      </p:sp>
      <p:sp>
        <p:nvSpPr>
          <p:cNvPr id="5" name="직사각형 4"/>
          <p:cNvSpPr/>
          <p:nvPr/>
        </p:nvSpPr>
        <p:spPr>
          <a:xfrm>
            <a:off x="10195344" y="2825098"/>
            <a:ext cx="1475792" cy="3147202"/>
          </a:xfrm>
          <a:prstGeom prst="rect">
            <a:avLst/>
          </a:prstGeom>
          <a:solidFill>
            <a:srgbClr val="1e7452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p>
            <a:pPr lvl="0" algn="ctr">
              <a:defRPr/>
            </a:pPr>
            <a:r>
              <a:rPr lang="en-US" altLang="ko-KR" sz="1700">
                <a:solidFill>
                  <a:srgbClr val="bfbfbf"/>
                </a:solidFill>
              </a:rPr>
              <a:t>Database</a:t>
            </a:r>
            <a:endParaRPr lang="en-US" altLang="ko-KR" sz="1700">
              <a:solidFill>
                <a:srgbClr val="bfbfbf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0291760" y="3211855"/>
            <a:ext cx="1282960" cy="2639423"/>
          </a:xfrm>
          <a:prstGeom prst="rect">
            <a:avLst/>
          </a:prstGeom>
          <a:solidFill>
            <a:srgbClr val="69d8ad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p>
            <a:pPr lvl="0" algn="ctr">
              <a:defRPr/>
            </a:pPr>
            <a:r>
              <a:rPr lang="en-US" altLang="ko-KR" sz="1600">
                <a:solidFill>
                  <a:srgbClr val="404040"/>
                </a:solidFill>
              </a:rPr>
              <a:t>Relational</a:t>
            </a:r>
            <a:br>
              <a:rPr lang="en-US" altLang="ko-KR" sz="1600">
                <a:solidFill>
                  <a:srgbClr val="404040"/>
                </a:solidFill>
              </a:rPr>
            </a:br>
            <a:r>
              <a:rPr lang="en-US" altLang="ko-KR" sz="1600">
                <a:solidFill>
                  <a:srgbClr val="404040"/>
                </a:solidFill>
              </a:rPr>
              <a:t>Database</a:t>
            </a:r>
            <a:endParaRPr lang="en-US" altLang="ko-KR" sz="1600">
              <a:solidFill>
                <a:srgbClr val="40404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398383" y="3861380"/>
            <a:ext cx="1069714" cy="1852204"/>
          </a:xfrm>
          <a:prstGeom prst="rect">
            <a:avLst/>
          </a:prstGeom>
          <a:solidFill>
            <a:srgbClr val="9be5c8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p>
            <a:pPr lvl="0" algn="ctr">
              <a:defRPr/>
            </a:pPr>
            <a:r>
              <a:rPr lang="en-US" altLang="ko-KR" sz="1500">
                <a:solidFill>
                  <a:srgbClr val="262626"/>
                </a:solidFill>
              </a:rPr>
              <a:t>MySQL</a:t>
            </a:r>
            <a:br>
              <a:rPr lang="en-US" altLang="ko-KR" sz="1500">
                <a:solidFill>
                  <a:srgbClr val="262626"/>
                </a:solidFill>
              </a:rPr>
            </a:br>
            <a:r>
              <a:rPr lang="en-US" altLang="ko-KR" sz="1500">
                <a:solidFill>
                  <a:srgbClr val="262626"/>
                </a:solidFill>
              </a:rPr>
              <a:t>PostgreSQL</a:t>
            </a:r>
            <a:endParaRPr lang="en-US" altLang="ko-KR" sz="1500">
              <a:solidFill>
                <a:srgbClr val="262626"/>
              </a:solidFill>
            </a:endParaRPr>
          </a:p>
          <a:p>
            <a:pPr lvl="0" algn="ctr">
              <a:defRPr/>
            </a:pPr>
            <a:r>
              <a:rPr lang="en-US" altLang="ko-KR" sz="1500">
                <a:solidFill>
                  <a:srgbClr val="262626"/>
                </a:solidFill>
              </a:rPr>
              <a:t>Oracle</a:t>
            </a:r>
            <a:endParaRPr lang="en-US" altLang="ko-KR" sz="1500">
              <a:solidFill>
                <a:srgbClr val="262626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0495867" y="4962756"/>
            <a:ext cx="874747" cy="593610"/>
          </a:xfrm>
          <a:prstGeom prst="rect">
            <a:avLst/>
          </a:prstGeom>
          <a:solidFill>
            <a:srgbClr val="cdf2e4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p>
            <a:pPr lvl="0" algn="ctr">
              <a:defRPr/>
            </a:pPr>
            <a:r>
              <a:rPr lang="en-US" altLang="ko-KR" sz="1400">
                <a:solidFill>
                  <a:srgbClr val="0d0d0d"/>
                </a:solidFill>
              </a:rPr>
              <a:t>AWS RDS</a:t>
            </a:r>
            <a:endParaRPr lang="en-US" altLang="ko-KR" sz="1400">
              <a:solidFill>
                <a:srgbClr val="0d0d0d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0092513" y="985820"/>
            <a:ext cx="1681454" cy="707640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p>
            <a:pPr lvl="0" algn="ctr">
              <a:defRPr/>
            </a:pPr>
            <a:r>
              <a:rPr lang="en-US" altLang="ko-KR">
                <a:solidFill>
                  <a:schemeClr val="lt1"/>
                </a:solidFill>
              </a:rPr>
              <a:t>Data</a:t>
            </a:r>
            <a:br>
              <a:rPr lang="en-US" altLang="ko-KR">
                <a:solidFill>
                  <a:schemeClr val="lt1"/>
                </a:solidFill>
              </a:rPr>
            </a:br>
            <a:r>
              <a:rPr lang="en-US" altLang="ko-KR">
                <a:solidFill>
                  <a:schemeClr val="lt1"/>
                </a:solidFill>
              </a:rPr>
              <a:t>Structure</a:t>
            </a:r>
            <a:endParaRPr lang="en-US" altLang="ko-KR">
              <a:solidFill>
                <a:schemeClr val="lt1"/>
              </a:solidFill>
            </a:endParaRPr>
          </a:p>
        </p:txBody>
      </p:sp>
      <p:sp>
        <p:nvSpPr>
          <p:cNvPr id="10" name="오른쪽 화살표 9"/>
          <p:cNvSpPr/>
          <p:nvPr/>
        </p:nvSpPr>
        <p:spPr>
          <a:xfrm rot="5400000">
            <a:off x="10680536" y="1887544"/>
            <a:ext cx="505407" cy="353820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96421964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RDS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RDS</a:t>
            </a:r>
            <a:r>
              <a:rPr lang="ko-KR" altLang="en-US" sz="1800"/>
              <a:t>의 장점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 자동 관리 / 운영이 쉬움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DB 소프트웨어 설치 및 설정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OS 및 DB 자동 패치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자동 백업 &amp; 시점 복구 </a:t>
            </a:r>
            <a:r>
              <a:rPr lang="en-US" altLang="ko-KR" sz="1500"/>
              <a:t>(PIRT)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콘솔에서 모니터링 가능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 성능 스케일링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인스턴스 타입 변경으로 수직 확장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Read Replica 추가로 읽기 성능 수평 확장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Storage Auto Scaling으로 스토리지 자동 확장 가능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 고가용성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Multi-AZ 옵션으로 장애 발생 시 자동으로 장애조치(Failover) 가능</a:t>
            </a: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500"/>
              <a:t>[</a:t>
            </a:r>
            <a:r>
              <a:rPr lang="ko-KR" altLang="en-US" sz="1500"/>
              <a:t> </a:t>
            </a:r>
            <a:r>
              <a:rPr lang="en-US" altLang="ko-KR" sz="1500"/>
              <a:t>THE</a:t>
            </a:r>
            <a:r>
              <a:rPr lang="ko-KR" altLang="en-US" sz="1500"/>
              <a:t> 알기 </a:t>
            </a:r>
            <a:r>
              <a:rPr lang="en-US" altLang="ko-KR" sz="1500"/>
              <a:t>]</a:t>
            </a:r>
            <a:endParaRPr lang="en-US" altLang="ko-KR" sz="1500"/>
          </a:p>
          <a:p>
            <a:pPr marL="742950" lvl="1" indent="-342900">
              <a:buFont typeface="Wingdings"/>
              <a:buChar char="ü"/>
              <a:defRPr/>
            </a:pPr>
            <a:r>
              <a:rPr lang="en-US" altLang="ko-KR" sz="1500"/>
              <a:t>Point-In-Time Recovery (PITR)	:</a:t>
            </a:r>
            <a:r>
              <a:rPr lang="ko-KR" altLang="en-US" sz="1500"/>
              <a:t> 자동 백업 </a:t>
            </a:r>
            <a:r>
              <a:rPr lang="en-US" altLang="ko-KR" sz="1500"/>
              <a:t>&amp;</a:t>
            </a:r>
            <a:r>
              <a:rPr lang="ko-KR" altLang="en-US" sz="1500"/>
              <a:t> 시점 복구로 인해 원하는 시점으로 </a:t>
            </a:r>
            <a:r>
              <a:rPr lang="en-US" altLang="ko-KR" sz="1500"/>
              <a:t>DB</a:t>
            </a:r>
            <a:r>
              <a:rPr lang="ko-KR" altLang="en-US" sz="1500"/>
              <a:t>를 돌리는 기능</a:t>
            </a:r>
            <a:r>
              <a:rPr lang="en-US" altLang="ko-KR" sz="1500"/>
              <a:t>.</a:t>
            </a:r>
            <a:endParaRPr lang="en-US" altLang="ko-KR" sz="1500"/>
          </a:p>
          <a:p>
            <a:pPr marL="742950" lvl="1" indent="-342900">
              <a:buFont typeface="Wingdings"/>
              <a:buChar char="ü"/>
              <a:defRPr/>
            </a:pPr>
            <a:r>
              <a:rPr lang="en-US" altLang="ko-KR" sz="1500"/>
              <a:t>Read Replica		: 읽기 전용(Read-only)으로 사용하는 복제 DB</a:t>
            </a:r>
            <a:endParaRPr lang="en-US" altLang="ko-KR" sz="1500"/>
          </a:p>
        </p:txBody>
      </p:sp>
      <p:sp>
        <p:nvSpPr>
          <p:cNvPr id="20" name="내용 개체 틀 2"/>
          <p:cNvSpPr/>
          <p:nvPr/>
        </p:nvSpPr>
        <p:spPr>
          <a:xfrm>
            <a:off x="6497933" y="1119171"/>
            <a:ext cx="5474991" cy="5494904"/>
          </a:xfrm>
          <a:prstGeom prst="rect">
            <a:avLst/>
          </a:prstGeom>
        </p:spPr>
        <p:txBody>
          <a:bodyPr vert="horz" lIns="91440" tIns="45720" rIns="91440" bIns="45720"/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en-US" altLang="ko-KR" sz="18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RDS</a:t>
            </a:r>
            <a:r>
              <a: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의 단점</a:t>
            </a:r>
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+mn-cs"/>
            </a:endParaRPr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 OS에는 접근 불가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OS 로그인 불가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커널 수정 불가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OS 패키지 직접 설치 불가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 DB 설정은 일부만 가능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파라미터 그룹으로 제한적 튜닝 가능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 패치만 자동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유지보수 창(Maintenance Window)에서 제어</a:t>
            </a:r>
            <a:endParaRPr lang="ko-KR" altLang="en-US" sz="1500"/>
          </a:p>
        </p:txBody>
      </p:sp>
    </p:spTree>
    <p:extLst>
      <p:ext uri="{BB962C8B-B14F-4D97-AF65-F5344CB8AC3E}">
        <p14:creationId xmlns:p14="http://schemas.microsoft.com/office/powerpoint/2010/main" val="946464847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RDS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EC2 + DB</a:t>
            </a:r>
            <a:endParaRPr lang="en-US" altLang="ko-KR" sz="18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OS 설치/보안 업데이트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DB 설치, 버전 업그레이드, 패치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백업 스케줄링, 백업 파일 저장/보관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장애 시 복구 절차(로그/스냅샷/복원)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디스크 부족/IO 병목 대응(스토리지 확장)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고가용성(복제/Failover) 구성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모니터링, 알람, 로그 관리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RDS</a:t>
            </a:r>
            <a:endParaRPr lang="ko-KR" altLang="en-US" sz="18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자동 백업 + 시점 복구(PITR)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스냅샷 (원하는 시점 저장)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패치/유지보수 자동화(설정 가능)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모니터링 지표(CloudWatch 연동)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고가용성(Multi-AZ) 구성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Read Replica(읽기 복제본)로 읽기 성능 확장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즉</a:t>
            </a:r>
            <a:r>
              <a:rPr lang="en-US" altLang="ko-KR" sz="1500"/>
              <a:t>, RDS</a:t>
            </a:r>
            <a:r>
              <a:rPr lang="ko-KR" altLang="en-US" sz="1500"/>
              <a:t>는 </a:t>
            </a:r>
            <a:r>
              <a:rPr lang="en-US" altLang="ko-KR" sz="1500"/>
              <a:t>PaaS</a:t>
            </a:r>
            <a:r>
              <a:rPr lang="ko-KR" altLang="en-US" sz="1500"/>
              <a:t> 성격의 관리형 </a:t>
            </a:r>
            <a:r>
              <a:rPr lang="en-US" altLang="ko-KR" sz="1500"/>
              <a:t>DB</a:t>
            </a:r>
            <a:r>
              <a:rPr lang="ko-KR" altLang="en-US" sz="1500"/>
              <a:t> 서비스</a:t>
            </a:r>
            <a:r>
              <a:rPr lang="en-US" altLang="ko-KR" sz="1500"/>
              <a:t>.</a:t>
            </a:r>
            <a:endParaRPr lang="en-US" altLang="ko-KR" sz="1500"/>
          </a:p>
        </p:txBody>
      </p:sp>
      <p:cxnSp>
        <p:nvCxnSpPr>
          <p:cNvPr id="19" name="선 18"/>
          <p:cNvCxnSpPr/>
          <p:nvPr/>
        </p:nvCxnSpPr>
        <p:spPr>
          <a:xfrm rot="16200000" flipH="1">
            <a:off x="3160286" y="3748707"/>
            <a:ext cx="4271236" cy="0"/>
          </a:xfrm>
          <a:prstGeom prst="line">
            <a:avLst/>
          </a:prstGeom>
          <a:ln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그림 20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774915" y="883340"/>
            <a:ext cx="5996269" cy="574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501770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RDS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EC2 + DB</a:t>
            </a:r>
            <a:endParaRPr lang="en-US" altLang="ko-KR" sz="18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OS 설치/보안 업데이트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DB 설치, 버전 업그레이드, 패치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백업 스케줄링, 백업 파일 저장/보관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장애 시 복구 절차(로그/스냅샷/복원)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디스크 부족/IO 병목 대응(스토리지 확장)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고가용성(복제/Failover) 구성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모니터링, 알람, 로그 관리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RDS</a:t>
            </a:r>
            <a:endParaRPr lang="ko-KR" altLang="en-US" sz="18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자동 백업 + 시점 복구(PITR)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스냅샷 (원하는 시점 저장)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패치/유지보수 자동화(설정 가능)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모니터링 지표(CloudWatch 연동)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고가용성(Multi-AZ) 구성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Read Replica(읽기 복제본)로 읽기 성능 확장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즉</a:t>
            </a:r>
            <a:r>
              <a:rPr lang="en-US" altLang="ko-KR" sz="1500"/>
              <a:t>, RDS</a:t>
            </a:r>
            <a:r>
              <a:rPr lang="ko-KR" altLang="en-US" sz="1500"/>
              <a:t>는 </a:t>
            </a:r>
            <a:r>
              <a:rPr lang="en-US" altLang="ko-KR" sz="1500"/>
              <a:t>PaaS</a:t>
            </a:r>
            <a:r>
              <a:rPr lang="ko-KR" altLang="en-US" sz="1500"/>
              <a:t> 성격의 관리형 </a:t>
            </a:r>
            <a:r>
              <a:rPr lang="en-US" altLang="ko-KR" sz="1500"/>
              <a:t>DB</a:t>
            </a:r>
            <a:r>
              <a:rPr lang="ko-KR" altLang="en-US" sz="1500"/>
              <a:t> 서비스</a:t>
            </a:r>
            <a:r>
              <a:rPr lang="en-US" altLang="ko-KR" sz="1500"/>
              <a:t>.</a:t>
            </a:r>
            <a:endParaRPr lang="en-US" altLang="ko-KR" sz="150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122581" y="883339"/>
            <a:ext cx="4648603" cy="5730736"/>
          </a:xfrm>
          <a:prstGeom prst="rect">
            <a:avLst/>
          </a:prstGeom>
        </p:spPr>
      </p:pic>
      <p:sp>
        <p:nvSpPr>
          <p:cNvPr id="17" name="직사각형 16"/>
          <p:cNvSpPr/>
          <p:nvPr/>
        </p:nvSpPr>
        <p:spPr>
          <a:xfrm>
            <a:off x="5774914" y="883340"/>
            <a:ext cx="718371" cy="5730736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p>
            <a:pPr lvl="0" algn="ctr">
              <a:defRPr/>
            </a:pPr>
            <a:r>
              <a:rPr lang="en-US" altLang="ko-KR">
                <a:solidFill>
                  <a:schemeClr val="lt1"/>
                </a:solidFill>
              </a:rPr>
              <a:t>R</a:t>
            </a:r>
            <a:endParaRPr lang="en-US" altLang="ko-KR">
              <a:solidFill>
                <a:schemeClr val="lt1"/>
              </a:solidFill>
            </a:endParaRPr>
          </a:p>
          <a:p>
            <a:pPr lvl="0" algn="ctr">
              <a:defRPr/>
            </a:pPr>
            <a:r>
              <a:rPr lang="en-US" altLang="ko-KR">
                <a:solidFill>
                  <a:schemeClr val="lt1"/>
                </a:solidFill>
              </a:rPr>
              <a:t>D</a:t>
            </a:r>
            <a:endParaRPr lang="en-US" altLang="ko-KR">
              <a:solidFill>
                <a:schemeClr val="lt1"/>
              </a:solidFill>
            </a:endParaRPr>
          </a:p>
          <a:p>
            <a:pPr lvl="0" algn="ctr">
              <a:defRPr/>
            </a:pPr>
            <a:r>
              <a:rPr lang="en-US" altLang="ko-KR">
                <a:solidFill>
                  <a:schemeClr val="lt1"/>
                </a:solidFill>
              </a:rPr>
              <a:t>S</a:t>
            </a:r>
            <a:endParaRPr lang="en-US" altLang="ko-KR">
              <a:solidFill>
                <a:schemeClr val="lt1"/>
              </a:solidFill>
            </a:endParaRPr>
          </a:p>
        </p:txBody>
      </p:sp>
      <p:sp>
        <p:nvSpPr>
          <p:cNvPr id="18" name="오른쪽 화살표 17"/>
          <p:cNvSpPr/>
          <p:nvPr/>
        </p:nvSpPr>
        <p:spPr>
          <a:xfrm>
            <a:off x="6555230" y="3571797"/>
            <a:ext cx="505407" cy="353820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en-US" altLang="ko-KR"/>
          </a:p>
        </p:txBody>
      </p:sp>
      <p:cxnSp>
        <p:nvCxnSpPr>
          <p:cNvPr id="19" name="선 18"/>
          <p:cNvCxnSpPr/>
          <p:nvPr/>
        </p:nvCxnSpPr>
        <p:spPr>
          <a:xfrm rot="16200000" flipH="1">
            <a:off x="3160286" y="3748707"/>
            <a:ext cx="4271236" cy="0"/>
          </a:xfrm>
          <a:prstGeom prst="line">
            <a:avLst/>
          </a:prstGeom>
          <a:ln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04342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RDS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RDS</a:t>
            </a:r>
            <a:r>
              <a:rPr lang="ko-KR" altLang="en-US" sz="1800"/>
              <a:t>에서 선택 가능한 </a:t>
            </a:r>
            <a:r>
              <a:rPr lang="en-US" altLang="ko-KR" sz="1800"/>
              <a:t>DB</a:t>
            </a:r>
            <a:r>
              <a:rPr lang="ko-KR" altLang="en-US" sz="1800"/>
              <a:t> 엔진 종류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MySQL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PostgreSQL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MariaDB</a:t>
            </a: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en-US" altLang="ko-KR" sz="1500"/>
          </a:p>
        </p:txBody>
      </p:sp>
      <p:sp>
        <p:nvSpPr>
          <p:cNvPr id="16" name="내용 개체 틀 2"/>
          <p:cNvSpPr/>
          <p:nvPr/>
        </p:nvSpPr>
        <p:spPr>
          <a:xfrm>
            <a:off x="3552592" y="1448821"/>
            <a:ext cx="7563080" cy="1441487"/>
          </a:xfrm>
          <a:prstGeom prst="rect">
            <a:avLst/>
          </a:prstGeom>
        </p:spPr>
        <p:txBody>
          <a:bodyPr vert="horz" lIns="91440" tIns="45720" rIns="91440" bIns="45720"/>
          <a:p>
            <a:pPr marL="742950" lvl="1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Oracle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+mn-cs"/>
            </a:endParaRPr>
          </a:p>
          <a:p>
            <a:pPr marL="742950" lvl="1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Microsoft SQL Server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+mn-cs"/>
            </a:endParaRPr>
          </a:p>
          <a:p>
            <a:pPr marL="742950" lvl="1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Amazon Aurora 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(</a:t>
            </a: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compatible with MySQL &amp; PostgreSQL</a:t>
            </a:r>
            <a:endPara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399450" y="2695254"/>
            <a:ext cx="11393101" cy="346562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82635084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Aurora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ko-KR" altLang="en-US" sz="1800"/>
              <a:t>Amazon Aurora ( MySQL 및 PostgreSQL호환 관계형 데이터베이스 )</a:t>
            </a:r>
            <a:endParaRPr lang="en-US" altLang="ko-KR" sz="1500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 sz="1500"/>
              <a:t>Amazon Aurora의 속도는 표준 MySQL 데이터베이스보다 5배, PostgreSQL 데이터베이스보다 3배 빠름</a:t>
            </a:r>
            <a:r>
              <a:rPr lang="en-US" altLang="ko-KR" sz="1500"/>
              <a:t>.</a:t>
            </a:r>
            <a:endParaRPr lang="en-US" altLang="ko-KR" sz="1500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 sz="1500"/>
              <a:t>상용 데이터베이스의 보안, 가용성 및 안전성을 1/10의 비용으로 제공</a:t>
            </a:r>
            <a:r>
              <a:rPr lang="en-US" altLang="ko-KR" sz="1500"/>
              <a:t>.</a:t>
            </a:r>
            <a:endParaRPr lang="en-US" altLang="ko-KR" sz="1500"/>
          </a:p>
          <a:p>
            <a:pPr marL="614250" lvl="1" indent="-214200">
              <a:buFont typeface="Wingdings"/>
              <a:buChar char="ü"/>
              <a:defRPr/>
            </a:pPr>
            <a:endParaRPr lang="en-US" altLang="ko-KR" sz="1500"/>
          </a:p>
          <a:p>
            <a:pPr marL="342900" lvl="0" indent="-342900">
              <a:buFont typeface="Arial"/>
              <a:buChar char="•"/>
              <a:defRPr/>
            </a:pPr>
            <a:r>
              <a:rPr lang="ko-KR" altLang="en-US" sz="1800"/>
              <a:t>RDS의 고성능·고가용성 특화 버전</a:t>
            </a:r>
            <a:endParaRPr lang="ko-KR" altLang="en-US" sz="1800"/>
          </a:p>
          <a:p>
            <a:pPr marL="342900" lvl="0" indent="-342900">
              <a:buFont typeface="Arial"/>
              <a:buChar char="•"/>
              <a:defRPr/>
            </a:pPr>
            <a:endParaRPr lang="ko-KR" altLang="en-US" sz="1800"/>
          </a:p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RDS</a:t>
            </a:r>
            <a:r>
              <a:rPr lang="ko-KR" altLang="en-US" sz="1800"/>
              <a:t>와 다른 점</a:t>
            </a:r>
            <a:endParaRPr lang="ko-KR" altLang="en-US" sz="1800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 sz="1500"/>
              <a:t>대규모 트래픽 처리 </a:t>
            </a:r>
            <a:r>
              <a:rPr lang="en-US" altLang="ko-KR" sz="1500"/>
              <a:t>(High traffic handling;</a:t>
            </a:r>
            <a:r>
              <a:rPr lang="ko-KR" altLang="en-US" sz="1500"/>
              <a:t> </a:t>
            </a:r>
            <a:r>
              <a:rPr lang="en-US" altLang="ko-KR" sz="1500"/>
              <a:t>traffic)</a:t>
            </a:r>
            <a:endParaRPr lang="en-US" altLang="ko-KR" sz="1500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 sz="1500"/>
              <a:t>미션 크리티컬 서비스 </a:t>
            </a:r>
            <a:r>
              <a:rPr lang="en-US" altLang="ko-KR" sz="1500"/>
              <a:t>(Mission-Critical)</a:t>
            </a:r>
            <a:endParaRPr lang="en-US" altLang="ko-KR" sz="1500"/>
          </a:p>
          <a:p>
            <a:pPr marL="614250" lvl="1" indent="-214200">
              <a:buFont typeface="Wingdings"/>
              <a:buChar char="ü"/>
              <a:defRPr/>
            </a:pPr>
            <a:r>
              <a:rPr lang="ko-KR" altLang="en-US" sz="1500"/>
              <a:t>높은 가용성과 빠른 장애 복구가 필요한 경우 </a:t>
            </a:r>
            <a:r>
              <a:rPr lang="en-US" altLang="ko-KR" sz="1500"/>
              <a:t>(High Availability</a:t>
            </a:r>
            <a:r>
              <a:rPr lang="ko-KR" altLang="en-US" sz="1500"/>
              <a:t> </a:t>
            </a:r>
            <a:r>
              <a:rPr lang="en-US" altLang="ko-KR" sz="1500"/>
              <a:t>&amp;</a:t>
            </a:r>
            <a:r>
              <a:rPr lang="ko-KR" altLang="en-US" sz="1500"/>
              <a:t> </a:t>
            </a:r>
            <a:r>
              <a:rPr lang="en-US" altLang="ko-KR" sz="1500"/>
              <a:t>Fast Failover)</a:t>
            </a:r>
            <a:endParaRPr lang="en-US" altLang="ko-KR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Wingdings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en-US" altLang="ko-KR" sz="1500"/>
          </a:p>
        </p:txBody>
      </p:sp>
    </p:spTree>
    <p:extLst>
      <p:ext uri="{BB962C8B-B14F-4D97-AF65-F5344CB8AC3E}">
        <p14:creationId xmlns:p14="http://schemas.microsoft.com/office/powerpoint/2010/main" val="1254392897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1. </a:t>
            </a:r>
            <a:r>
              <a:rPr lang="ko-KR" altLang="en-US" sz="1800"/>
              <a:t>Which AWS service is a fully managed relational database service?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A. Amazon EC2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B. Amazon S3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C. Amazon RDS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D. Amazon EBS</a:t>
            </a:r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1547392330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2. </a:t>
            </a:r>
            <a:r>
              <a:rPr lang="ko-KR" altLang="en-US" sz="1800"/>
              <a:t>Amazon Aurora is best described as which of the following?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A. A NoSQL database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B. A data warehouse service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C. A high-performance relational database compatible with MySQL and PostgreSQL</a:t>
            </a:r>
            <a:endParaRPr lang="ko-KR" altLang="en-US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800"/>
              <a:t>D. A file storage service</a:t>
            </a:r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4196946449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빛">
  <a:themeElements>
    <a:clrScheme name="빛">
      <a:dk1>
        <a:sysClr val="windowText" lastClr="000000"/>
      </a:dk1>
      <a:lt1>
        <a:sysClr val="window" lastClr="ffffff"/>
      </a:lt1>
      <a:dk2>
        <a:srgbClr val="3a3936"/>
      </a:dk2>
      <a:lt2>
        <a:srgbClr val="75736c"/>
      </a:lt2>
      <a:accent1>
        <a:srgbClr val="cc0000"/>
      </a:accent1>
      <a:accent2>
        <a:srgbClr val="820000"/>
      </a:accent2>
      <a:accent3>
        <a:srgbClr val="ff6600"/>
      </a:accent3>
      <a:accent4>
        <a:srgbClr val="ff8837"/>
      </a:accent4>
      <a:accent5>
        <a:srgbClr val="ffc000"/>
      </a:accent5>
      <a:accent6>
        <a:srgbClr val="dea900"/>
      </a:accent6>
      <a:hlink>
        <a:srgbClr val="4a45ff"/>
      </a:hlink>
      <a:folHlink>
        <a:srgbClr val="be27bb"/>
      </a:folHlink>
    </a:clrScheme>
    <a:fontScheme name="빛">
      <a:maj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빛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90000"/>
                <a:shade val="100000"/>
                <a:satMod val="20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98000"/>
                <a:satMod val="4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522</ep:Words>
  <ep:PresentationFormat>화면 슬라이드 쇼(4:3)</ep:PresentationFormat>
  <ep:Paragraphs>185</ep:Paragraphs>
  <ep:Slides>14</ep:Slides>
  <ep:Notes>11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ep:HeadingPairs>
  <ep:TitlesOfParts>
    <vt:vector size="15" baseType="lpstr">
      <vt:lpstr>빛</vt:lpstr>
      <vt:lpstr>RDS &amp; Aurora</vt:lpstr>
      <vt:lpstr>RDS</vt:lpstr>
      <vt:lpstr>RDS</vt:lpstr>
      <vt:lpstr>RDS</vt:lpstr>
      <vt:lpstr>RDS</vt:lpstr>
      <vt:lpstr>RDS</vt:lpstr>
      <vt:lpstr>Aurora</vt:lpstr>
      <vt:lpstr>문제!</vt:lpstr>
      <vt:lpstr>문제!</vt:lpstr>
      <vt:lpstr>문제!</vt:lpstr>
      <vt:lpstr>문제!</vt:lpstr>
      <vt:lpstr>문제!</vt:lpstr>
      <vt:lpstr>문제!</vt:lpstr>
      <vt:lpstr>문제!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2026-01-19T11:40:19.760</dcterms:created>
  <dc:creator>User</dc:creator>
  <cp:lastModifiedBy>User</cp:lastModifiedBy>
  <dcterms:modified xsi:type="dcterms:W3CDTF">2026-01-19T14:46:46.498</dcterms:modified>
  <cp:revision>90</cp:revision>
  <dc:title>RDS &amp; Aurora</dc:title>
  <cp:version>13.0.0.711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