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notesMasters/notesMaster1.xml" ContentType="application/vnd.openxmlformats-officedocument.presentationml.notesMaster+xml"/>
  <Override PartName="/ppt/notesSlides/notesSlide1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 ?><Relationships xmlns="http://schemas.openxmlformats.org/package/2006/relationships"><Relationship Id="rId1" Type="http://schemas.openxmlformats.org/officeDocument/2006/relationships/officeDocument" Target="ppt/presentation.xml"  /><Relationship Id="rId2" Type="http://schemas.openxmlformats.org/package/2006/relationships/metadata/thumbnail" Target="docProps/thumbnail.jpeg"  /><Relationship Id="rId3" Type="http://schemas.openxmlformats.org/package/2006/relationships/metadata/core-properties" Target="docProps/core.xml"  /><Relationship Id="rId4" Type="http://schemas.openxmlformats.org/officeDocument/2006/relationships/extended-properties" Target="docProps/app.xml"  /><Relationship Id="rId5" Type="http://schemas.openxmlformats.org/officeDocument/2006/relationships/custom-properties" Target="docProps/custom.xml"  /></Relationships>
</file>

<file path=ppt/presentation.xml><?xml version="1.0" encoding="utf-8"?>
<p:presentation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ldMasterIdLst>
    <p:sldMasterId id="2147483661" r:id="rId1"/>
  </p:sldMasterIdLst>
  <p:notesMasterIdLst>
    <p:notesMasterId r:id="rId2"/>
  </p:notesMasterIdLst>
  <p:sldIdLst>
    <p:sldId id="256" r:id="rId3"/>
    <p:sldId id="258" r:id="rId4"/>
    <p:sldId id="264" r:id="rId5"/>
    <p:sldId id="266" r:id="rId6"/>
    <p:sldId id="275" r:id="rId7"/>
    <p:sldId id="267" r:id="rId8"/>
    <p:sldId id="268" r:id="rId9"/>
    <p:sldId id="269" r:id="rId10"/>
    <p:sldId id="270" r:id="rId11"/>
    <p:sldId id="271" r:id="rId12"/>
    <p:sldId id="272" r:id="rId13"/>
    <p:sldId id="273" r:id="rId14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showPr showNarration="1">
    <p:sldAll/>
    <p:penClr>
      <a:srgbClr val="ff0000"/>
    </p:penClr>
    <p:extLst>
      <p:ext uri="{2FDB2607-1784-4EEB-B798-7EB5836EED8A}">
        <p14:showMediaCtrls xmlns:p14="http://schemas.microsoft.com/office/powerpoint/2010/main" val="1"/>
      </p:ext>
    </p:extLst>
  </p:showPr>
  <p:extLst>
    <p:ext uri="ACF4677E-8BD2-47ae-8A1F-98590045965D">
      <hp:hncThemeShow xmlns:hp="http://schemas.haansoft.com/office/presentation/8.0" themeShowType="1" themeSkinType="1" themeTransitionType="1" useThemeTransition="1" byMouseClick="1" attrType="1" dur="2000"/>
    </p:ext>
  </p:extLst>
</p:presentationPr>
</file>

<file path=ppt/tableStyles.xml><?xml version="1.0" encoding="utf-8"?>
<a:tblStyleLst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def="{5C22544A-7EE6-4342-B048-85BDC9FD1C3A}"/>
</file>

<file path=ppt/viewProps.xml><?xml version="1.0" encoding="utf-8"?>
<p:viewP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normalViewPr snapVertSplitter="1">
    <p:restoredLeft sz="4973"/>
    <p:restoredTop sz="90000"/>
  </p:normalViewPr>
  <p:slideViewPr>
    <p:cSldViewPr snapToGrid="0" snapToObjects="1">
      <p:cViewPr varScale="1">
        <p:scale>
          <a:sx n="100" d="100"/>
          <a:sy n="100" d="100"/>
        </p:scale>
        <p:origin x="0" y="0"/>
      </p:cViewPr>
      <p:guideLst>
        <p:guide orient="horz" pos="2155"/>
        <p:guide pos="3835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9" cy="72009"/>
</p:viewPr>
</file>

<file path=ppt/_rels/presentation.xml.rels><?xml version="1.0" encoding="UTF-8" standalone="yes" ?><Relationships xmlns="http://schemas.openxmlformats.org/package/2006/relationships"><Relationship Id="rId1" Type="http://schemas.openxmlformats.org/officeDocument/2006/relationships/slideMaster" Target="slideMasters/slideMaster1.xml"  /><Relationship Id="rId10" Type="http://schemas.openxmlformats.org/officeDocument/2006/relationships/slide" Target="slides/slide8.xml"  /><Relationship Id="rId11" Type="http://schemas.openxmlformats.org/officeDocument/2006/relationships/slide" Target="slides/slide9.xml"  /><Relationship Id="rId12" Type="http://schemas.openxmlformats.org/officeDocument/2006/relationships/slide" Target="slides/slide10.xml"  /><Relationship Id="rId13" Type="http://schemas.openxmlformats.org/officeDocument/2006/relationships/slide" Target="slides/slide11.xml"  /><Relationship Id="rId14" Type="http://schemas.openxmlformats.org/officeDocument/2006/relationships/slide" Target="slides/slide12.xml"  /><Relationship Id="rId15" Type="http://schemas.openxmlformats.org/officeDocument/2006/relationships/presProps" Target="presProps.xml"  /><Relationship Id="rId16" Type="http://schemas.openxmlformats.org/officeDocument/2006/relationships/viewProps" Target="viewProps.xml"  /><Relationship Id="rId17" Type="http://schemas.openxmlformats.org/officeDocument/2006/relationships/theme" Target="theme/theme1.xml"  /><Relationship Id="rId18" Type="http://schemas.openxmlformats.org/officeDocument/2006/relationships/tableStyles" Target="tableStyles.xml"  /><Relationship Id="rId2" Type="http://schemas.openxmlformats.org/officeDocument/2006/relationships/notesMaster" Target="notesMasters/notesMaster1.xml"  /><Relationship Id="rId3" Type="http://schemas.openxmlformats.org/officeDocument/2006/relationships/slide" Target="slides/slide1.xml"  /><Relationship Id="rId4" Type="http://schemas.openxmlformats.org/officeDocument/2006/relationships/slide" Target="slides/slide2.xml"  /><Relationship Id="rId5" Type="http://schemas.openxmlformats.org/officeDocument/2006/relationships/slide" Target="slides/slide3.xml"  /><Relationship Id="rId6" Type="http://schemas.openxmlformats.org/officeDocument/2006/relationships/slide" Target="slides/slide4.xml"  /><Relationship Id="rId7" Type="http://schemas.openxmlformats.org/officeDocument/2006/relationships/slide" Target="slides/slide5.xml"  /><Relationship Id="rId8" Type="http://schemas.openxmlformats.org/officeDocument/2006/relationships/slide" Target="slides/slide6.xml"  /><Relationship Id="rId9" Type="http://schemas.openxmlformats.org/officeDocument/2006/relationships/slide" Target="slides/slide7.xml"  /></Relationships>
</file>

<file path=ppt/notesMasters/_rels/notesMaster1.xml.rels><?xml version="1.0" encoding="UTF-8" standalone="yes" ?><Relationships xmlns="http://schemas.openxmlformats.org/package/2006/relationships"><Relationship Id="rId1" Type="http://schemas.openxmlformats.org/officeDocument/2006/relationships/theme" Target="../theme/theme2.xml"  /></Relationships>
</file>

<file path=ppt/notesMasters/notesMaster1.xml><?xml version="1.0" encoding="utf-8"?>
<p:notes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말 개체 틀 1"/>
          <p:cNvSpPr>
            <a:spLocks noGrp="1"/>
          </p:cNvSpPr>
          <p:nvPr>
            <p:ph type="hdr" sz="quarter" idx="0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pPr lvl="0"/>
            <a:fld id="{E2B2BC9D-A816-4D0A-858B-1D023B3A8ACA}" type="datetime1">
              <a:rPr lang="ko-KR" altLang="en-US" smtClean="0"/>
              <a:pPr/>
              <a:t>2009-03-26</a:t>
            </a:fld>
            <a:endParaRPr lang="ko-KR" altLang="en-US"/>
          </a:p>
        </p:txBody>
      </p:sp>
      <p:sp>
        <p:nvSpPr>
          <p:cNvPr id="4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>
            <a:noAutofit/>
          </a:bodyPr>
          <a:lstStyle/>
          <a:p>
            <a:pPr lvl="0">
              <a:defRPr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pPr lvl="0"/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pPr lvl="0"/>
            <a:fld id="{09F4262C-968C-4EE9-8164-CE16364706B3}" type="slidenum">
              <a:rPr lang="ko-KR" altLang="en-US" smtClean="0"/>
              <a:pPr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736209202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j-lt"/>
        <a:ea typeface="+mj-ea"/>
        <a:cs typeface="+mj-cs"/>
      </a:defRPr>
    </a:lvl9pPr>
  </p:notesStyle>
</p:notesMaster>
</file>

<file path=ppt/notesSlides/_rels/notesSlide1.xml.rels><?xml version="1.0" encoding="UTF-8" standalone="yes" ?><Relationships xmlns="http://schemas.openxmlformats.org/package/2006/relationships"><Relationship Id="rId1" Type="http://schemas.openxmlformats.org/officeDocument/2006/relationships/slide" Target="../slides/slide1.xml"  /><Relationship Id="rId2" Type="http://schemas.openxmlformats.org/officeDocument/2006/relationships/notesMaster" Target="../notesMasters/notesMaster1.xml"  /></Relationships>
</file>

<file path=ppt/notesSlides/_rels/notesSlide10.xml.rels><?xml version="1.0" encoding="UTF-8" standalone="yes" ?><Relationships xmlns="http://schemas.openxmlformats.org/package/2006/relationships"><Relationship Id="rId1" Type="http://schemas.openxmlformats.org/officeDocument/2006/relationships/slide" Target="../slides/slide10.xml"  /><Relationship Id="rId2" Type="http://schemas.openxmlformats.org/officeDocument/2006/relationships/notesMaster" Target="../notesMasters/notesMaster1.xml"  /></Relationships>
</file>

<file path=ppt/notesSlides/_rels/notesSlide11.xml.rels><?xml version="1.0" encoding="UTF-8" standalone="yes" ?><Relationships xmlns="http://schemas.openxmlformats.org/package/2006/relationships"><Relationship Id="rId1" Type="http://schemas.openxmlformats.org/officeDocument/2006/relationships/slide" Target="../slides/slide11.xml"  /><Relationship Id="rId2" Type="http://schemas.openxmlformats.org/officeDocument/2006/relationships/notesMaster" Target="../notesMasters/notesMaster1.xml"  /></Relationships>
</file>

<file path=ppt/notesSlides/_rels/notesSlide12.xml.rels><?xml version="1.0" encoding="UTF-8" standalone="yes" ?><Relationships xmlns="http://schemas.openxmlformats.org/package/2006/relationships"><Relationship Id="rId1" Type="http://schemas.openxmlformats.org/officeDocument/2006/relationships/slide" Target="../slides/slide12.xml"  /><Relationship Id="rId2" Type="http://schemas.openxmlformats.org/officeDocument/2006/relationships/notesMaster" Target="../notesMasters/notesMaster1.xml"  /></Relationships>
</file>

<file path=ppt/notesSlides/_rels/notesSlide2.xml.rels><?xml version="1.0" encoding="UTF-8" standalone="yes" ?><Relationships xmlns="http://schemas.openxmlformats.org/package/2006/relationships"><Relationship Id="rId1" Type="http://schemas.openxmlformats.org/officeDocument/2006/relationships/slide" Target="../slides/slide2.xml"  /><Relationship Id="rId2" Type="http://schemas.openxmlformats.org/officeDocument/2006/relationships/notesMaster" Target="../notesMasters/notesMaster1.xml"  /></Relationships>
</file>

<file path=ppt/notesSlides/_rels/notesSlide3.xml.rels><?xml version="1.0" encoding="UTF-8" standalone="yes" ?><Relationships xmlns="http://schemas.openxmlformats.org/package/2006/relationships"><Relationship Id="rId1" Type="http://schemas.openxmlformats.org/officeDocument/2006/relationships/slide" Target="../slides/slide3.xml"  /><Relationship Id="rId2" Type="http://schemas.openxmlformats.org/officeDocument/2006/relationships/notesMaster" Target="../notesMasters/notesMaster1.xml"  /></Relationships>
</file>

<file path=ppt/notesSlides/_rels/notesSlide4.xml.rels><?xml version="1.0" encoding="UTF-8" standalone="yes" ?><Relationships xmlns="http://schemas.openxmlformats.org/package/2006/relationships"><Relationship Id="rId1" Type="http://schemas.openxmlformats.org/officeDocument/2006/relationships/slide" Target="../slides/slide4.xml"  /><Relationship Id="rId2" Type="http://schemas.openxmlformats.org/officeDocument/2006/relationships/notesMaster" Target="../notesMasters/notesMaster1.xml"  /></Relationships>
</file>

<file path=ppt/notesSlides/_rels/notesSlide5.xml.rels><?xml version="1.0" encoding="UTF-8" standalone="yes" ?><Relationships xmlns="http://schemas.openxmlformats.org/package/2006/relationships"><Relationship Id="rId1" Type="http://schemas.openxmlformats.org/officeDocument/2006/relationships/slide" Target="../slides/slide5.xml"  /><Relationship Id="rId2" Type="http://schemas.openxmlformats.org/officeDocument/2006/relationships/notesMaster" Target="../notesMasters/notesMaster1.xml"  /></Relationships>
</file>

<file path=ppt/notesSlides/_rels/notesSlide6.xml.rels><?xml version="1.0" encoding="UTF-8" standalone="yes" ?><Relationships xmlns="http://schemas.openxmlformats.org/package/2006/relationships"><Relationship Id="rId1" Type="http://schemas.openxmlformats.org/officeDocument/2006/relationships/slide" Target="../slides/slide6.xml"  /><Relationship Id="rId2" Type="http://schemas.openxmlformats.org/officeDocument/2006/relationships/notesMaster" Target="../notesMasters/notesMaster1.xml"  /></Relationships>
</file>

<file path=ppt/notesSlides/_rels/notesSlide7.xml.rels><?xml version="1.0" encoding="UTF-8" standalone="yes" ?><Relationships xmlns="http://schemas.openxmlformats.org/package/2006/relationships"><Relationship Id="rId1" Type="http://schemas.openxmlformats.org/officeDocument/2006/relationships/slide" Target="../slides/slide7.xml"  /><Relationship Id="rId2" Type="http://schemas.openxmlformats.org/officeDocument/2006/relationships/notesMaster" Target="../notesMasters/notesMaster1.xml"  /></Relationships>
</file>

<file path=ppt/notesSlides/_rels/notesSlide8.xml.rels><?xml version="1.0" encoding="UTF-8" standalone="yes" ?><Relationships xmlns="http://schemas.openxmlformats.org/package/2006/relationships"><Relationship Id="rId1" Type="http://schemas.openxmlformats.org/officeDocument/2006/relationships/slide" Target="../slides/slide8.xml"  /><Relationship Id="rId2" Type="http://schemas.openxmlformats.org/officeDocument/2006/relationships/notesMaster" Target="../notesMasters/notesMaster1.xml"  /></Relationships>
</file>

<file path=ppt/notesSlides/_rels/notesSlide9.xml.rels><?xml version="1.0" encoding="UTF-8" standalone="yes" ?><Relationships xmlns="http://schemas.openxmlformats.org/package/2006/relationships"><Relationship Id="rId1" Type="http://schemas.openxmlformats.org/officeDocument/2006/relationships/slide" Target="../slides/slide9.xml"  /><Relationship Id="rId2" Type="http://schemas.openxmlformats.org/officeDocument/2006/relationships/notesMaster" Target="../notesMasters/notesMaster1.xml"  /></Relationships>
</file>

<file path=ppt/notesSlides/notesSlide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077054412"/>
      </p:ext>
    </p:extLst>
  </p:cSld>
  <p:clrMapOvr>
    <a:masterClrMapping/>
  </p:clrMapOvr>
</p:notes>
</file>

<file path=ppt/notesSlides/notesSlide10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marL="400050" lvl="1" indent="0">
              <a:buFont typeface="Arial"/>
              <a:buNone/>
              <a:defRPr/>
            </a:pPr>
            <a:r>
              <a:rPr lang="en-US" altLang="ko-KR"/>
              <a:t>✅ Correct Answer: C</a:t>
            </a:r>
            <a:endParaRPr lang="en-US" altLang="ko-KR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12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133787038"/>
      </p:ext>
    </p:extLst>
  </p:cSld>
  <p:clrMapOvr>
    <a:masterClrMapping/>
  </p:clrMapOvr>
</p:notes>
</file>

<file path=ppt/notesSlides/notesSlide11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marL="400050" lvl="1" indent="0">
              <a:buFont typeface="Arial"/>
              <a:buNone/>
              <a:defRPr/>
            </a:pPr>
            <a:r>
              <a:rPr lang="en-US" altLang="ko-KR"/>
              <a:t>✅ Correct Answer: C</a:t>
            </a:r>
            <a:endParaRPr lang="en-US" altLang="ko-KR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13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990418181"/>
      </p:ext>
    </p:extLst>
  </p:cSld>
  <p:clrMapOvr>
    <a:masterClrMapping/>
  </p:clrMapOvr>
</p:notes>
</file>

<file path=ppt/notesSlides/notesSlide1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marL="400050" lvl="1" indent="0">
              <a:buFont typeface="Arial"/>
              <a:buNone/>
              <a:defRPr/>
            </a:pPr>
            <a:r>
              <a:rPr lang="en-US" altLang="ko-KR"/>
              <a:t>✅ Correct Answer: B</a:t>
            </a:r>
            <a:endParaRPr lang="en-US" altLang="ko-KR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14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904314157"/>
      </p:ext>
    </p:extLst>
  </p:cSld>
  <p:clrMapOvr>
    <a:masterClrMapping/>
  </p:clrMapOvr>
</p:notes>
</file>

<file path=ppt/notesSlides/notesSlide2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en-US" altLang="ko-KR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en-US" altLang="en-US"/>
              <a:t>AWS 책임:</a:t>
            </a:r>
            <a:endParaRPr lang="en-US" altLang="en-US"/>
          </a:p>
          <a:p>
            <a:pPr marL="671400" lvl="1" indent="-214200">
              <a:buFont typeface="Arial"/>
              <a:buChar char="•"/>
              <a:defRPr/>
            </a:pPr>
            <a:r>
              <a:rPr lang="en-US" altLang="en-US"/>
              <a:t>Physical Data Center</a:t>
            </a:r>
            <a:endParaRPr lang="en-US" altLang="en-US"/>
          </a:p>
          <a:p>
            <a:pPr marL="671400" lvl="1" indent="-214200">
              <a:buFont typeface="Arial"/>
              <a:buChar char="•"/>
              <a:defRPr/>
            </a:pPr>
            <a:r>
              <a:rPr lang="en-US" altLang="en-US"/>
              <a:t>Global Infrastructure</a:t>
            </a:r>
            <a:endParaRPr lang="en-US" altLang="en-US"/>
          </a:p>
          <a:p>
            <a:pPr marL="671400" lvl="1" indent="-214200">
              <a:buFont typeface="Arial"/>
              <a:buChar char="•"/>
              <a:defRPr/>
            </a:pPr>
            <a:r>
              <a:rPr lang="en-US" altLang="en-US"/>
              <a:t>AWS-managed Services</a:t>
            </a:r>
            <a:endParaRPr lang="en-US" altLang="en-US"/>
          </a:p>
          <a:p>
            <a:pPr lvl="0">
              <a:defRPr/>
            </a:pPr>
            <a:endParaRPr lang="en-US" altLang="en-US"/>
          </a:p>
          <a:p>
            <a:pPr lvl="0">
              <a:defRPr/>
            </a:pPr>
            <a:r>
              <a:rPr lang="en-US" altLang="en-US"/>
              <a:t>Customer 책임:</a:t>
            </a:r>
            <a:endParaRPr lang="en-US" altLang="en-US"/>
          </a:p>
          <a:p>
            <a:pPr marL="714240" lvl="1" indent="-257040">
              <a:buFont typeface="Arial"/>
              <a:buChar char="•"/>
              <a:defRPr/>
            </a:pPr>
            <a:r>
              <a:rPr lang="en-US" altLang="en-US"/>
              <a:t>Data</a:t>
            </a:r>
            <a:endParaRPr lang="en-US" altLang="en-US"/>
          </a:p>
          <a:p>
            <a:pPr marL="714240" lvl="1" indent="-257040">
              <a:buFont typeface="Arial"/>
              <a:buChar char="•"/>
              <a:defRPr/>
            </a:pPr>
            <a:r>
              <a:rPr lang="en-US" altLang="en-US"/>
              <a:t>OS (EC2)</a:t>
            </a:r>
            <a:endParaRPr lang="en-US" altLang="en-US"/>
          </a:p>
          <a:p>
            <a:pPr marL="714240" lvl="1" indent="-257040">
              <a:buFont typeface="Arial"/>
              <a:buChar char="•"/>
              <a:defRPr/>
            </a:pPr>
            <a:r>
              <a:rPr lang="en-US" altLang="en-US"/>
              <a:t>Network Configuration</a:t>
            </a:r>
            <a:endParaRPr lang="en-US" altLang="en-US"/>
          </a:p>
          <a:p>
            <a:pPr marL="714240" lvl="1" indent="-257040">
              <a:buFont typeface="Arial"/>
              <a:buChar char="•"/>
              <a:defRPr/>
            </a:pPr>
            <a:r>
              <a:rPr lang="en-US" altLang="en-US"/>
              <a:t>IAM</a:t>
            </a:r>
            <a:endParaRPr lang="en-US" altLang="en-US"/>
          </a:p>
          <a:p>
            <a:pPr lvl="0">
              <a:defRPr/>
            </a:pPr>
            <a:endParaRPr lang="en-US" altLang="en-US"/>
          </a:p>
          <a:p>
            <a:pPr lvl="0">
              <a:defRPr/>
            </a:pPr>
            <a:r>
              <a:rPr lang="en-US" altLang="en-US"/>
              <a:t>Control Types:</a:t>
            </a:r>
            <a:endParaRPr lang="en-US" altLang="en-US"/>
          </a:p>
          <a:p>
            <a:pPr marL="714240" lvl="1" indent="-257040">
              <a:buFont typeface="Arial"/>
              <a:buChar char="•"/>
              <a:defRPr/>
            </a:pPr>
            <a:r>
              <a:rPr lang="en-US" altLang="en-US"/>
              <a:t>Inherited → AWS</a:t>
            </a:r>
            <a:endParaRPr lang="en-US" altLang="en-US"/>
          </a:p>
          <a:p>
            <a:pPr marL="714240" lvl="1" indent="-257040">
              <a:buFont typeface="Arial"/>
              <a:buChar char="•"/>
              <a:defRPr/>
            </a:pPr>
            <a:r>
              <a:rPr lang="en-US" altLang="en-US"/>
              <a:t>Shared → AWS + Customer</a:t>
            </a:r>
            <a:endParaRPr lang="en-US" altLang="en-US"/>
          </a:p>
          <a:p>
            <a:pPr marL="714240" lvl="1" indent="-257040">
              <a:buFont typeface="Arial"/>
              <a:buChar char="•"/>
              <a:defRPr/>
            </a:pPr>
            <a:r>
              <a:rPr lang="en-US" altLang="en-US"/>
              <a:t>Customer-Specific → Customer</a:t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2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43740558"/>
      </p:ext>
    </p:extLst>
  </p:cSld>
  <p:clrMapOvr>
    <a:masterClrMapping/>
  </p:clrMapOvr>
</p:notes>
</file>

<file path=ppt/notesSlides/notesSlide3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marL="400050" lvl="1" indent="0">
              <a:buFont typeface="Arial"/>
              <a:buNone/>
              <a:defRPr/>
            </a:pPr>
            <a:r>
              <a:rPr lang="en-US" altLang="ko-KR"/>
              <a:t>[</a:t>
            </a:r>
            <a:r>
              <a:rPr lang="ko-KR" altLang="en-US"/>
              <a:t> </a:t>
            </a:r>
            <a:r>
              <a:rPr lang="en-US" altLang="ko-KR"/>
              <a:t>THE</a:t>
            </a:r>
            <a:r>
              <a:rPr lang="ko-KR" altLang="en-US"/>
              <a:t> 알기 </a:t>
            </a:r>
            <a:r>
              <a:rPr lang="en-US" altLang="ko-KR"/>
              <a:t>]</a:t>
            </a:r>
            <a:endParaRPr lang="en-US" altLang="ko-KR"/>
          </a:p>
          <a:p>
            <a:pPr marL="742950" lvl="1" indent="-342900">
              <a:buFont typeface="Arial"/>
              <a:buChar char="•"/>
              <a:defRPr/>
            </a:pPr>
            <a:r>
              <a:rPr lang="en-US" altLang="ko-KR"/>
              <a:t>Integrity</a:t>
            </a:r>
            <a:r>
              <a:rPr lang="ko-KR" altLang="en-US"/>
              <a:t> 		</a:t>
            </a:r>
            <a:r>
              <a:rPr lang="en-US" altLang="ko-KR"/>
              <a:t>:</a:t>
            </a:r>
            <a:r>
              <a:rPr lang="ko-KR" altLang="en-US"/>
              <a:t> 무결성</a:t>
            </a:r>
            <a:endParaRPr lang="ko-KR" altLang="en-US"/>
          </a:p>
          <a:p>
            <a:pPr marL="742950" lvl="1" indent="-34290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altLang="ko-KR"/>
              <a:t>Encryption </a:t>
            </a:r>
            <a:r>
              <a:rPr lang="ko-KR" altLang="en-US"/>
              <a:t>		</a:t>
            </a:r>
            <a:r>
              <a:rPr lang="en-US" altLang="ko-KR"/>
              <a:t>: </a:t>
            </a:r>
            <a:r>
              <a:rPr lang="ko-KR" altLang="en-US"/>
              <a:t>암호화</a:t>
            </a:r>
            <a:endParaRPr lang="ko-KR" altLang="en-US"/>
          </a:p>
          <a:p>
            <a:pPr marL="742950" lvl="1" indent="-34290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en-US" altLang="ko-KR"/>
              <a:t>Authentication</a:t>
            </a:r>
            <a:r>
              <a:rPr lang="ko-KR" altLang="en-US"/>
              <a:t> 	</a:t>
            </a:r>
            <a:r>
              <a:rPr lang="en-US" altLang="ko-KR"/>
              <a:t>:</a:t>
            </a:r>
            <a:r>
              <a:rPr lang="ko-KR" altLang="en-US"/>
              <a:t> 인증</a:t>
            </a:r>
            <a:endParaRPr lang="ko-KR" altLang="en-US"/>
          </a:p>
          <a:p>
            <a:pPr marL="742950" lvl="1" indent="-342900" algn="l" defTabSz="914400" rtl="0" eaLnBrk="1" latinLnBrk="1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Font typeface="Arial"/>
              <a:buChar char="•"/>
              <a:defRPr/>
            </a:pPr>
            <a:r>
              <a:rPr lang="ko-KR" altLang="en-US"/>
              <a:t>Authorization 	</a:t>
            </a:r>
            <a:r>
              <a:rPr lang="en-US" altLang="ko-KR"/>
              <a:t>:</a:t>
            </a:r>
            <a:r>
              <a:rPr lang="ko-KR" altLang="en-US"/>
              <a:t> 인가</a:t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3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92226891"/>
      </p:ext>
    </p:extLst>
  </p:cSld>
  <p:clrMapOvr>
    <a:masterClrMapping/>
  </p:clrMapOvr>
</p:notes>
</file>

<file path=ppt/notesSlides/notesSlide4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en-US" altLang="ko-KR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en-US" altLang="ko-KR"/>
              <a:t/>
            </a:r>
            <a:endParaRPr lang="en-US" altLang="ko-KR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4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51856814"/>
      </p:ext>
    </p:extLst>
  </p:cSld>
  <p:clrMapOvr>
    <a:masterClrMapping/>
  </p:clrMapOvr>
</p:notes>
</file>

<file path=ppt/notesSlides/notesSlide5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pPr lvl="0"/>
            <a:endParaRPr lang="en-US" altLang="ko-KR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lvl="0">
              <a:defRPr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5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87340994"/>
      </p:ext>
    </p:extLst>
  </p:cSld>
  <p:clrMapOvr>
    <a:masterClrMapping/>
  </p:clrMapOvr>
</p:notes>
</file>

<file path=ppt/notesSlides/notesSlide6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marL="400050" lvl="1" indent="0">
              <a:buFont typeface="Arial"/>
              <a:buNone/>
              <a:defRPr/>
            </a:pPr>
            <a:r>
              <a:rPr lang="en-US" altLang="ko-KR"/>
              <a:t>✅ Correct Answer: C</a:t>
            </a:r>
            <a:endParaRPr lang="en-US" altLang="ko-KR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8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55830604"/>
      </p:ext>
    </p:extLst>
  </p:cSld>
  <p:clrMapOvr>
    <a:masterClrMapping/>
  </p:clrMapOvr>
</p:notes>
</file>

<file path=ppt/notesSlides/notesSlide7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marL="400050" lvl="1" indent="0">
              <a:buFont typeface="Arial"/>
              <a:buNone/>
              <a:defRPr/>
            </a:pPr>
            <a:r>
              <a:rPr lang="en-US" altLang="ko-KR"/>
              <a:t>✅ Correct Answer: C</a:t>
            </a:r>
            <a:endParaRPr lang="en-US" altLang="ko-KR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9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37916674"/>
      </p:ext>
    </p:extLst>
  </p:cSld>
  <p:clrMapOvr>
    <a:masterClrMapping/>
  </p:clrMapOvr>
</p:notes>
</file>

<file path=ppt/notesSlides/notesSlide8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marL="400050" lvl="1" indent="0">
              <a:buFont typeface="Arial"/>
              <a:buNone/>
              <a:defRPr/>
            </a:pPr>
            <a:r>
              <a:rPr lang="en-US" altLang="ko-KR"/>
              <a:t>✅ Correct Answer: C</a:t>
            </a:r>
            <a:endParaRPr lang="en-US" altLang="ko-KR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10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2953831"/>
      </p:ext>
    </p:extLst>
  </p:cSld>
  <p:clrMapOvr>
    <a:masterClrMapping/>
  </p:clrMapOvr>
</p:notes>
</file>

<file path=ppt/notesSlides/notesSlide9.xml><?xml version="1.0" encoding="utf-8"?>
<p:notes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슬라이드 이미지 개체 틀 3"/>
          <p:cNvSpPr>
            <a:spLocks noGrp="1" noRot="1" noChangeAspect="1" noTextEdit="1"/>
          </p:cNvSpPr>
          <p:nvPr>
            <p:ph type="sldImg" idx="2"/>
          </p:nvPr>
        </p:nvSpPr>
        <p:spPr/>
        <p:txBody>
          <a:bodyPr/>
          <a:p>
            <a:endParaRPr lang="ko-KR" altLang="en-US"/>
          </a:p>
        </p:txBody>
      </p:sp>
      <p:sp>
        <p:nvSpPr>
          <p:cNvPr id="3" name="슬라이드 노트 개체 틀 4"/>
          <p:cNvSpPr>
            <a:spLocks noGrp="1"/>
          </p:cNvSpPr>
          <p:nvPr>
            <p:ph type="body" sz="quarter" idx="3"/>
          </p:nvPr>
        </p:nvSpPr>
        <p:spPr/>
        <p:txBody>
          <a:bodyPr/>
          <a:p>
            <a:pPr marL="400050" lvl="1" indent="0">
              <a:buFont typeface="Arial"/>
              <a:buNone/>
              <a:defRPr/>
            </a:pPr>
            <a:r>
              <a:rPr lang="en-US" altLang="ko-KR"/>
              <a:t>✅ Correct Answer: C</a:t>
            </a:r>
            <a:endParaRPr lang="en-US" altLang="ko-KR"/>
          </a:p>
        </p:txBody>
      </p:sp>
      <p:sp>
        <p:nvSpPr>
          <p:cNvPr id="4" name="슬라이드 번호 개체 틀 6"/>
          <p:cNvSpPr>
            <a:spLocks noGrp="1"/>
          </p:cNvSpPr>
          <p:nvPr>
            <p:ph type="sldNum" sz="quarter" idx="5"/>
          </p:nvPr>
        </p:nvSpPr>
        <p:spPr/>
        <p:txBody>
          <a:bodyPr/>
          <a:p>
            <a:pPr lvl="0"/>
            <a:fld id="{09F4262C-968C-4EE9-8164-CE16364706B3}" type="slidenum">
              <a:rPr lang="ko-KR" altLang="en-US" smtClean="0"/>
              <a:pPr/>
              <a:t>11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509431347"/>
      </p:ext>
    </p:extLst>
  </p:cSld>
  <p:clrMapOvr>
    <a:masterClrMapping/>
  </p:clrMapOvr>
</p:notes>
</file>

<file path=ppt/slideLayouts/_rels/slideLayout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Relationship Id="rId2" Type="http://schemas.openxmlformats.org/officeDocument/2006/relationships/image" Target="../media/image1.png"  /><Relationship Id="rId3" Type="http://schemas.openxmlformats.org/officeDocument/2006/relationships/image" Target="../media/image1.png"  /><Relationship Id="rId4" Type="http://schemas.openxmlformats.org/officeDocument/2006/relationships/image" Target="../media/image1.png"  /><Relationship Id="rId5" Type="http://schemas.openxmlformats.org/officeDocument/2006/relationships/image" Target="../media/image2.png"  /></Relationships>
</file>

<file path=ppt/slideLayouts/_rels/slideLayout10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Relationship Id="rId2" Type="http://schemas.openxmlformats.org/officeDocument/2006/relationships/image" Target="../media/image1.png"  /><Relationship Id="rId3" Type="http://schemas.openxmlformats.org/officeDocument/2006/relationships/image" Target="../media/image1.png"  /><Relationship Id="rId4" Type="http://schemas.openxmlformats.org/officeDocument/2006/relationships/image" Target="../media/image3.png"  /><Relationship Id="rId5" Type="http://schemas.openxmlformats.org/officeDocument/2006/relationships/image" Target="../media/image1.png"  /></Relationships>
</file>

<file path=ppt/slideLayouts/_rels/slideLayout11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1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2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3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4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Relationship Id="rId2" Type="http://schemas.openxmlformats.org/officeDocument/2006/relationships/image" Target="../media/image1.png"  /><Relationship Id="rId3" Type="http://schemas.openxmlformats.org/officeDocument/2006/relationships/image" Target="../media/image1.png"  /><Relationship Id="rId4" Type="http://schemas.openxmlformats.org/officeDocument/2006/relationships/image" Target="../media/image1.png"  /><Relationship Id="rId5" Type="http://schemas.openxmlformats.org/officeDocument/2006/relationships/image" Target="../media/image1.png"  /></Relationships>
</file>

<file path=ppt/slideLayouts/_rels/slideLayout5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6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7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8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_rels/slideLayout9.xml.rels><?xml version="1.0" encoding="UTF-8" standalone="yes" ?><Relationships xmlns="http://schemas.openxmlformats.org/package/2006/relationships"><Relationship Id="rId1" Type="http://schemas.openxmlformats.org/officeDocument/2006/relationships/slideMaster" Target="../slideMasters/slideMaster1.xml"  /></Relationships>
</file>

<file path=ppt/slideLayouts/slideLayout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제목 슬라이드" type="title" preserve="1">
  <p:cSld name="제목 슬라이드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" name="" descr="빛_047.png"/>
          <p:cNvPicPr>
            <a:picLocks noChangeAspect="1"/>
          </p:cNvPicPr>
          <p:nvPr/>
        </p:nvPicPr>
        <p:blipFill rotWithShape="1">
          <a:blip r:embed="rId2">
            <a:alphaModFix/>
            <a:lum/>
          </a:blip>
          <a:stretch>
            <a:fillRect/>
          </a:stretch>
        </p:blipFill>
        <p:spPr>
          <a:xfrm rot="20772028">
            <a:off x="-442901" y="1256582"/>
            <a:ext cx="11663999" cy="70595"/>
          </a:xfrm>
          <a:prstGeom prst="rect">
            <a:avLst/>
          </a:prstGeom>
        </p:spPr>
      </p:pic>
      <p:pic>
        <p:nvPicPr>
          <p:cNvPr id="23" name="" descr="빛_047.png"/>
          <p:cNvPicPr>
            <a:picLocks noChangeAspect="1"/>
          </p:cNvPicPr>
          <p:nvPr/>
        </p:nvPicPr>
        <p:blipFill rotWithShape="1">
          <a:blip r:embed="rId3">
            <a:alphaModFix/>
            <a:lum/>
          </a:blip>
          <a:stretch>
            <a:fillRect/>
          </a:stretch>
        </p:blipFill>
        <p:spPr>
          <a:xfrm rot="21151832">
            <a:off x="-329165" y="711164"/>
            <a:ext cx="11663999" cy="70595"/>
          </a:xfrm>
          <a:prstGeom prst="rect">
            <a:avLst/>
          </a:prstGeom>
        </p:spPr>
      </p:pic>
      <p:pic>
        <p:nvPicPr>
          <p:cNvPr id="24" name="" descr="빛_047.png"/>
          <p:cNvPicPr>
            <a:picLocks noChangeAspect="1"/>
          </p:cNvPicPr>
          <p:nvPr/>
        </p:nvPicPr>
        <p:blipFill rotWithShape="1">
          <a:blip r:embed="rId4">
            <a:alphaModFix/>
            <a:lum/>
          </a:blip>
          <a:stretch>
            <a:fillRect/>
          </a:stretch>
        </p:blipFill>
        <p:spPr>
          <a:xfrm rot="1564970">
            <a:off x="-483601" y="5179097"/>
            <a:ext cx="9839999" cy="59553"/>
          </a:xfrm>
          <a:prstGeom prst="rect">
            <a:avLst/>
          </a:prstGeom>
        </p:spPr>
      </p:pic>
      <p:sp>
        <p:nvSpPr>
          <p:cNvPr id="13" name=""/>
          <p:cNvSpPr/>
          <p:nvPr/>
        </p:nvSpPr>
        <p:spPr>
          <a:xfrm>
            <a:off x="0" y="6553200"/>
            <a:ext cx="12191999" cy="304800"/>
          </a:xfrm>
          <a:prstGeom prst="rect">
            <a:avLst/>
          </a:prstGeom>
          <a:gradFill>
            <a:gsLst>
              <a:gs pos="0">
                <a:schemeClr val="accent3">
                  <a:lumMod val="50000"/>
                  <a:alpha val="0"/>
                </a:schemeClr>
              </a:gs>
              <a:gs pos="50000">
                <a:schemeClr val="accent3">
                  <a:lumMod val="50000"/>
                  <a:alpha val="54000"/>
                </a:schemeClr>
              </a:gs>
              <a:gs pos="10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 lang="ko-KR" altLang="en-US"/>
            </a:pPr>
            <a:endParaRPr lang="ko-KR" altLang="en-US"/>
          </a:p>
        </p:txBody>
      </p:sp>
      <p:sp>
        <p:nvSpPr>
          <p:cNvPr id="2" name=""/>
          <p:cNvSpPr>
            <a:spLocks noGrp="1"/>
          </p:cNvSpPr>
          <p:nvPr>
            <p:ph type="ctrTitle" idx="0"/>
          </p:nvPr>
        </p:nvSpPr>
        <p:spPr>
          <a:xfrm>
            <a:off x="914399" y="2369919"/>
            <a:ext cx="10363199" cy="1470025"/>
          </a:xfrm>
        </p:spPr>
        <p:txBody>
          <a:bodyPr/>
          <a:lstStyle>
            <a:lvl1pPr algn="ctr">
              <a:defRPr sz="480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subTitle" idx="1"/>
          </p:nvPr>
        </p:nvSpPr>
        <p:spPr>
          <a:xfrm>
            <a:off x="1828799" y="3882808"/>
            <a:ext cx="8534399" cy="903514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부제목 스타일 편집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9D2C599A-C0D7-457C-8A80-4DA63D6DA908}" type="datetime1">
              <a:rPr lang="ko-KR" altLang="en-US"/>
              <a:pPr>
                <a:defRPr lang="ko-KR" altLang="en-US"/>
              </a:pPr>
              <a:t>2015-08-11</a:t>
            </a:fld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60FC8982-225E-4B1D-B7B0-64331949606C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  <p:pic>
        <p:nvPicPr>
          <p:cNvPr id="25" name="" descr="빛_047.png"/>
          <p:cNvPicPr>
            <a:picLocks noChangeAspect="1"/>
          </p:cNvPicPr>
          <p:nvPr/>
        </p:nvPicPr>
        <p:blipFill rotWithShape="1">
          <a:blip r:embed="rId5">
            <a:alphaModFix/>
            <a:lum/>
          </a:blip>
          <a:stretch>
            <a:fillRect/>
          </a:stretch>
        </p:blipFill>
        <p:spPr>
          <a:xfrm rot="17202870">
            <a:off x="9127235" y="4710875"/>
            <a:ext cx="4356000" cy="4686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5393912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xmlns:mc="http://schemas.openxmlformats.org/markup-compatibility/2006" xmlns:hp="http://schemas.haansoft.com/office/presentation/8.0" mc:Ignorable="hp" hp:hslDur="500"/>
</p:sldLayout>
</file>

<file path=ppt/slideLayouts/slideLayout10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간지" type="objOnly" preserve="1">
  <p:cSld name="간지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" descr="빛_047.png"/>
          <p:cNvPicPr>
            <a:picLocks noChangeAspect="1"/>
          </p:cNvPicPr>
          <p:nvPr/>
        </p:nvPicPr>
        <p:blipFill rotWithShape="1">
          <a:blip r:embed="rId2">
            <a:alphaModFix/>
            <a:lum/>
          </a:blip>
          <a:stretch>
            <a:fillRect/>
          </a:stretch>
        </p:blipFill>
        <p:spPr>
          <a:xfrm rot="20842428">
            <a:off x="-123211" y="900219"/>
            <a:ext cx="10991999" cy="66550"/>
          </a:xfrm>
          <a:prstGeom prst="rect">
            <a:avLst/>
          </a:prstGeom>
        </p:spPr>
      </p:pic>
      <p:pic>
        <p:nvPicPr>
          <p:cNvPr id="20" name="" descr="빛_047.png"/>
          <p:cNvPicPr>
            <a:picLocks noChangeAspect="1"/>
          </p:cNvPicPr>
          <p:nvPr/>
        </p:nvPicPr>
        <p:blipFill rotWithShape="1">
          <a:blip r:embed="rId3">
            <a:alphaModFix/>
            <a:lum/>
          </a:blip>
          <a:stretch>
            <a:fillRect/>
          </a:stretch>
        </p:blipFill>
        <p:spPr>
          <a:xfrm rot="3039284">
            <a:off x="-450613" y="4791838"/>
            <a:ext cx="6156000" cy="66234"/>
          </a:xfrm>
          <a:prstGeom prst="rect">
            <a:avLst/>
          </a:prstGeom>
        </p:spPr>
      </p:pic>
      <p:pic>
        <p:nvPicPr>
          <p:cNvPr id="21" name="" descr="빛_047.png"/>
          <p:cNvPicPr>
            <a:picLocks noChangeAspect="1"/>
          </p:cNvPicPr>
          <p:nvPr/>
        </p:nvPicPr>
        <p:blipFill rotWithShape="1">
          <a:blip r:embed="rId4">
            <a:alphaModFix/>
            <a:lum/>
          </a:blip>
          <a:stretch>
            <a:fillRect/>
          </a:stretch>
        </p:blipFill>
        <p:spPr>
          <a:xfrm rot="3392147">
            <a:off x="-621702" y="4655028"/>
            <a:ext cx="4860000" cy="52290"/>
          </a:xfrm>
          <a:prstGeom prst="rect">
            <a:avLst/>
          </a:prstGeom>
        </p:spPr>
      </p:pic>
      <p:pic>
        <p:nvPicPr>
          <p:cNvPr id="22" name="" descr="빛_047.png"/>
          <p:cNvPicPr>
            <a:picLocks noChangeAspect="1"/>
          </p:cNvPicPr>
          <p:nvPr/>
        </p:nvPicPr>
        <p:blipFill rotWithShape="1">
          <a:blip r:embed="rId5">
            <a:alphaModFix/>
            <a:lum/>
          </a:blip>
          <a:stretch>
            <a:fillRect/>
          </a:stretch>
        </p:blipFill>
        <p:spPr>
          <a:xfrm rot="18713382">
            <a:off x="4767973" y="4051465"/>
            <a:ext cx="7380000" cy="79403"/>
          </a:xfrm>
          <a:prstGeom prst="rect">
            <a:avLst/>
          </a:prstGeom>
        </p:spPr>
      </p:pic>
      <p:sp>
        <p:nvSpPr>
          <p:cNvPr id="15" name=""/>
          <p:cNvSpPr/>
          <p:nvPr/>
        </p:nvSpPr>
        <p:spPr>
          <a:xfrm>
            <a:off x="0" y="6643710"/>
            <a:ext cx="12191999" cy="214290"/>
          </a:xfrm>
          <a:prstGeom prst="rect">
            <a:avLst/>
          </a:prstGeom>
          <a:gradFill>
            <a:gsLst>
              <a:gs pos="0">
                <a:schemeClr val="accent3">
                  <a:lumMod val="50000"/>
                  <a:alpha val="0"/>
                </a:schemeClr>
              </a:gs>
              <a:gs pos="50000">
                <a:schemeClr val="accent3">
                  <a:lumMod val="50000"/>
                  <a:alpha val="54000"/>
                </a:schemeClr>
              </a:gs>
              <a:gs pos="10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" name=""/>
          <p:cNvSpPr>
            <a:spLocks noGrp="1"/>
          </p:cNvSpPr>
          <p:nvPr>
            <p:ph type="ctrTitle" idx="0"/>
          </p:nvPr>
        </p:nvSpPr>
        <p:spPr>
          <a:xfrm>
            <a:off x="609599" y="2590800"/>
            <a:ext cx="10972799" cy="1473176"/>
          </a:xfrm>
        </p:spPr>
        <p:txBody>
          <a:bodyPr>
            <a:noAutofit/>
          </a:bodyPr>
          <a:lstStyle>
            <a:lvl1pPr algn="ctr">
              <a:defRPr sz="480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04F2ED90-08FB-4F4B-9D6B-124453109210}" type="datetime1">
              <a:rPr lang="ko-KR" altLang="en-US"/>
              <a:pPr>
                <a:defRPr lang="ko-KR" altLang="en-US"/>
              </a:pPr>
              <a:t>2015-08-11</a:t>
            </a:fld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27F7E4A2-815F-433A-BCB2-DBE7829CF396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396447382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xmlns:mc="http://schemas.openxmlformats.org/markup-compatibility/2006" xmlns:hp="http://schemas.haansoft.com/office/presentation/8.0" mc:Ignorable="hp" hp:hslDur="500"/>
</p:sldLayout>
</file>

<file path=ppt/slideLayouts/slideLayout11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목차" type="clipArtAndTx" preserve="1">
  <p:cSld name="목차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1277257" y="816429"/>
            <a:ext cx="7968343" cy="1164266"/>
          </a:xfrm>
        </p:spPr>
        <p:txBody>
          <a:bodyPr/>
          <a:lstStyle>
            <a:lvl1pPr>
              <a:defRPr sz="400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8" name=""/>
          <p:cNvSpPr>
            <a:spLocks noGrp="1"/>
          </p:cNvSpPr>
          <p:nvPr>
            <p:ph type="body" sz="quarter" idx="14"/>
          </p:nvPr>
        </p:nvSpPr>
        <p:spPr>
          <a:xfrm>
            <a:off x="1296274" y="2143125"/>
            <a:ext cx="7967999" cy="3786188"/>
          </a:xfrm>
        </p:spPr>
        <p:txBody>
          <a:bodyPr/>
          <a:lstStyle>
            <a:lvl1pPr>
              <a:lnSpc>
                <a:spcPct val="150000"/>
              </a:lnSpc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첫째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둘째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셋째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넷째 목차</a:t>
            </a:r>
            <a:endParaRPr lang="ko-KR" altLang="en-US"/>
          </a:p>
          <a:p>
            <a:pPr lvl="0">
              <a:defRPr lang="ko-KR" altLang="en-US"/>
            </a:pPr>
            <a:r>
              <a:rPr lang="ko-KR" altLang="en-US"/>
              <a:t>다섯째 목차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9D370A8E-544F-4A59-BE62-505A09ADA5EA}" type="datetime1">
              <a:rPr lang="ko-KR" altLang="en-US"/>
              <a:pPr>
                <a:defRPr lang="ko-KR" altLang="en-US"/>
              </a:pPr>
              <a:t>2015-08-11</a:t>
            </a:fld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27F7E4A2-815F-433A-BCB2-DBE7829CF396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85823002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xmlns:mc="http://schemas.openxmlformats.org/markup-compatibility/2006" xmlns:hp="http://schemas.haansoft.com/office/presentation/8.0" mc:Ignorable="hp" hp:hslDur="500"/>
</p:sldLayout>
</file>

<file path=ppt/slideLayouts/slideLayout1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세로 제목 및 본문" type="vertTitleAndTx" preserve="1">
  <p:cSld name="세로 제목 및 본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orient="vert" idx="0"/>
          </p:nvPr>
        </p:nvSpPr>
        <p:spPr>
          <a:xfrm>
            <a:off x="10096527" y="274638"/>
            <a:ext cx="1485871" cy="5851525"/>
          </a:xfrm>
        </p:spPr>
        <p:txBody>
          <a:bodyPr vert="eaVert"/>
          <a:lstStyle>
            <a:lvl1pPr>
              <a:defRPr sz="400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body" orient="vert" idx="1"/>
          </p:nvPr>
        </p:nvSpPr>
        <p:spPr>
          <a:xfrm>
            <a:off x="609599" y="274638"/>
            <a:ext cx="9296426" cy="5851525"/>
          </a:xfrm>
          <a:prstGeom prst="rect">
            <a:avLst/>
          </a:prstGeom>
        </p:spPr>
        <p:txBody>
          <a:bodyPr vert="eaVert"/>
          <a:lstStyle>
            <a:lvl1pPr>
              <a:defRPr sz="2600"/>
            </a:lvl1pPr>
            <a:lvl2pPr/>
            <a:lvl3pPr/>
            <a:lvl4pPr/>
            <a:lvl5pPr/>
            <a:lvl6pPr/>
            <a:lvl7pPr/>
            <a:lvl8pPr/>
            <a:lvl9pPr/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C011F6BD-26FB-4986-8937-2EFDECAA43DB}" type="datetime1">
              <a:rPr lang="ko-KR" altLang="en-US"/>
              <a:pPr>
                <a:defRPr lang="ko-KR" altLang="en-US"/>
              </a:pPr>
              <a:t>2015-08-11</a:t>
            </a:fld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27F7E4A2-815F-433A-BCB2-DBE7829CF396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0998654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2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내용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"/>
          <p:cNvSpPr>
            <a:spLocks noGrp="1"/>
          </p:cNvSpPr>
          <p:nvPr>
            <p:ph idx="1"/>
          </p:nvPr>
        </p:nvSpPr>
        <p:spPr>
          <a:xfrm>
            <a:off x="609599" y="1214422"/>
            <a:ext cx="10972799" cy="4911741"/>
          </a:xfrm>
          <a:prstGeom prst="rect">
            <a:avLst/>
          </a:prstGeom>
        </p:spPr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90C130CE-8D42-4197-AAB2-57CA9541E7E4}" type="datetime1">
              <a:rPr lang="ko-KR" altLang="en-US"/>
              <a:pPr>
                <a:defRPr lang="ko-KR" altLang="en-US"/>
              </a:pPr>
              <a:t>2015-08-11</a:t>
            </a:fld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27F7E4A2-815F-433A-BCB2-DBE7829CF396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  <p:sp>
        <p:nvSpPr>
          <p:cNvPr id="8" name="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9" cy="796908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25600693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3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빈 화면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B17F95F6-360D-4A16-BD24-2D4B05500E3C}" type="datetime1">
              <a:rPr lang="ko-KR" altLang="en-US"/>
              <a:pPr>
                <a:defRPr lang="ko-KR" altLang="en-US"/>
              </a:pPr>
              <a:t>2015-08-11</a:t>
            </a:fld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27F7E4A2-815F-433A-BCB2-DBE7829CF396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4379545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4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Sp="0" showMasterPhAnim="1" matchingName="구역 머리글" type="secHead" preserve="1">
  <p:cSld name="구역 머리말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4" name="" descr="빛_047.png"/>
          <p:cNvPicPr>
            <a:picLocks noChangeAspect="1"/>
          </p:cNvPicPr>
          <p:nvPr/>
        </p:nvPicPr>
        <p:blipFill rotWithShape="1">
          <a:blip r:embed="rId2">
            <a:alphaModFix/>
            <a:lum/>
          </a:blip>
          <a:stretch>
            <a:fillRect/>
          </a:stretch>
        </p:blipFill>
        <p:spPr>
          <a:xfrm rot="14504779">
            <a:off x="5435554" y="3166982"/>
            <a:ext cx="8244000" cy="88733"/>
          </a:xfrm>
          <a:prstGeom prst="rect">
            <a:avLst/>
          </a:prstGeom>
        </p:spPr>
      </p:pic>
      <p:pic>
        <p:nvPicPr>
          <p:cNvPr id="20" name="" descr="빛_047.png"/>
          <p:cNvPicPr>
            <a:picLocks noChangeAspect="1"/>
          </p:cNvPicPr>
          <p:nvPr/>
        </p:nvPicPr>
        <p:blipFill rotWithShape="1">
          <a:blip r:embed="rId3">
            <a:alphaModFix/>
            <a:lum/>
          </a:blip>
          <a:stretch>
            <a:fillRect/>
          </a:stretch>
        </p:blipFill>
        <p:spPr>
          <a:xfrm rot="19193140">
            <a:off x="-1201771" y="1760770"/>
            <a:ext cx="8791733" cy="53211"/>
          </a:xfrm>
          <a:prstGeom prst="rect">
            <a:avLst/>
          </a:prstGeom>
        </p:spPr>
      </p:pic>
      <p:pic>
        <p:nvPicPr>
          <p:cNvPr id="21" name="" descr="빛_047.png"/>
          <p:cNvPicPr>
            <a:picLocks noChangeAspect="1"/>
          </p:cNvPicPr>
          <p:nvPr/>
        </p:nvPicPr>
        <p:blipFill rotWithShape="1">
          <a:blip r:embed="rId4">
            <a:alphaModFix/>
            <a:lum/>
          </a:blip>
          <a:stretch>
            <a:fillRect/>
          </a:stretch>
        </p:blipFill>
        <p:spPr>
          <a:xfrm rot="19572942">
            <a:off x="-1031974" y="1361700"/>
            <a:ext cx="7919999" cy="47933"/>
          </a:xfrm>
          <a:prstGeom prst="rect">
            <a:avLst/>
          </a:prstGeom>
        </p:spPr>
      </p:pic>
      <p:pic>
        <p:nvPicPr>
          <p:cNvPr id="23" name="" descr="빛_047.png"/>
          <p:cNvPicPr>
            <a:picLocks noChangeAspect="1"/>
          </p:cNvPicPr>
          <p:nvPr/>
        </p:nvPicPr>
        <p:blipFill rotWithShape="1">
          <a:blip r:embed="rId5">
            <a:alphaModFix/>
            <a:lum/>
          </a:blip>
          <a:stretch>
            <a:fillRect/>
          </a:stretch>
        </p:blipFill>
        <p:spPr>
          <a:xfrm rot="1285524">
            <a:off x="-325498" y="5452586"/>
            <a:ext cx="9839999" cy="59553"/>
          </a:xfrm>
          <a:prstGeom prst="rect">
            <a:avLst/>
          </a:prstGeom>
        </p:spPr>
      </p:pic>
      <p:sp>
        <p:nvSpPr>
          <p:cNvPr id="16" name=""/>
          <p:cNvSpPr/>
          <p:nvPr/>
        </p:nvSpPr>
        <p:spPr>
          <a:xfrm>
            <a:off x="0" y="6643710"/>
            <a:ext cx="12191999" cy="214290"/>
          </a:xfrm>
          <a:prstGeom prst="rect">
            <a:avLst/>
          </a:prstGeom>
          <a:gradFill>
            <a:gsLst>
              <a:gs pos="0">
                <a:schemeClr val="accent3">
                  <a:lumMod val="50000"/>
                  <a:alpha val="0"/>
                </a:schemeClr>
              </a:gs>
              <a:gs pos="50000">
                <a:schemeClr val="accent3">
                  <a:lumMod val="50000"/>
                  <a:alpha val="54000"/>
                </a:schemeClr>
              </a:gs>
              <a:gs pos="10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algn="ctr">
              <a:defRPr lang="ko-KR" altLang="en-US"/>
            </a:pPr>
            <a:endParaRPr lang="ko-KR" altLang="en-US"/>
          </a:p>
        </p:txBody>
      </p:sp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963083" y="4406901"/>
            <a:ext cx="10363199" cy="1093802"/>
          </a:xfrm>
        </p:spPr>
        <p:txBody>
          <a:bodyPr anchor="t"/>
          <a:lstStyle>
            <a:lvl1pPr algn="l">
              <a:defRPr sz="4800" b="0" cap="all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type="body" idx="1"/>
          </p:nvPr>
        </p:nvSpPr>
        <p:spPr>
          <a:xfrm>
            <a:off x="963083" y="3857628"/>
            <a:ext cx="10363199" cy="54927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lumMod val="5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4BE0676E-4C6A-4EDA-88BE-BE6BA1B9FD12}" type="datetime1">
              <a:rPr lang="ko-KR" altLang="en-US"/>
              <a:pPr>
                <a:defRPr lang="ko-KR" altLang="en-US"/>
              </a:pPr>
              <a:t>2015-08-11</a:t>
            </a:fld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60FC8982-225E-4B1D-B7B0-64331949606C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75113415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xmlns:mc="http://schemas.openxmlformats.org/markup-compatibility/2006" xmlns:hp="http://schemas.haansoft.com/office/presentation/8.0" mc:Ignorable="hp" hp:hslDur="500"/>
</p:sldLayout>
</file>

<file path=ppt/slideLayouts/slideLayout5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내용 2개" type="twoObj" preserve="1">
  <p:cSld name="내용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/>
        <p:txBody>
          <a:bodyPr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/>
          </p:cNvSpPr>
          <p:nvPr>
            <p:ph sz="half" idx="1"/>
          </p:nvPr>
        </p:nvSpPr>
        <p:spPr>
          <a:xfrm>
            <a:off x="609599" y="1209676"/>
            <a:ext cx="5384799" cy="49164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sz="half" idx="2"/>
          </p:nvPr>
        </p:nvSpPr>
        <p:spPr>
          <a:xfrm>
            <a:off x="6197599" y="1209676"/>
            <a:ext cx="5384799" cy="49164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5FC43BEE-6DD8-481B-A0AC-6BA354F5E266}" type="datetime1">
              <a:rPr lang="ko-KR" altLang="en-US"/>
              <a:pPr>
                <a:defRPr lang="ko-KR" altLang="en-US"/>
              </a:pPr>
              <a:t>2015-08-11</a:t>
            </a:fld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27F7E4A2-815F-433A-BCB2-DBE7829CF396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096863645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6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만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7A8F7475-050E-409F-83CF-2652A76DADCB}" type="datetime1">
              <a:rPr lang="ko-KR" altLang="en-US"/>
              <a:pPr>
                <a:defRPr lang="ko-KR" altLang="en-US"/>
              </a:pPr>
              <a:t>2015-08-11</a:t>
            </a:fld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27F7E4A2-815F-433A-BCB2-DBE7829CF396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9" cy="796908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81291756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Layouts/slideLayout7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표" type="tbl" preserve="1">
  <p:cSld name="표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"/>
          <p:cNvSpPr>
            <a:spLocks noGrp="1" noTextEdit="1"/>
          </p:cNvSpPr>
          <p:nvPr>
            <p:ph type="tbl" sz="quarter" idx="13"/>
          </p:nvPr>
        </p:nvSpPr>
        <p:spPr>
          <a:xfrm>
            <a:off x="608037" y="1228725"/>
            <a:ext cx="10972799" cy="4939537"/>
          </a:xfrm>
          <a:prstGeom prst="rect">
            <a:avLst/>
          </a:prstGeom>
        </p:spPr>
        <p:txBody>
          <a:bodyPr/>
          <a:lstStyle>
            <a:lvl1pPr>
              <a:buNone/>
              <a:defRPr/>
            </a:lvl1pPr>
          </a:lstStyle>
          <a:p>
            <a:pPr lvl="0">
              <a:defRPr lang="ko-KR" altLang="en-US"/>
            </a:pPr>
            <a:r>
              <a:rPr lang="ko-KR" altLang="en-US"/>
              <a:t>표를 추가하려면 아이콘을 클릭하십시오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10"/>
          </p:nvPr>
        </p:nvSpPr>
        <p:spPr>
          <a:xfrm>
            <a:off x="609599" y="6356350"/>
            <a:ext cx="2844799" cy="365125"/>
          </a:xfrm>
        </p:spPr>
        <p:txBody>
          <a:bodyPr/>
          <a:lstStyle/>
          <a:p>
            <a:pPr>
              <a:defRPr lang="ko-KR" altLang="en-US"/>
            </a:pPr>
            <a:fld id="{824FA293-7631-4B61-B9DA-380889B1A0EE}" type="datetime1">
              <a:rPr lang="ko-KR" altLang="en-US"/>
              <a:pPr>
                <a:defRPr lang="ko-KR" altLang="en-US"/>
              </a:pPr>
              <a:t>2015-08-11</a:t>
            </a:fld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11"/>
          </p:nvPr>
        </p:nvSpPr>
        <p:spPr>
          <a:xfrm>
            <a:off x="4165599" y="6356350"/>
            <a:ext cx="3860799" cy="365125"/>
          </a:xfrm>
        </p:spPr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12"/>
          </p:nvPr>
        </p:nvSpPr>
        <p:spPr>
          <a:xfrm>
            <a:off x="8737599" y="6356350"/>
            <a:ext cx="2844799" cy="365125"/>
          </a:xfrm>
        </p:spPr>
        <p:txBody>
          <a:bodyPr/>
          <a:lstStyle/>
          <a:p>
            <a:pPr>
              <a:defRPr lang="ko-KR" altLang="en-US"/>
            </a:pPr>
            <a:fld id="{27F7E4A2-815F-433A-BCB2-DBE7829CF396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  <p:sp>
        <p:nvSpPr>
          <p:cNvPr id="8" name="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9" cy="796908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59856713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xmlns:mc="http://schemas.openxmlformats.org/markup-compatibility/2006" xmlns:hp="http://schemas.haansoft.com/office/presentation/8.0" mc:Ignorable="hp" hp:hslDur="500"/>
</p:sldLayout>
</file>

<file path=ppt/slideLayouts/slideLayout8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제목 및 내용 4개" type="fourObj" preserve="1">
  <p:cSld name="내용 4개"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"/>
          <p:cNvSpPr>
            <a:spLocks noGrp="1"/>
          </p:cNvSpPr>
          <p:nvPr>
            <p:ph sz="quarter" idx="1"/>
          </p:nvPr>
        </p:nvSpPr>
        <p:spPr>
          <a:xfrm>
            <a:off x="607353" y="1296746"/>
            <a:ext cx="5389293" cy="2340429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sz="quarter" idx="2"/>
          </p:nvPr>
        </p:nvSpPr>
        <p:spPr>
          <a:xfrm>
            <a:off x="6195353" y="1296746"/>
            <a:ext cx="5389293" cy="2340429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sz="quarter" idx="3"/>
          </p:nvPr>
        </p:nvSpPr>
        <p:spPr>
          <a:xfrm>
            <a:off x="605790" y="3886679"/>
            <a:ext cx="5389293" cy="2340429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sz="quarter" idx="4"/>
          </p:nvPr>
        </p:nvSpPr>
        <p:spPr>
          <a:xfrm>
            <a:off x="6193790" y="3886679"/>
            <a:ext cx="5389293" cy="2340429"/>
          </a:xfrm>
          <a:prstGeom prst="rect">
            <a:avLst/>
          </a:prstGeom>
        </p:spPr>
        <p:txBody>
          <a:bodyPr>
            <a:noAutofit/>
          </a:bodyPr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11" name=""/>
          <p:cNvSpPr>
            <a:spLocks noGrp="1"/>
          </p:cNvSpPr>
          <p:nvPr>
            <p:ph type="dt" sz="half" idx="10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B6D6C295-810C-49DF-BB08-C6245896D47C}" type="datetime1">
              <a:rPr lang="ko-KR" altLang="en-US"/>
              <a:pPr>
                <a:defRPr lang="ko-KR" altLang="en-US"/>
              </a:pPr>
              <a:t>2015-08-11</a:t>
            </a:fld>
            <a:endParaRPr lang="ko-KR" altLang="en-US"/>
          </a:p>
        </p:txBody>
      </p:sp>
      <p:sp>
        <p:nvSpPr>
          <p:cNvPr id="12" name=""/>
          <p:cNvSpPr>
            <a:spLocks noGrp="1"/>
          </p:cNvSpPr>
          <p:nvPr>
            <p:ph type="ftr" sz="quarter" idx="11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16" name=""/>
          <p:cNvSpPr>
            <a:spLocks noGrp="1"/>
          </p:cNvSpPr>
          <p:nvPr>
            <p:ph type="sldNum" sz="quarter" idx="12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bg2">
                    <a:lumMod val="20000"/>
                    <a:lumOff val="80000"/>
                  </a:schemeClr>
                </a:solidFill>
              </a:defRPr>
            </a:lvl1pPr>
          </a:lstStyle>
          <a:p>
            <a:pPr>
              <a:defRPr lang="ko-KR" altLang="en-US"/>
            </a:pPr>
            <a:fld id="{27F7E4A2-815F-433A-BCB2-DBE7829CF396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  <p:sp>
        <p:nvSpPr>
          <p:cNvPr id="17" name="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9" cy="796908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453276841"/>
      </p:ext>
    </p:extLst>
  </p:cSld>
  <p:clrMapOvr>
    <a:overrideClrMapping bg1="dk1" tx1="lt1" bg2="dk2" tx2="lt2" accent1="accent1" accent2="accent2" accent3="accent3" accent4="accent4" accent5="accent5" accent6="accent6" hlink="hlink" folHlink="folHlink"/>
  </p:clrMapOvr>
  <p:transition xmlns:mc="http://schemas.openxmlformats.org/markup-compatibility/2006" xmlns:hp="http://schemas.haansoft.com/office/presentation/8.0" mc:Ignorable="hp" hp:hslDur="500"/>
</p:sldLayout>
</file>

<file path=ppt/slideLayouts/slideLayout9.xml><?xml version="1.0" encoding="utf-8"?>
<p:sldLayout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 showMasterPhAnim="1" matchingName="그림 및 설명" type="picTx" preserve="1">
  <p:cSld name="그림 및 설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2389717" y="4800600"/>
            <a:ext cx="7315199" cy="566738"/>
          </a:xfrm>
        </p:spPr>
        <p:txBody>
          <a:bodyPr anchor="b"/>
          <a:lstStyle>
            <a:lvl1pPr algn="l">
              <a:defRPr sz="2400" b="0"/>
            </a:lvl1pPr>
          </a:lstStyle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3" name=""/>
          <p:cNvSpPr>
            <a:spLocks noGrp="1" noTextEdit="1"/>
          </p:cNvSpPr>
          <p:nvPr>
            <p:ph type="pic" idx="1"/>
          </p:nvPr>
        </p:nvSpPr>
        <p:spPr>
          <a:xfrm>
            <a:off x="2389717" y="612775"/>
            <a:ext cx="7315199" cy="4114800"/>
          </a:xfrm>
          <a:prstGeom prst="rect">
            <a:avLst/>
          </a:prstGeom>
        </p:spPr>
        <p:txBody>
          <a:bodyPr anchor="ctr"/>
          <a:lstStyle>
            <a:lvl1pPr marL="0" indent="0" algn="ctr">
              <a:buNone/>
              <a:defRPr sz="24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>
              <a:defRPr lang="ko-KR" altLang="en-US"/>
            </a:pPr>
            <a:r>
              <a:rPr lang="ko-KR" altLang="en-US"/>
              <a:t>그림을 추가하려면 아이콘을 클릭하십시오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199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pPr>
              <a:defRPr lang="ko-KR" altLang="en-US"/>
            </a:pPr>
            <a:fld id="{FA7F9072-C723-4103-965C-4D5FE3441989}" type="datetime1">
              <a:rPr lang="ko-KR" altLang="en-US"/>
              <a:pPr>
                <a:defRPr lang="ko-KR" altLang="en-US"/>
              </a:pPr>
              <a:t>2015-08-11</a:t>
            </a:fld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7" name="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 lang="ko-KR" altLang="en-US"/>
            </a:pPr>
            <a:fld id="{27F7E4A2-815F-433A-BCB2-DBE7829CF396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17539434"/>
      </p:ext>
    </p:extLst>
  </p:cSld>
  <p:clrMapOvr>
    <a:masterClrMapping/>
  </p:clrMapOvr>
  <p:transition xmlns:mc="http://schemas.openxmlformats.org/markup-compatibility/2006" xmlns:hp="http://schemas.haansoft.com/office/presentation/8.0" mc:Ignorable="hp" hp:hslDur="500"/>
</p:sldLayout>
</file>

<file path=ppt/slideMasters/_rels/slideMaster1.xml.rels><?xml version="1.0" encoding="UTF-8" standalone="yes" ?><Relationships xmlns="http://schemas.openxmlformats.org/package/2006/relationships"><Relationship Id="rId1" Type="http://schemas.openxmlformats.org/officeDocument/2006/relationships/slideLayout" Target="../slideLayouts/slideLayout1.xml"  /><Relationship Id="rId10" Type="http://schemas.openxmlformats.org/officeDocument/2006/relationships/slideLayout" Target="../slideLayouts/slideLayout10.xml"  /><Relationship Id="rId11" Type="http://schemas.openxmlformats.org/officeDocument/2006/relationships/slideLayout" Target="../slideLayouts/slideLayout11.xml"  /><Relationship Id="rId12" Type="http://schemas.openxmlformats.org/officeDocument/2006/relationships/slideLayout" Target="../slideLayouts/slideLayout12.xml"  /><Relationship Id="rId13" Type="http://schemas.openxmlformats.org/officeDocument/2006/relationships/theme" Target="../theme/theme1.xml"  /><Relationship Id="rId14" Type="http://schemas.openxmlformats.org/officeDocument/2006/relationships/image" Target="../media/image4.png"  /><Relationship Id="rId15" Type="http://schemas.openxmlformats.org/officeDocument/2006/relationships/image" Target="../media/image5.png"  /><Relationship Id="rId16" Type="http://schemas.openxmlformats.org/officeDocument/2006/relationships/image" Target="../media/image6.png"  /><Relationship Id="rId2" Type="http://schemas.openxmlformats.org/officeDocument/2006/relationships/slideLayout" Target="../slideLayouts/slideLayout2.xml"  /><Relationship Id="rId3" Type="http://schemas.openxmlformats.org/officeDocument/2006/relationships/slideLayout" Target="../slideLayouts/slideLayout3.xml"  /><Relationship Id="rId4" Type="http://schemas.openxmlformats.org/officeDocument/2006/relationships/slideLayout" Target="../slideLayouts/slideLayout4.xml"  /><Relationship Id="rId5" Type="http://schemas.openxmlformats.org/officeDocument/2006/relationships/slideLayout" Target="../slideLayouts/slideLayout5.xml"  /><Relationship Id="rId6" Type="http://schemas.openxmlformats.org/officeDocument/2006/relationships/slideLayout" Target="../slideLayouts/slideLayout6.xml"  /><Relationship Id="rId7" Type="http://schemas.openxmlformats.org/officeDocument/2006/relationships/slideLayout" Target="../slideLayouts/slideLayout7.xml"  /><Relationship Id="rId8" Type="http://schemas.openxmlformats.org/officeDocument/2006/relationships/slideLayout" Target="../slideLayouts/slideLayout8.xml"  /><Relationship Id="rId9" Type="http://schemas.openxmlformats.org/officeDocument/2006/relationships/slideLayout" Target="../slideLayouts/slideLayout9.xml"  /></Relationships>
</file>

<file path=ppt/slideMasters/slideMaster1.xml><?xml version="1.0" encoding="utf-8"?>
<p:sldMaster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" name="" descr="빛_047.png"/>
          <p:cNvPicPr>
            <a:picLocks noChangeAspect="1"/>
          </p:cNvPicPr>
          <p:nvPr/>
        </p:nvPicPr>
        <p:blipFill rotWithShape="1">
          <a:blip r:embed="rId14">
            <a:alphaModFix/>
            <a:lum/>
          </a:blip>
          <a:stretch>
            <a:fillRect/>
          </a:stretch>
        </p:blipFill>
        <p:spPr>
          <a:xfrm rot="4726046">
            <a:off x="9996931" y="1641353"/>
            <a:ext cx="3456000" cy="37186"/>
          </a:xfrm>
          <a:prstGeom prst="rect">
            <a:avLst/>
          </a:prstGeom>
        </p:spPr>
      </p:pic>
      <p:pic>
        <p:nvPicPr>
          <p:cNvPr id="20" name="" descr="빛_047.png"/>
          <p:cNvPicPr>
            <a:picLocks noChangeAspect="1"/>
          </p:cNvPicPr>
          <p:nvPr/>
        </p:nvPicPr>
        <p:blipFill rotWithShape="1">
          <a:blip r:embed="rId15">
            <a:alphaModFix/>
            <a:lum/>
          </a:blip>
          <a:stretch>
            <a:fillRect/>
          </a:stretch>
        </p:blipFill>
        <p:spPr>
          <a:xfrm rot="4967770">
            <a:off x="10533041" y="1329235"/>
            <a:ext cx="2736000" cy="29437"/>
          </a:xfrm>
          <a:prstGeom prst="rect">
            <a:avLst/>
          </a:prstGeom>
        </p:spPr>
      </p:pic>
      <p:pic>
        <p:nvPicPr>
          <p:cNvPr id="18" name="" descr="빛_047.png"/>
          <p:cNvPicPr>
            <a:picLocks noChangeAspect="1"/>
          </p:cNvPicPr>
          <p:nvPr/>
        </p:nvPicPr>
        <p:blipFill rotWithShape="1">
          <a:blip r:embed="rId16">
            <a:alphaModFix/>
            <a:lum/>
          </a:blip>
          <a:stretch>
            <a:fillRect/>
          </a:stretch>
        </p:blipFill>
        <p:spPr>
          <a:xfrm rot="345495">
            <a:off x="6155214" y="263667"/>
            <a:ext cx="6335999" cy="38346"/>
          </a:xfrm>
          <a:prstGeom prst="rect">
            <a:avLst/>
          </a:prstGeom>
        </p:spPr>
      </p:pic>
      <p:sp>
        <p:nvSpPr>
          <p:cNvPr id="7" name=""/>
          <p:cNvSpPr/>
          <p:nvPr/>
        </p:nvSpPr>
        <p:spPr>
          <a:xfrm>
            <a:off x="0" y="6643710"/>
            <a:ext cx="12191999" cy="214290"/>
          </a:xfrm>
          <a:prstGeom prst="rect">
            <a:avLst/>
          </a:prstGeom>
          <a:gradFill>
            <a:gsLst>
              <a:gs pos="0">
                <a:schemeClr val="accent3">
                  <a:lumMod val="50000"/>
                  <a:alpha val="0"/>
                </a:schemeClr>
              </a:gs>
              <a:gs pos="50000">
                <a:schemeClr val="accent3">
                  <a:lumMod val="50000"/>
                  <a:alpha val="54000"/>
                </a:schemeClr>
              </a:gs>
              <a:gs pos="100000">
                <a:schemeClr val="accent3">
                  <a:lumMod val="75000"/>
                </a:schemeClr>
              </a:gs>
            </a:gsLst>
            <a:lin ang="5400000" scaled="0"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 lang="ko-KR" altLang="en-US"/>
            </a:pPr>
            <a:endParaRPr lang="ko-KR" altLang="en-US"/>
          </a:p>
        </p:txBody>
      </p:sp>
      <p:sp>
        <p:nvSpPr>
          <p:cNvPr id="2" name=""/>
          <p:cNvSpPr>
            <a:spLocks noGrp="1"/>
          </p:cNvSpPr>
          <p:nvPr>
            <p:ph type="title" idx="0"/>
          </p:nvPr>
        </p:nvSpPr>
        <p:spPr>
          <a:xfrm>
            <a:off x="609599" y="274638"/>
            <a:ext cx="10972799" cy="796908"/>
          </a:xfrm>
          <a:prstGeom prst="rect">
            <a:avLst/>
          </a:prstGeom>
        </p:spPr>
        <p:txBody>
          <a:bodyPr vert="horz" lIns="91440" tIns="45720" rIns="91440" bIns="45720" anchor="ctr"/>
          <a:lstStyle/>
          <a:p>
            <a:pPr lvl="0">
              <a:defRPr lang="ko-KR" altLang="en-US"/>
            </a:pPr>
            <a:r>
              <a:rPr lang="ko-KR" altLang="en-US"/>
              <a:t>마스터 제목 스타일 편집</a:t>
            </a:r>
            <a:endParaRPr lang="ko-KR" altLang="en-US"/>
          </a:p>
        </p:txBody>
      </p:sp>
      <p:sp>
        <p:nvSpPr>
          <p:cNvPr id="17" name=""/>
          <p:cNvSpPr>
            <a:spLocks noGrp="1"/>
          </p:cNvSpPr>
          <p:nvPr>
            <p:ph type="body" idx="1"/>
          </p:nvPr>
        </p:nvSpPr>
        <p:spPr>
          <a:xfrm>
            <a:off x="609599" y="1186543"/>
            <a:ext cx="10972799" cy="4939621"/>
          </a:xfrm>
          <a:prstGeom prst="rect">
            <a:avLst/>
          </a:prstGeom>
        </p:spPr>
        <p:txBody>
          <a:bodyPr vert="horz" lIns="91440" tIns="45720" rIns="91440" bIns="45720"/>
          <a:lstStyle/>
          <a:p>
            <a:pPr lvl="0">
              <a:defRPr lang="ko-KR" altLang="en-US"/>
            </a:pPr>
            <a:r>
              <a:rPr lang="ko-KR" altLang="en-US"/>
              <a:t>마스터 텍스트 스타일을 편집합니다</a:t>
            </a:r>
            <a:endParaRPr lang="ko-KR" altLang="en-US"/>
          </a:p>
          <a:p>
            <a:pPr lvl="1">
              <a:defRPr lang="ko-KR" altLang="en-US"/>
            </a:pPr>
            <a:r>
              <a:rPr lang="ko-KR" altLang="en-US"/>
              <a:t>둘째 수준</a:t>
            </a:r>
            <a:endParaRPr lang="ko-KR" altLang="en-US"/>
          </a:p>
          <a:p>
            <a:pPr lvl="2">
              <a:defRPr lang="ko-KR" altLang="en-US"/>
            </a:pPr>
            <a:r>
              <a:rPr lang="ko-KR" altLang="en-US"/>
              <a:t>셋째 수준</a:t>
            </a:r>
            <a:endParaRPr lang="ko-KR" altLang="en-US"/>
          </a:p>
          <a:p>
            <a:pPr lvl="3">
              <a:defRPr lang="ko-KR" altLang="en-US"/>
            </a:pPr>
            <a:r>
              <a:rPr lang="ko-KR" altLang="en-US"/>
              <a:t>넷째 수준</a:t>
            </a:r>
            <a:endParaRPr lang="ko-KR" altLang="en-US"/>
          </a:p>
          <a:p>
            <a:pPr lvl="4">
              <a:defRPr lang="ko-KR" altLang="en-US"/>
            </a:pPr>
            <a:r>
              <a:rPr lang="ko-KR" altLang="en-US"/>
              <a:t>다섯째 수준</a:t>
            </a:r>
            <a:endParaRPr lang="ko-KR" altLang="en-US"/>
          </a:p>
        </p:txBody>
      </p:sp>
      <p:sp>
        <p:nvSpPr>
          <p:cNvPr id="4" name=""/>
          <p:cNvSpPr>
            <a:spLocks noGrp="1"/>
          </p:cNvSpPr>
          <p:nvPr>
            <p:ph type="dt" sz="half" idx="2"/>
          </p:nvPr>
        </p:nvSpPr>
        <p:spPr>
          <a:xfrm>
            <a:off x="609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l">
              <a:defRPr sz="1200">
                <a:solidFill>
                  <a:schemeClr val="tx1"/>
                </a:solidFill>
              </a:defRPr>
            </a:lvl1pPr>
          </a:lstStyle>
          <a:p>
            <a:pPr>
              <a:defRPr lang="ko-KR" altLang="en-US"/>
            </a:pPr>
            <a:fld id="{981E004C-CC7E-458F-BAF1-89519480D490}" type="datetime1">
              <a:rPr lang="ko-KR" altLang="en-US"/>
              <a:pPr>
                <a:defRPr lang="ko-KR" altLang="en-US"/>
              </a:pPr>
              <a:t>2015-07-13</a:t>
            </a:fld>
            <a:endParaRPr lang="ko-KR" altLang="en-US"/>
          </a:p>
        </p:txBody>
      </p:sp>
      <p:sp>
        <p:nvSpPr>
          <p:cNvPr id="5" name=""/>
          <p:cNvSpPr>
            <a:spLocks noGrp="1"/>
          </p:cNvSpPr>
          <p:nvPr>
            <p:ph type="ftr" sz="quarter" idx="3"/>
          </p:nvPr>
        </p:nvSpPr>
        <p:spPr>
          <a:xfrm>
            <a:off x="4165599" y="6356350"/>
            <a:ext cx="3860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ctr">
              <a:defRPr sz="1200">
                <a:solidFill>
                  <a:schemeClr val="tx1"/>
                </a:solidFill>
              </a:defRPr>
            </a:lvl1pPr>
          </a:lstStyle>
          <a:p>
            <a:pPr>
              <a:defRPr lang="ko-KR" altLang="en-US"/>
            </a:pPr>
            <a:r>
              <a:rPr lang="ko-KR" altLang="en-US"/>
              <a:t/>
            </a:r>
            <a:endParaRPr lang="ko-KR" altLang="en-US"/>
          </a:p>
        </p:txBody>
      </p:sp>
      <p:sp>
        <p:nvSpPr>
          <p:cNvPr id="6" name=""/>
          <p:cNvSpPr>
            <a:spLocks noGrp="1"/>
          </p:cNvSpPr>
          <p:nvPr>
            <p:ph type="sldNum" sz="quarter" idx="4"/>
          </p:nvPr>
        </p:nvSpPr>
        <p:spPr>
          <a:xfrm>
            <a:off x="8737599" y="6356350"/>
            <a:ext cx="2844799" cy="365125"/>
          </a:xfrm>
          <a:prstGeom prst="rect">
            <a:avLst/>
          </a:prstGeom>
        </p:spPr>
        <p:txBody>
          <a:bodyPr vert="horz" lIns="91440" tIns="45720" rIns="91440" bIns="45720" anchor="ctr"/>
          <a:lstStyle>
            <a:lvl1pPr algn="r">
              <a:defRPr sz="1200">
                <a:solidFill>
                  <a:schemeClr val="tx1"/>
                </a:solidFill>
              </a:defRPr>
            </a:lvl1pPr>
          </a:lstStyle>
          <a:p>
            <a:pPr>
              <a:defRPr lang="ko-KR" altLang="en-US"/>
            </a:pPr>
            <a:fld id="{27F7E4A2-815F-433A-BCB2-DBE7829CF396}" type="slidenum">
              <a:rPr lang="ko-KR" altLang="en-US"/>
              <a:pPr>
                <a:defRPr lang="ko-KR" altLang="en-US"/>
              </a:pPr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27472167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662" r:id="rId1"/>
    <p:sldLayoutId id="2147483663" r:id="rId2"/>
    <p:sldLayoutId id="2147483664" r:id="rId3"/>
    <p:sldLayoutId id="2147483665" r:id="rId4"/>
    <p:sldLayoutId id="2147483666" r:id="rId5"/>
    <p:sldLayoutId id="2147483667" r:id="rId6"/>
    <p:sldLayoutId id="2147483668" r:id="rId7"/>
    <p:sldLayoutId id="2147483669" r:id="rId8"/>
    <p:sldLayoutId id="2147483670" r:id="rId9"/>
    <p:sldLayoutId id="2147483671" r:id="rId10"/>
    <p:sldLayoutId id="2147483672" r:id="rId11"/>
    <p:sldLayoutId id="2147483673" r:id="rId12"/>
  </p:sldLayoutIdLst>
  <p:transition xmlns:mc="http://schemas.openxmlformats.org/markup-compatibility/2006" xmlns:hp="http://schemas.haansoft.com/office/presentation/8.0" mc:Ignorable="hp" hp:hslDur="500"/>
  <p:hf sldNum="0" hdr="0" ftr="0" dt="0"/>
  <p:txStyles>
    <p:titleStyle>
      <a:lvl1pPr algn="l" defTabSz="914400" rtl="0" eaLnBrk="1" latinLnBrk="1" hangingPunct="1">
        <a:spcBef>
          <a:spcPct val="0"/>
        </a:spcBef>
        <a:buNone/>
        <a:defRPr sz="40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Clr>
          <a:schemeClr val="accent4">
            <a:lumMod val="75000"/>
          </a:schemeClr>
        </a:buClr>
        <a:buSzPct val="100000"/>
        <a:buFont typeface="Wingdings"/>
        <a:buChar char="§"/>
        <a:defRPr sz="2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Clr>
          <a:schemeClr val="tx1">
            <a:lumMod val="75000"/>
            <a:lumOff val="25000"/>
          </a:schemeClr>
        </a:buClr>
        <a:buFont typeface="Arial"/>
        <a:buChar char="–"/>
        <a:defRPr sz="24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Clr>
          <a:schemeClr val="accent3">
            <a:lumMod val="75000"/>
          </a:schemeClr>
        </a:buClr>
        <a:buFont typeface="Arial"/>
        <a:buChar char="•"/>
        <a:defRPr sz="20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/>
        <a:buChar char="–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/>
        <a:buChar char="»"/>
        <a:defRPr sz="1800" kern="1200">
          <a:solidFill>
            <a:schemeClr val="tx1">
              <a:lumMod val="85000"/>
            </a:schemeClr>
          </a:solidFill>
          <a:latin typeface="+mn-lt"/>
          <a:ea typeface="+mn-ea"/>
          <a:cs typeface="+mn-cs"/>
        </a:defRPr>
      </a:lvl5pPr>
      <a:lvl6pPr marL="2416175" indent="-260350" algn="l" defTabSz="914400" rtl="0" eaLnBrk="1" latinLnBrk="1" hangingPunct="1">
        <a:spcBef>
          <a:spcPct val="20000"/>
        </a:spcBef>
        <a:buClr>
          <a:schemeClr val="tx1">
            <a:lumMod val="85000"/>
          </a:schemeClr>
        </a:buClr>
        <a:buFont typeface="Lucida Sans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81300" indent="-269875" algn="l" defTabSz="914400" rtl="0" eaLnBrk="1" latinLnBrk="1" hangingPunct="1">
        <a:spcBef>
          <a:spcPct val="20000"/>
        </a:spcBef>
        <a:buClr>
          <a:schemeClr val="tx1"/>
        </a:buClr>
        <a:buFont typeface="Lucida Sans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43250" indent="-276225" algn="l" defTabSz="914400" rtl="0" eaLnBrk="1" latinLnBrk="1" hangingPunct="1">
        <a:spcBef>
          <a:spcPct val="20000"/>
        </a:spcBef>
        <a:buClr>
          <a:schemeClr val="tx1"/>
        </a:buClr>
        <a:buFont typeface="Lucida Sans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495675" indent="-266700" algn="l" defTabSz="914400" rtl="0" eaLnBrk="1" latinLnBrk="1" hangingPunct="1">
        <a:spcBef>
          <a:spcPct val="20000"/>
        </a:spcBef>
        <a:buClr>
          <a:schemeClr val="tx1"/>
        </a:buClr>
        <a:buFont typeface="Lucida Sans"/>
        <a:buChar char="»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.xml"  /><Relationship Id="rId2" Type="http://schemas.openxmlformats.org/officeDocument/2006/relationships/slideLayout" Target="../slideLayouts/slideLayout1.xml"  /></Relationships>
</file>

<file path=ppt/slides/_rels/slide10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0.xml"  /><Relationship Id="rId2" Type="http://schemas.openxmlformats.org/officeDocument/2006/relationships/slideLayout" Target="../slideLayouts/slideLayout2.xml"  /></Relationships>
</file>

<file path=ppt/slides/_rels/slide11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1.xml"  /><Relationship Id="rId2" Type="http://schemas.openxmlformats.org/officeDocument/2006/relationships/slideLayout" Target="../slideLayouts/slideLayout2.xml"  /></Relationships>
</file>

<file path=ppt/slides/_rels/slide12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12.xml"  /><Relationship Id="rId2" Type="http://schemas.openxmlformats.org/officeDocument/2006/relationships/slideLayout" Target="../slideLayouts/slideLayout2.xml"  /></Relationships>
</file>

<file path=ppt/slides/_rels/slide2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2.xml"  /><Relationship Id="rId2" Type="http://schemas.openxmlformats.org/officeDocument/2006/relationships/slideLayout" Target="../slideLayouts/slideLayout2.xml"  /></Relationships>
</file>

<file path=ppt/slides/_rels/slide3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3.xml"  /><Relationship Id="rId2" Type="http://schemas.openxmlformats.org/officeDocument/2006/relationships/slideLayout" Target="../slideLayouts/slideLayout2.xml"  /></Relationships>
</file>

<file path=ppt/slides/_rels/slide4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4.xml"  /><Relationship Id="rId2" Type="http://schemas.openxmlformats.org/officeDocument/2006/relationships/slideLayout" Target="../slideLayouts/slideLayout2.xml"  /><Relationship Id="rId3" Type="http://schemas.openxmlformats.org/officeDocument/2006/relationships/image" Target="../media/image7.png"  /></Relationships>
</file>

<file path=ppt/slides/_rels/slide5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5.xml"  /><Relationship Id="rId2" Type="http://schemas.openxmlformats.org/officeDocument/2006/relationships/slideLayout" Target="../slideLayouts/slideLayout2.xml"  /></Relationships>
</file>

<file path=ppt/slides/_rels/slide6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6.xml"  /><Relationship Id="rId2" Type="http://schemas.openxmlformats.org/officeDocument/2006/relationships/slideLayout" Target="../slideLayouts/slideLayout2.xml"  /></Relationships>
</file>

<file path=ppt/slides/_rels/slide7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7.xml"  /><Relationship Id="rId2" Type="http://schemas.openxmlformats.org/officeDocument/2006/relationships/slideLayout" Target="../slideLayouts/slideLayout2.xml"  /></Relationships>
</file>

<file path=ppt/slides/_rels/slide8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8.xml"  /><Relationship Id="rId2" Type="http://schemas.openxmlformats.org/officeDocument/2006/relationships/slideLayout" Target="../slideLayouts/slideLayout2.xml"  /></Relationships>
</file>

<file path=ppt/slides/_rels/slide9.xml.rels><?xml version="1.0" encoding="UTF-8" standalone="yes" ?><Relationships xmlns="http://schemas.openxmlformats.org/package/2006/relationships"><Relationship Id="rId1" Type="http://schemas.openxmlformats.org/officeDocument/2006/relationships/notesSlide" Target="../notesSlides/notesSlide9.xml"  /><Relationship Id="rId2" Type="http://schemas.openxmlformats.org/officeDocument/2006/relationships/slideLayout" Target="../slideLayouts/slideLayout2.xml"  /></Relationships>
</file>

<file path=ppt/slides/slide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 idx="0"/>
          </p:nvPr>
        </p:nvSpPr>
        <p:spPr/>
        <p:txBody>
          <a:bodyPr/>
          <a:p>
            <a:pPr lvl="0">
              <a:defRPr/>
            </a:pPr>
            <a:r>
              <a:rPr lang="en-US" altLang="ko-KR"/>
              <a:t>Shared Responsibility Model</a:t>
            </a:r>
            <a:br>
              <a:rPr lang="ko-KR" altLang="en-US"/>
            </a:br>
            <a:r>
              <a:rPr lang="en-US" altLang="ko-KR"/>
              <a:t>IAM (User / Group / Role)</a:t>
            </a:r>
            <a:endParaRPr lang="en-US" altLang="ko-KR"/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828799" y="4368583"/>
            <a:ext cx="8534399" cy="903514"/>
          </a:xfrm>
        </p:spPr>
        <p:txBody>
          <a:bodyPr/>
          <a:p>
            <a:pPr lvl="0">
              <a:defRPr/>
            </a:pPr>
            <a:r>
              <a:rPr lang="en-US" altLang="ko-KR"/>
              <a:t>AWS</a:t>
            </a:r>
            <a:endParaRPr lang="en-US" altLang="ko-KR"/>
          </a:p>
        </p:txBody>
      </p:sp>
    </p:spTree>
  </p:cSld>
  <p:clrMapOvr>
    <a:masterClrMapping/>
  </p:clrMapOvr>
</p:sld>
</file>

<file path=ppt/slides/slide10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142874" y="160338"/>
            <a:ext cx="10972799" cy="796908"/>
          </a:xfrm>
        </p:spPr>
        <p:txBody>
          <a:bodyPr/>
          <a:p>
            <a:pPr lvl="0">
              <a:defRPr/>
            </a:pPr>
            <a:r>
              <a:rPr lang="ko-KR" altLang="en-US"/>
              <a:t>문제</a:t>
            </a:r>
            <a:r>
              <a:rPr lang="en-US" altLang="ko-KR"/>
              <a:t>!</a:t>
            </a:r>
            <a:endParaRPr lang="en-US" altLang="ko-KR"/>
          </a:p>
        </p:txBody>
      </p:sp>
      <p:sp>
        <p:nvSpPr>
          <p:cNvPr id="12" name="내용 개체 틀 2"/>
          <p:cNvSpPr>
            <a:spLocks noGrp="1"/>
          </p:cNvSpPr>
          <p:nvPr>
            <p:ph idx="1"/>
          </p:nvPr>
        </p:nvSpPr>
        <p:spPr>
          <a:xfrm>
            <a:off x="223076" y="1119171"/>
            <a:ext cx="10972799" cy="5494904"/>
          </a:xfrm>
        </p:spPr>
        <p:txBody>
          <a:bodyPr/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5.</a:t>
            </a:r>
            <a:r>
              <a:rPr lang="ko-KR" altLang="en-US" sz="1800"/>
              <a:t> </a:t>
            </a:r>
            <a:r>
              <a:rPr lang="en-US" altLang="ko-KR" sz="1800"/>
              <a:t>Which IAM feature allows you to assign the same permissions to multiple users easily?</a:t>
            </a: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A. IAM User</a:t>
            </a: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B. IAM Role</a:t>
            </a: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C. IAM Group</a:t>
            </a: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D. AWS Organization</a:t>
            </a: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endParaRPr lang="en-US" altLang="ko-KR" sz="1800"/>
          </a:p>
        </p:txBody>
      </p:sp>
    </p:spTree>
    <p:extLst>
      <p:ext uri="{BB962C8B-B14F-4D97-AF65-F5344CB8AC3E}">
        <p14:creationId xmlns:p14="http://schemas.microsoft.com/office/powerpoint/2010/main" val="1961003077"/>
      </p:ext>
    </p:extLst>
  </p:cSld>
  <p:clrMapOvr>
    <a:masterClrMapping/>
  </p:clrMapOvr>
</p:sld>
</file>

<file path=ppt/slides/slide11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142874" y="160338"/>
            <a:ext cx="10972799" cy="796908"/>
          </a:xfrm>
        </p:spPr>
        <p:txBody>
          <a:bodyPr/>
          <a:p>
            <a:pPr lvl="0">
              <a:defRPr/>
            </a:pPr>
            <a:r>
              <a:rPr lang="ko-KR" altLang="en-US"/>
              <a:t>문제</a:t>
            </a:r>
            <a:r>
              <a:rPr lang="en-US" altLang="ko-KR"/>
              <a:t>!</a:t>
            </a:r>
            <a:endParaRPr lang="en-US" altLang="ko-KR"/>
          </a:p>
        </p:txBody>
      </p:sp>
      <p:sp>
        <p:nvSpPr>
          <p:cNvPr id="12" name="내용 개체 틀 2"/>
          <p:cNvSpPr>
            <a:spLocks noGrp="1"/>
          </p:cNvSpPr>
          <p:nvPr>
            <p:ph idx="1"/>
          </p:nvPr>
        </p:nvSpPr>
        <p:spPr>
          <a:xfrm>
            <a:off x="223076" y="1119171"/>
            <a:ext cx="10972799" cy="5494904"/>
          </a:xfrm>
        </p:spPr>
        <p:txBody>
          <a:bodyPr/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6.</a:t>
            </a:r>
            <a:r>
              <a:rPr lang="ko-KR" altLang="en-US" sz="1800"/>
              <a:t> </a:t>
            </a:r>
            <a:r>
              <a:rPr lang="en-US" altLang="ko-KR" sz="1800"/>
              <a:t>What is a key characteristic of an IAM Role?</a:t>
            </a: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A. It always requires a password</a:t>
            </a: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B. It uses long-term credentials</a:t>
            </a: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C. It provides temporary permissions</a:t>
            </a: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D. It is only used by IAM Users</a:t>
            </a: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endParaRPr lang="en-US" altLang="ko-KR" sz="1800"/>
          </a:p>
        </p:txBody>
      </p:sp>
    </p:spTree>
    <p:extLst>
      <p:ext uri="{BB962C8B-B14F-4D97-AF65-F5344CB8AC3E}">
        <p14:creationId xmlns:p14="http://schemas.microsoft.com/office/powerpoint/2010/main" val="1033526458"/>
      </p:ext>
    </p:extLst>
  </p:cSld>
  <p:clrMapOvr>
    <a:masterClrMapping/>
  </p:clrMapOvr>
</p:sld>
</file>

<file path=ppt/slides/slide1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142874" y="160338"/>
            <a:ext cx="10972799" cy="796908"/>
          </a:xfrm>
        </p:spPr>
        <p:txBody>
          <a:bodyPr/>
          <a:p>
            <a:pPr lvl="0">
              <a:defRPr/>
            </a:pPr>
            <a:r>
              <a:rPr lang="ko-KR" altLang="en-US"/>
              <a:t>문제</a:t>
            </a:r>
            <a:r>
              <a:rPr lang="en-US" altLang="ko-KR"/>
              <a:t>!</a:t>
            </a:r>
            <a:endParaRPr lang="en-US" altLang="ko-KR"/>
          </a:p>
        </p:txBody>
      </p:sp>
      <p:sp>
        <p:nvSpPr>
          <p:cNvPr id="12" name="내용 개체 틀 2"/>
          <p:cNvSpPr>
            <a:spLocks noGrp="1"/>
          </p:cNvSpPr>
          <p:nvPr>
            <p:ph idx="1"/>
          </p:nvPr>
        </p:nvSpPr>
        <p:spPr>
          <a:xfrm>
            <a:off x="223076" y="1119171"/>
            <a:ext cx="10972799" cy="5494904"/>
          </a:xfrm>
        </p:spPr>
        <p:txBody>
          <a:bodyPr/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7.</a:t>
            </a:r>
            <a:r>
              <a:rPr lang="ko-KR" altLang="en-US" sz="1800"/>
              <a:t> </a:t>
            </a:r>
            <a:r>
              <a:rPr lang="en-US" altLang="ko-KR" sz="1800"/>
              <a:t>Which scenario is the best use case for an IAM Role?</a:t>
            </a: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A. Creating login credentials for employees</a:t>
            </a: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B. Granting temporary access to an AWS service</a:t>
            </a: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C. Grouping users with similar permissions</a:t>
            </a: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D. Managing billing access</a:t>
            </a: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endParaRPr lang="en-US" altLang="ko-KR" sz="1800"/>
          </a:p>
        </p:txBody>
      </p:sp>
    </p:spTree>
    <p:extLst>
      <p:ext uri="{BB962C8B-B14F-4D97-AF65-F5344CB8AC3E}">
        <p14:creationId xmlns:p14="http://schemas.microsoft.com/office/powerpoint/2010/main" val="122956317"/>
      </p:ext>
    </p:extLst>
  </p:cSld>
  <p:clrMapOvr>
    <a:masterClrMapping/>
  </p:clrMapOvr>
</p:sld>
</file>

<file path=ppt/slides/slide2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223076" y="1119171"/>
            <a:ext cx="10972799" cy="5494904"/>
          </a:xfrm>
        </p:spPr>
        <p:txBody>
          <a:bodyPr/>
          <a:p>
            <a:pPr marL="342900" lvl="0" indent="-342900">
              <a:buFont typeface="Arial"/>
              <a:buChar char="•"/>
              <a:defRPr/>
            </a:pPr>
            <a:r>
              <a:rPr lang="en-US" altLang="ko-KR" sz="2400">
                <a:solidFill>
                  <a:srgbClr val="d9d9d9"/>
                </a:solidFill>
              </a:rPr>
              <a:t>Shared Responsibility Model</a:t>
            </a:r>
            <a:endParaRPr lang="en-US" altLang="ko-KR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2000"/>
              <a:t>클라우드 환경에서의 보안과 컴플라이언스 책임을 AWS와 고객이 나누어 가지는 </a:t>
            </a:r>
            <a:br>
              <a:rPr lang="ko-KR" altLang="en-US" sz="2000"/>
            </a:br>
            <a:r>
              <a:rPr lang="ko-KR" altLang="en-US" sz="2000"/>
              <a:t>보안 프레임워크</a:t>
            </a:r>
            <a:endParaRPr lang="ko-KR" altLang="en-US" sz="2000"/>
          </a:p>
          <a:p>
            <a:pPr marL="400050" lvl="1" indent="0">
              <a:buFont typeface="Arial"/>
              <a:buNone/>
              <a:defRPr/>
            </a:pPr>
            <a:endParaRPr lang="en-US" altLang="ko-KR"/>
          </a:p>
          <a:p>
            <a:pPr marL="400050" lvl="1" indent="0">
              <a:buFont typeface="Arial"/>
              <a:buNone/>
              <a:defRPr/>
            </a:pPr>
            <a:endParaRPr lang="en-US" altLang="ko-KR"/>
          </a:p>
          <a:p>
            <a:pPr marL="342900" lvl="0" indent="-342900">
              <a:buFont typeface="Arial"/>
              <a:buChar char="•"/>
              <a:defRPr/>
            </a:pPr>
            <a:r>
              <a:rPr lang="ko-KR" altLang="en-US" sz="2400"/>
              <a:t>주요 서비스별 예시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2000"/>
              <a:t>Amazon EC2 	: AWS는 물리적 하드웨어를 책임지지만, 고객은 운영체제 패치, 설치된 </a:t>
            </a:r>
            <a:br>
              <a:rPr lang="ko-KR" altLang="en-US" sz="2000"/>
            </a:br>
            <a:r>
              <a:rPr lang="ko-KR" altLang="en-US" sz="2000"/>
              <a:t>                              애플리케이션, 보안 그룹 규칙 등을 책임집니다</a:t>
            </a:r>
            <a:r>
              <a:rPr lang="en-US" altLang="ko-KR" sz="2000"/>
              <a:t>.</a:t>
            </a:r>
            <a:endParaRPr lang="en-US" altLang="ko-KR" sz="20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2000"/>
              <a:t>Amazon RDS	: 관리형 서비스인 RDS의 경우, AWS가 데이터베이스 엔진 및 OS 패치, </a:t>
            </a:r>
            <a:br>
              <a:rPr lang="ko-KR" altLang="en-US" sz="2000"/>
            </a:br>
            <a:r>
              <a:rPr lang="ko-KR" altLang="en-US" sz="2000"/>
              <a:t>                               인스턴스 관리를 대행합니다. 하지만 고객은 여전히 인바운드 보안 그룹 </a:t>
            </a:r>
            <a:br>
              <a:rPr lang="ko-KR" altLang="en-US" sz="2000"/>
            </a:br>
            <a:r>
              <a:rPr lang="ko-KR" altLang="en-US" sz="2000"/>
              <a:t>                               규칙, DB 사용자 권한, 암호화 설정에 대한 책임을 집니다</a:t>
            </a:r>
            <a:r>
              <a:rPr lang="en-US" altLang="ko-KR" sz="2000"/>
              <a:t>.</a:t>
            </a:r>
            <a:endParaRPr lang="en-US" altLang="ko-KR" sz="20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2000"/>
              <a:t> Amazon S3 	: AWS는 스토리지 인프라와 데이터 격리를 보장하지만, 고객은버킷 정책 </a:t>
            </a:r>
            <a:br>
              <a:rPr lang="ko-KR" altLang="en-US" sz="2000"/>
            </a:br>
            <a:r>
              <a:rPr lang="ko-KR" altLang="en-US" sz="2000"/>
              <a:t>                              설정, 공용 액세스 여부 결정, 버전 관리(Versioning) 활성화 등을 </a:t>
            </a:r>
            <a:br>
              <a:rPr lang="ko-KR" altLang="en-US" sz="2000"/>
            </a:br>
            <a:r>
              <a:rPr lang="ko-KR" altLang="en-US" sz="2000"/>
              <a:t>                              책임집니다</a:t>
            </a:r>
            <a:r>
              <a:rPr lang="en-US" altLang="ko-KR" sz="2000"/>
              <a:t>.</a:t>
            </a:r>
            <a:endParaRPr lang="en-US" altLang="ko-KR" sz="2000"/>
          </a:p>
        </p:txBody>
      </p:sp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142874" y="160338"/>
            <a:ext cx="10972799" cy="796908"/>
          </a:xfrm>
        </p:spPr>
        <p:txBody>
          <a:bodyPr/>
          <a:p>
            <a:pPr lvl="0">
              <a:defRPr/>
            </a:pPr>
            <a:r>
              <a:rPr lang="en-US" altLang="ko-KR"/>
              <a:t>Shared Responsibility Model</a:t>
            </a:r>
            <a:endParaRPr lang="en-US" altLang="ko-KR"/>
          </a:p>
        </p:txBody>
      </p:sp>
    </p:spTree>
    <p:extLst>
      <p:ext uri="{BB962C8B-B14F-4D97-AF65-F5344CB8AC3E}">
        <p14:creationId xmlns:p14="http://schemas.microsoft.com/office/powerpoint/2010/main" val="1996421964"/>
      </p:ext>
    </p:extLst>
  </p:cSld>
  <p:clrMapOvr>
    <a:masterClrMapping/>
  </p:clrMapOvr>
</p:sld>
</file>

<file path=ppt/slides/slide3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142874" y="160338"/>
            <a:ext cx="10972799" cy="796908"/>
          </a:xfrm>
        </p:spPr>
        <p:txBody>
          <a:bodyPr/>
          <a:p>
            <a:pPr lvl="0">
              <a:defRPr/>
            </a:pPr>
            <a:r>
              <a:rPr lang="en-US" altLang="ko-KR"/>
              <a:t>Shared Responsibility Model</a:t>
            </a:r>
            <a:endParaRPr lang="en-US" altLang="ko-KR"/>
          </a:p>
        </p:txBody>
      </p:sp>
      <p:sp>
        <p:nvSpPr>
          <p:cNvPr id="12" name="내용 개체 틀 2"/>
          <p:cNvSpPr>
            <a:spLocks noGrp="1"/>
          </p:cNvSpPr>
          <p:nvPr>
            <p:ph idx="1"/>
          </p:nvPr>
        </p:nvSpPr>
        <p:spPr>
          <a:xfrm>
            <a:off x="223076" y="1119171"/>
            <a:ext cx="5406197" cy="5494904"/>
          </a:xfrm>
        </p:spPr>
        <p:txBody>
          <a:bodyPr/>
          <a:p>
            <a:pPr marL="342900" lvl="0" indent="-342900">
              <a:buFont typeface="Arial"/>
              <a:buChar char="•"/>
              <a:defRPr/>
            </a:pPr>
            <a:r>
              <a:rPr lang="en-US" altLang="ko-KR" sz="1800"/>
              <a:t>AWS</a:t>
            </a:r>
            <a:r>
              <a:rPr lang="ko-KR" altLang="en-US" sz="1800"/>
              <a:t>의 책임</a:t>
            </a:r>
            <a:r>
              <a:rPr lang="en-US" altLang="ko-KR" sz="1800"/>
              <a:t> (Security ‘OF’’ the cloud)</a:t>
            </a: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r>
              <a:rPr lang="ko-KR" altLang="en-US" sz="1500"/>
              <a:t>✅ </a:t>
            </a:r>
            <a:r>
              <a:rPr lang="en-US" altLang="ko-KR" sz="1500"/>
              <a:t>SOFTWARE</a:t>
            </a:r>
            <a:r>
              <a:rPr lang="ko-KR" altLang="en-US" sz="1500"/>
              <a:t> </a:t>
            </a:r>
            <a:r>
              <a:rPr lang="en-US" altLang="ko-KR" sz="1500"/>
              <a:t>(Infrastructure)</a:t>
            </a:r>
            <a:endParaRPr lang="en-US" altLang="ko-KR" sz="1500"/>
          </a:p>
          <a:p>
            <a:pPr marL="742950" lvl="1" indent="-342900">
              <a:buFont typeface="Arial"/>
              <a:buChar char="•"/>
              <a:defRPr/>
            </a:pPr>
            <a:r>
              <a:rPr lang="en-US" altLang="ko-KR" sz="1500"/>
              <a:t>Compute</a:t>
            </a:r>
            <a:endParaRPr lang="en-US" altLang="ko-KR" sz="1500"/>
          </a:p>
          <a:p>
            <a:pPr marL="742950" lvl="1" indent="-342900">
              <a:buFont typeface="Arial"/>
              <a:buChar char="•"/>
              <a:defRPr/>
            </a:pPr>
            <a:r>
              <a:rPr lang="en-US" altLang="ko-KR" sz="1500"/>
              <a:t>Storage</a:t>
            </a:r>
            <a:endParaRPr lang="en-US" altLang="ko-KR" sz="1500"/>
          </a:p>
          <a:p>
            <a:pPr marL="742950" lvl="1" indent="-342900">
              <a:buFont typeface="Arial"/>
              <a:buChar char="•"/>
              <a:defRPr/>
            </a:pPr>
            <a:r>
              <a:rPr lang="en-US" altLang="ko-KR" sz="1500"/>
              <a:t>Database</a:t>
            </a:r>
            <a:endParaRPr lang="en-US" altLang="ko-KR" sz="1500"/>
          </a:p>
          <a:p>
            <a:pPr marL="742950" lvl="1" indent="-342900">
              <a:buFont typeface="Arial"/>
              <a:buChar char="•"/>
              <a:defRPr/>
            </a:pPr>
            <a:r>
              <a:rPr lang="en-US" altLang="ko-KR" sz="1500"/>
              <a:t>Networking</a:t>
            </a:r>
            <a:endParaRPr lang="en-US" altLang="ko-KR" sz="1500"/>
          </a:p>
          <a:p>
            <a:pPr marL="400050" lvl="1" indent="0">
              <a:buFont typeface="Arial"/>
              <a:buNone/>
              <a:defRPr/>
            </a:pPr>
            <a:endParaRPr lang="ko-KR" altLang="en-US" sz="1500"/>
          </a:p>
          <a:p>
            <a:pPr marL="400050" lvl="1" indent="0">
              <a:buFont typeface="Arial"/>
              <a:buNone/>
              <a:defRPr/>
            </a:pPr>
            <a:r>
              <a:rPr lang="ko-KR" altLang="en-US" sz="1500"/>
              <a:t>✅</a:t>
            </a:r>
            <a:r>
              <a:rPr lang="en-US" altLang="ko-KR" sz="1500"/>
              <a:t> HARDWARE / AWS GLOBAL INFRASTRUCTURE</a:t>
            </a:r>
            <a:endParaRPr lang="en-US" altLang="ko-KR" sz="1500"/>
          </a:p>
          <a:p>
            <a:pPr marL="742950" lvl="1" indent="-342900">
              <a:buFont typeface="Arial"/>
              <a:buChar char="•"/>
              <a:defRPr/>
            </a:pPr>
            <a:r>
              <a:rPr lang="en-US" altLang="ko-KR" sz="1500"/>
              <a:t>Regions</a:t>
            </a:r>
            <a:endParaRPr lang="en-US" altLang="ko-KR" sz="1500"/>
          </a:p>
          <a:p>
            <a:pPr marL="742950" lvl="1" indent="-342900">
              <a:buFont typeface="Arial"/>
              <a:buChar char="•"/>
              <a:defRPr/>
            </a:pPr>
            <a:r>
              <a:rPr lang="en-US" altLang="ko-KR" sz="1500"/>
              <a:t>Availability zones (AZ)</a:t>
            </a:r>
            <a:endParaRPr lang="en-US" altLang="ko-KR" sz="1500"/>
          </a:p>
          <a:p>
            <a:pPr marL="742950" lvl="1" indent="-342900">
              <a:buFont typeface="Arial"/>
              <a:buChar char="•"/>
              <a:defRPr/>
            </a:pPr>
            <a:r>
              <a:rPr lang="en-US" altLang="ko-KR" sz="1500"/>
              <a:t>Edge locations</a:t>
            </a:r>
            <a:endParaRPr lang="en-US" altLang="ko-KR" sz="1500"/>
          </a:p>
          <a:p>
            <a:pPr marL="742950" lvl="1" indent="-342900">
              <a:buFont typeface="Arial"/>
              <a:buChar char="•"/>
              <a:defRPr/>
            </a:pPr>
            <a:endParaRPr lang="en-US" altLang="ko-KR" sz="1500"/>
          </a:p>
          <a:p>
            <a:pPr marL="342900" lvl="0" indent="-342900">
              <a:spcBef>
                <a:spcPts val="432"/>
              </a:spcBef>
              <a:buClr>
                <a:schemeClr val="accent4">
                  <a:lumMod val="75000"/>
                </a:schemeClr>
              </a:buClr>
              <a:buSzPct val="100000"/>
              <a:buFont typeface="Arial"/>
              <a:buChar char="•"/>
              <a:defRPr/>
            </a:pPr>
            <a:r>
              <a:rPr lang="en-US" altLang="ko-KR" sz="1800" baseline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ko-KR" altLang="en-US" sz="1800" baseline="0">
                <a:solidFill>
                  <a:schemeClr val="tx1">
                    <a:lumMod val="85000"/>
                  </a:schemeClr>
                </a:solidFill>
              </a:rPr>
              <a:t>상속된 제어 </a:t>
            </a:r>
            <a:r>
              <a:rPr lang="en-US" altLang="ko-KR" sz="1800" baseline="0">
                <a:solidFill>
                  <a:schemeClr val="tx1">
                    <a:lumMod val="85000"/>
                  </a:schemeClr>
                </a:solidFill>
              </a:rPr>
              <a:t>(Inherited Condtrols)</a:t>
            </a:r>
            <a:endParaRPr lang="en-US" altLang="ko-KR" sz="1800" baseline="0">
              <a:solidFill>
                <a:schemeClr val="tx1">
                  <a:lumMod val="85000"/>
                </a:schemeClr>
              </a:solidFill>
            </a:endParaRPr>
          </a:p>
          <a:p>
            <a:pPr marL="400050" lvl="1" indent="0">
              <a:spcBef>
                <a:spcPts val="432"/>
              </a:spcBef>
              <a:buFont typeface="Arial"/>
              <a:buNone/>
              <a:defRPr/>
            </a:pPr>
            <a:r>
              <a:rPr lang="ko-KR" altLang="en-US" sz="1500"/>
              <a:t>✅</a:t>
            </a:r>
            <a:r>
              <a:rPr lang="en-US" altLang="ko-KR" sz="1500"/>
              <a:t> Physical and Environmental controls.</a:t>
            </a:r>
            <a:endParaRPr lang="en-US" altLang="ko-KR" sz="1500"/>
          </a:p>
          <a:p>
            <a:pPr marL="400050" lvl="1" indent="0">
              <a:buFont typeface="Arial"/>
              <a:buNone/>
              <a:defRPr/>
            </a:pPr>
            <a:endParaRPr lang="ko-KR" altLang="en-US" sz="1800"/>
          </a:p>
          <a:p>
            <a:pPr marL="342900" lvl="0" indent="-342900">
              <a:buFont typeface="Arial"/>
              <a:buChar char="•"/>
              <a:defRPr/>
            </a:pPr>
            <a:r>
              <a:rPr lang="ko-KR" altLang="en-US" sz="1800"/>
              <a:t>공동 제어</a:t>
            </a:r>
            <a:r>
              <a:rPr lang="en-US" altLang="ko-KR" sz="1800"/>
              <a:t> (Shared Controls)</a:t>
            </a: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r>
              <a:rPr lang="ko-KR" altLang="en-US" sz="1500"/>
              <a:t>✅</a:t>
            </a:r>
            <a:r>
              <a:rPr lang="en-US" altLang="ko-KR" sz="1500"/>
              <a:t> Patch Management</a:t>
            </a:r>
            <a:endParaRPr lang="en-US" altLang="ko-KR" sz="1500"/>
          </a:p>
          <a:p>
            <a:pPr marL="400050" lvl="1" indent="0">
              <a:buFont typeface="Arial"/>
              <a:buNone/>
              <a:defRPr/>
            </a:pPr>
            <a:r>
              <a:rPr lang="ko-KR" altLang="en-US" sz="1500"/>
              <a:t>✅</a:t>
            </a:r>
            <a:r>
              <a:rPr lang="en-US" altLang="ko-KR" sz="1500"/>
              <a:t> Configuration Management</a:t>
            </a:r>
            <a:endParaRPr lang="en-US" altLang="ko-KR" sz="1500"/>
          </a:p>
          <a:p>
            <a:pPr marL="400050" lvl="1" indent="0">
              <a:buFont typeface="Arial"/>
              <a:buNone/>
              <a:defRPr/>
            </a:pPr>
            <a:r>
              <a:rPr lang="ko-KR" altLang="en-US" sz="1500"/>
              <a:t>✅</a:t>
            </a:r>
            <a:r>
              <a:rPr lang="en-US" altLang="ko-KR" sz="1500"/>
              <a:t> Awareness &amp; Training</a:t>
            </a:r>
            <a:endParaRPr lang="en-US" altLang="ko-KR" sz="1500"/>
          </a:p>
        </p:txBody>
      </p:sp>
      <p:sp>
        <p:nvSpPr>
          <p:cNvPr id="20" name="내용 개체 틀 2"/>
          <p:cNvSpPr/>
          <p:nvPr/>
        </p:nvSpPr>
        <p:spPr>
          <a:xfrm>
            <a:off x="5516274" y="1119171"/>
            <a:ext cx="5980399" cy="5494904"/>
          </a:xfrm>
          <a:prstGeom prst="rect">
            <a:avLst/>
          </a:prstGeom>
        </p:spPr>
        <p:txBody>
          <a:bodyPr vert="horz" wrap="square" lIns="91440" tIns="45720" rIns="91440" bIns="45720" anchor="t"/>
          <a:p>
            <a:pPr marL="342900" lvl="0" indent="-342900">
              <a:spcBef>
                <a:spcPts val="432"/>
              </a:spcBef>
              <a:buClr>
                <a:schemeClr val="accent4">
                  <a:lumMod val="75000"/>
                </a:schemeClr>
              </a:buClr>
              <a:buSzPct val="100000"/>
              <a:buFont typeface="Arial"/>
              <a:buChar char="•"/>
              <a:defRPr/>
            </a:pPr>
            <a:r>
              <a:rPr lang="en-US" altLang="ko-KR" sz="1800" baseline="0">
                <a:solidFill>
                  <a:schemeClr val="tx1">
                    <a:lumMod val="85000"/>
                  </a:schemeClr>
                </a:solidFill>
              </a:rPr>
              <a:t>Customer</a:t>
            </a:r>
            <a:r>
              <a:rPr lang="ko-KR" altLang="en-US" sz="1800" baseline="0">
                <a:solidFill>
                  <a:schemeClr val="tx1">
                    <a:lumMod val="85000"/>
                  </a:schemeClr>
                </a:solidFill>
              </a:rPr>
              <a:t>의 책임</a:t>
            </a:r>
            <a:r>
              <a:rPr lang="en-US" altLang="ko-KR" sz="1800" baseline="0">
                <a:solidFill>
                  <a:schemeClr val="tx1">
                    <a:lumMod val="85000"/>
                  </a:schemeClr>
                </a:solidFill>
              </a:rPr>
              <a:t> (Security ‘IN’ the cloud)</a:t>
            </a:r>
            <a:endParaRPr lang="en-US" altLang="ko-KR" sz="1800" baseline="0">
              <a:solidFill>
                <a:schemeClr val="tx1">
                  <a:lumMod val="85000"/>
                </a:schemeClr>
              </a:solidFill>
            </a:endParaRPr>
          </a:p>
          <a:p>
            <a:pPr marL="742950" lvl="1" indent="-342900">
              <a:spcBef>
                <a:spcPts val="432"/>
              </a:spcBef>
              <a:buFont typeface="Arial"/>
              <a:buChar char="•"/>
              <a:defRPr/>
            </a:pPr>
            <a:r>
              <a:rPr lang="en-US" altLang="ko-KR" sz="1500"/>
              <a:t>Customer data</a:t>
            </a:r>
            <a:endParaRPr lang="en-US" altLang="ko-KR" sz="1500"/>
          </a:p>
          <a:p>
            <a:pPr marL="742950" lvl="1" indent="-342900">
              <a:spcBef>
                <a:spcPts val="432"/>
              </a:spcBef>
              <a:buFont typeface="Arial"/>
              <a:buChar char="•"/>
              <a:defRPr/>
            </a:pPr>
            <a:r>
              <a:rPr lang="en-US" altLang="ko-KR" sz="1500"/>
              <a:t>Platform &amp; Applications</a:t>
            </a:r>
            <a:endParaRPr lang="en-US" altLang="ko-KR" sz="1500"/>
          </a:p>
          <a:p>
            <a:pPr marL="742950" lvl="1" indent="-342900">
              <a:spcBef>
                <a:spcPts val="432"/>
              </a:spcBef>
              <a:buFont typeface="Arial"/>
              <a:buChar char="•"/>
              <a:defRPr/>
            </a:pPr>
            <a:r>
              <a:rPr lang="en-US" altLang="ko-KR" sz="1500"/>
              <a:t>Identity &amp; Access Managerment (IAM)</a:t>
            </a:r>
            <a:endParaRPr lang="en-US" altLang="ko-KR" sz="1500"/>
          </a:p>
          <a:p>
            <a:pPr marL="742950" lvl="1" indent="-342900">
              <a:spcBef>
                <a:spcPts val="432"/>
              </a:spcBef>
              <a:buFont typeface="Arial"/>
              <a:buChar char="•"/>
              <a:defRPr/>
            </a:pPr>
            <a:r>
              <a:rPr lang="en-US" altLang="ko-KR" sz="1500"/>
              <a:t>Operating system</a:t>
            </a:r>
            <a:endParaRPr lang="en-US" altLang="ko-KR" sz="1500"/>
          </a:p>
          <a:p>
            <a:pPr marL="742950" lvl="1" indent="-342900">
              <a:spcBef>
                <a:spcPts val="432"/>
              </a:spcBef>
              <a:buFont typeface="Arial"/>
              <a:buChar char="•"/>
              <a:defRPr/>
            </a:pPr>
            <a:r>
              <a:rPr lang="en-US" altLang="ko-KR" sz="1500"/>
              <a:t>network &amp; Firewall configuration</a:t>
            </a:r>
            <a:endParaRPr lang="en-US" altLang="ko-KR" sz="1500"/>
          </a:p>
          <a:p>
            <a:pPr marL="742950" lvl="1" indent="-342900">
              <a:spcBef>
                <a:spcPts val="432"/>
              </a:spcBef>
              <a:buFont typeface="Arial"/>
              <a:buChar char="•"/>
              <a:defRPr/>
            </a:pPr>
            <a:r>
              <a:rPr lang="en-US" altLang="ko-KR" sz="1500"/>
              <a:t>Client-side data Encryption</a:t>
            </a:r>
            <a:endParaRPr lang="en-US" altLang="ko-KR" sz="1500"/>
          </a:p>
          <a:p>
            <a:pPr marL="742950" lvl="1" indent="-342900">
              <a:spcBef>
                <a:spcPts val="432"/>
              </a:spcBef>
              <a:buFont typeface="Arial"/>
              <a:buChar char="•"/>
              <a:defRPr/>
            </a:pPr>
            <a:r>
              <a:rPr lang="en-US" altLang="ko-KR" sz="1500"/>
              <a:t>Data integrity authentication</a:t>
            </a:r>
            <a:endParaRPr lang="en-US" altLang="ko-KR" sz="1500"/>
          </a:p>
          <a:p>
            <a:pPr marL="742950" lvl="1" indent="-342900">
              <a:spcBef>
                <a:spcPts val="432"/>
              </a:spcBef>
              <a:buFont typeface="Arial"/>
              <a:buChar char="•"/>
              <a:defRPr/>
            </a:pPr>
            <a:r>
              <a:rPr lang="en-US" altLang="ko-KR" sz="1500"/>
              <a:t>Server-side encryption (File system and/or data)</a:t>
            </a:r>
            <a:endParaRPr lang="en-US" altLang="ko-KR" sz="1500"/>
          </a:p>
          <a:p>
            <a:pPr marL="742950" lvl="1" indent="-342900">
              <a:spcBef>
                <a:spcPts val="432"/>
              </a:spcBef>
              <a:buFont typeface="Arial"/>
              <a:buChar char="•"/>
              <a:defRPr/>
            </a:pPr>
            <a:r>
              <a:rPr lang="en-US" altLang="ko-KR" sz="1500"/>
              <a:t>Networking traffic protection (Encryption, integrity, identity)</a:t>
            </a:r>
            <a:endParaRPr lang="en-US" altLang="ko-KR" sz="1500"/>
          </a:p>
          <a:p>
            <a:pPr marL="400050" lvl="1" indent="0">
              <a:spcBef>
                <a:spcPts val="432"/>
              </a:spcBef>
              <a:buFont typeface="Arial"/>
              <a:buNone/>
              <a:defRPr/>
            </a:pPr>
            <a:endParaRPr lang="en-US" altLang="ko-KR" sz="1500"/>
          </a:p>
          <a:p>
            <a:pPr marL="400050" lvl="1" indent="0">
              <a:spcBef>
                <a:spcPts val="432"/>
              </a:spcBef>
              <a:buFont typeface="Arial"/>
              <a:buNone/>
              <a:defRPr/>
            </a:pPr>
            <a:endParaRPr lang="en-US" altLang="ko-KR" sz="1500"/>
          </a:p>
          <a:p>
            <a:pPr marL="342900" lvl="0" indent="-342900">
              <a:spcBef>
                <a:spcPts val="432"/>
              </a:spcBef>
              <a:buClr>
                <a:schemeClr val="accent4">
                  <a:lumMod val="75000"/>
                </a:schemeClr>
              </a:buClr>
              <a:buSzPct val="100000"/>
              <a:buFont typeface="Arial"/>
              <a:buChar char="•"/>
              <a:defRPr/>
            </a:pPr>
            <a:r>
              <a:rPr lang="en-US" altLang="ko-KR" baseline="0">
                <a:solidFill>
                  <a:schemeClr val="tx1">
                    <a:lumMod val="85000"/>
                  </a:schemeClr>
                </a:solidFill>
              </a:rPr>
              <a:t> </a:t>
            </a:r>
            <a:r>
              <a:rPr lang="ko-KR" altLang="en-US" baseline="0">
                <a:solidFill>
                  <a:schemeClr val="tx1">
                    <a:lumMod val="85000"/>
                  </a:schemeClr>
                </a:solidFill>
              </a:rPr>
              <a:t>고객 특정 </a:t>
            </a:r>
            <a:r>
              <a:rPr lang="en-US" altLang="ko-KR" baseline="0">
                <a:solidFill>
                  <a:schemeClr val="tx1">
                    <a:lumMod val="85000"/>
                  </a:schemeClr>
                </a:solidFill>
              </a:rPr>
              <a:t>(Customer Specific)</a:t>
            </a:r>
            <a:endParaRPr lang="en-US" altLang="ko-KR" baseline="0">
              <a:solidFill>
                <a:schemeClr val="tx1">
                  <a:lumMod val="85000"/>
                </a:schemeClr>
              </a:solidFill>
            </a:endParaRPr>
          </a:p>
          <a:p>
            <a:pPr marL="400050" lvl="1" indent="0">
              <a:spcBef>
                <a:spcPts val="432"/>
              </a:spcBef>
              <a:buFont typeface="Arial"/>
              <a:buNone/>
              <a:defRPr/>
            </a:pPr>
            <a:r>
              <a:rPr lang="ko-KR" altLang="en-US" sz="1500"/>
              <a:t>✅</a:t>
            </a:r>
            <a:r>
              <a:rPr lang="en-US" altLang="ko-KR" sz="1500"/>
              <a:t> Service &amp; Communication Protection</a:t>
            </a:r>
            <a:endParaRPr lang="en-US" altLang="ko-KR" sz="1500"/>
          </a:p>
          <a:p>
            <a:pPr marL="400050" lvl="1" indent="0">
              <a:spcBef>
                <a:spcPts val="432"/>
              </a:spcBef>
              <a:buFont typeface="Arial"/>
              <a:buNone/>
              <a:defRPr/>
            </a:pPr>
            <a:r>
              <a:rPr lang="ko-KR" altLang="en-US" sz="1500"/>
              <a:t>✅</a:t>
            </a:r>
            <a:r>
              <a:rPr lang="en-US" altLang="ko-KR" sz="1500"/>
              <a:t> Network / Zone Security</a:t>
            </a:r>
            <a:endParaRPr lang="en-US" altLang="ko-KR" sz="1500"/>
          </a:p>
          <a:p>
            <a:pPr marL="400050" lvl="1" indent="0">
              <a:spcBef>
                <a:spcPts val="432"/>
              </a:spcBef>
              <a:buFont typeface="Arial"/>
              <a:buNone/>
              <a:defRPr/>
            </a:pPr>
            <a:r>
              <a:rPr lang="ko-KR" altLang="en-US" sz="1500"/>
              <a:t>✅</a:t>
            </a:r>
            <a:r>
              <a:rPr lang="en-US" altLang="ko-KR" sz="1500"/>
              <a:t> Data Routing &amp; Segmentation</a:t>
            </a:r>
            <a:endParaRPr lang="en-US" altLang="ko-KR" sz="1500"/>
          </a:p>
          <a:p>
            <a:pPr marL="400050" lvl="1" indent="0">
              <a:spcBef>
                <a:spcPts val="432"/>
              </a:spcBef>
              <a:buFont typeface="Arial"/>
              <a:buNone/>
              <a:defRPr/>
            </a:pPr>
            <a:r>
              <a:rPr lang="ko-KR" altLang="en-US" sz="1500"/>
              <a:t>✅</a:t>
            </a:r>
            <a:r>
              <a:rPr lang="en-US" altLang="ko-KR" sz="1500"/>
              <a:t> Customer-defined Security Design</a:t>
            </a:r>
            <a:endParaRPr lang="en-US" altLang="ko-KR" sz="1500"/>
          </a:p>
        </p:txBody>
      </p:sp>
      <p:sp>
        <p:nvSpPr>
          <p:cNvPr id="22" name="직사각형 21"/>
          <p:cNvSpPr/>
          <p:nvPr/>
        </p:nvSpPr>
        <p:spPr>
          <a:xfrm>
            <a:off x="142874" y="1024312"/>
            <a:ext cx="5233892" cy="4247373"/>
          </a:xfrm>
          <a:prstGeom prst="rect">
            <a:avLst/>
          </a:prstGeom>
          <a:noFill/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23" name="직사각형 22"/>
          <p:cNvSpPr/>
          <p:nvPr/>
        </p:nvSpPr>
        <p:spPr>
          <a:xfrm>
            <a:off x="5456268" y="1024312"/>
            <a:ext cx="6040404" cy="5131836"/>
          </a:xfrm>
          <a:prstGeom prst="rect">
            <a:avLst/>
          </a:prstGeom>
          <a:noFill/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  <p:sp>
        <p:nvSpPr>
          <p:cNvPr id="24" name="직사각형 23"/>
          <p:cNvSpPr/>
          <p:nvPr/>
        </p:nvSpPr>
        <p:spPr>
          <a:xfrm>
            <a:off x="223076" y="4398054"/>
            <a:ext cx="9296596" cy="2216021"/>
          </a:xfrm>
          <a:prstGeom prst="rect">
            <a:avLst/>
          </a:prstGeom>
          <a:noFill/>
          <a:ln>
            <a:solidFill>
              <a:srgbClr val="3057b9"/>
            </a:solidFill>
            <a:prstDash val="sysDash"/>
          </a:ln>
        </p:spPr>
        <p:style>
          <a:lnRef idx="2">
            <a:schemeClr val="accent1">
              <a:shade val="2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p>
            <a:pPr lvl="0" algn="ctr">
              <a:defRPr/>
            </a:pPr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46464847"/>
      </p:ext>
    </p:extLst>
  </p:cSld>
  <p:clrMapOvr>
    <a:masterClrMapping/>
  </p:clrMapOvr>
</p:sld>
</file>

<file path=ppt/slides/slide4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142874" y="160338"/>
            <a:ext cx="10972799" cy="796908"/>
          </a:xfrm>
        </p:spPr>
        <p:txBody>
          <a:bodyPr/>
          <a:p>
            <a:pPr lvl="0">
              <a:defRPr/>
            </a:pPr>
            <a:r>
              <a:rPr lang="en-US" altLang="ko-KR"/>
              <a:t>IAM (User / Group / Role)</a:t>
            </a:r>
            <a:endParaRPr lang="en-US" altLang="ko-KR"/>
          </a:p>
        </p:txBody>
      </p:sp>
      <p:sp>
        <p:nvSpPr>
          <p:cNvPr id="12" name="내용 개체 틀 2"/>
          <p:cNvSpPr>
            <a:spLocks noGrp="1"/>
          </p:cNvSpPr>
          <p:nvPr>
            <p:ph idx="1"/>
          </p:nvPr>
        </p:nvSpPr>
        <p:spPr>
          <a:xfrm>
            <a:off x="223076" y="1119171"/>
            <a:ext cx="10972799" cy="5494904"/>
          </a:xfrm>
        </p:spPr>
        <p:txBody>
          <a:bodyPr/>
          <a:p>
            <a:pPr marL="342900" lvl="0" indent="-342900">
              <a:buFont typeface="Arial"/>
              <a:buChar char="•"/>
              <a:defRPr/>
            </a:pPr>
            <a:r>
              <a:rPr lang="en-US" altLang="ko-KR" sz="1800"/>
              <a:t>IAM ( Identity and Access Management )</a:t>
            </a:r>
            <a:endParaRPr lang="en-US" altLang="ko-KR" sz="1800"/>
          </a:p>
          <a:p>
            <a:pPr marL="742950" lvl="1" indent="-342900">
              <a:buFont typeface="Arial"/>
              <a:buChar char="•"/>
              <a:defRPr/>
            </a:pPr>
            <a:r>
              <a:rPr lang="en-US" altLang="ko-KR" sz="1500"/>
              <a:t>AWS</a:t>
            </a:r>
            <a:r>
              <a:rPr lang="ko-KR" altLang="en-US" sz="1500"/>
              <a:t> 리소스에 대한 접근을 안전하게 제어할 수 있게 해주는 서비스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endParaRPr lang="ko-KR" altLang="en-US" sz="1500"/>
          </a:p>
          <a:p>
            <a:pPr marL="342900" lvl="0" indent="-342900">
              <a:buFont typeface="Arial"/>
              <a:buChar char="•"/>
              <a:defRPr/>
            </a:pPr>
            <a:r>
              <a:rPr lang="en-US" altLang="ko-KR" sz="1800"/>
              <a:t>IAM</a:t>
            </a:r>
            <a:r>
              <a:rPr lang="ko-KR" altLang="en-US" sz="1800"/>
              <a:t> </a:t>
            </a:r>
            <a:r>
              <a:rPr lang="en-US" altLang="ko-KR" sz="1800"/>
              <a:t>:User</a:t>
            </a:r>
            <a:endParaRPr lang="en-US" altLang="ko-KR" sz="18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조직 내의 **실제 인물(사람)**을 나타내는 엔티티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endParaRPr lang="ko-KR" altLang="en-US" sz="1500"/>
          </a:p>
          <a:p>
            <a:pPr marL="342900" lvl="0" indent="-342900">
              <a:buFont typeface="Arial"/>
              <a:buChar char="•"/>
              <a:defRPr/>
            </a:pPr>
            <a:r>
              <a:rPr lang="en-US" altLang="ko-KR" sz="1800"/>
              <a:t>IAM :</a:t>
            </a:r>
            <a:r>
              <a:rPr lang="ko-KR" altLang="en-US" sz="1800"/>
              <a:t> </a:t>
            </a:r>
            <a:r>
              <a:rPr lang="en-US" altLang="ko-KR" sz="1800"/>
              <a:t>Role</a:t>
            </a:r>
            <a:endParaRPr lang="en-US" altLang="ko-KR" sz="1500"/>
          </a:p>
          <a:p>
            <a:pPr marL="742950" lvl="1" indent="-342900">
              <a:buFont typeface="Arial"/>
              <a:buChar char="•"/>
              <a:defRPr/>
            </a:pPr>
            <a:r>
              <a:rPr lang="en-US" altLang="ko-KR" sz="1500"/>
              <a:t>특정 사용자나 그룹 대신 AWS 서비스(EC2, Lambda 등)나 외부 사용자에게 권한을 부여하기 위해 사용</a:t>
            </a:r>
            <a:r>
              <a:rPr lang="ko-KR" altLang="en-US" sz="1500"/>
              <a:t>됨</a:t>
            </a:r>
            <a:r>
              <a:rPr lang="en-US" altLang="ko-KR" sz="1500"/>
              <a:t>.</a:t>
            </a:r>
            <a:endParaRPr lang="en-US" altLang="ko-KR" sz="1500"/>
          </a:p>
          <a:p>
            <a:pPr marL="400050" lvl="1" indent="0">
              <a:buFont typeface="Arial"/>
              <a:buNone/>
              <a:defRPr/>
            </a:pPr>
            <a:endParaRPr lang="ko-KR" altLang="en-US" sz="1500"/>
          </a:p>
          <a:p>
            <a:pPr marL="400050" lvl="1" indent="0">
              <a:buFont typeface="Arial"/>
              <a:buNone/>
              <a:defRPr/>
            </a:pPr>
            <a:endParaRPr lang="ko-KR" altLang="en-US" sz="1500"/>
          </a:p>
        </p:txBody>
      </p:sp>
      <p:pic>
        <p:nvPicPr>
          <p:cNvPr id="22" name="그림 21"/>
          <p:cNvPicPr>
            <a:picLocks noChangeAspect="1"/>
          </p:cNvPicPr>
          <p:nvPr/>
        </p:nvPicPr>
        <p:blipFill rotWithShape="1">
          <a:blip r:embed="rId3"/>
          <a:stretch>
            <a:fillRect/>
          </a:stretch>
        </p:blipFill>
        <p:spPr>
          <a:xfrm>
            <a:off x="465255" y="3769761"/>
            <a:ext cx="11261489" cy="2560257"/>
          </a:xfrm>
          <a:prstGeom prst="rect">
            <a:avLst/>
          </a:prstGeom>
        </p:spPr>
      </p:pic>
      <p:sp>
        <p:nvSpPr>
          <p:cNvPr id="23" name="내용 개체 틀 2"/>
          <p:cNvSpPr>
            <a:spLocks noGrp="1"/>
          </p:cNvSpPr>
          <p:nvPr/>
        </p:nvSpPr>
        <p:spPr>
          <a:xfrm>
            <a:off x="5852351" y="1987079"/>
            <a:ext cx="4276140" cy="1441920"/>
          </a:xfrm>
          <a:prstGeom prst="rect">
            <a:avLst/>
          </a:prstGeom>
        </p:spPr>
        <p:txBody>
          <a:bodyPr vert="horz" lIns="91440" tIns="45720" rIns="91440" bIns="45720"/>
          <a:p>
            <a:pPr marL="342900" lvl="0" indent="-34290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accent4">
                  <a:lumMod val="75000"/>
                </a:schemeClr>
              </a:buClr>
              <a:buSzPct val="100000"/>
              <a:buFont typeface="Arial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en-US" altLang="ko-KR" sz="1800" b="0" i="0" u="none" strike="noStrike" kern="1200" cap="none" spc="0" normalizeH="0" baseline="0" mc:Ignorable="hp" hp:hslEmbossed="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rPr>
              <a:t>IAM : Group</a:t>
            </a:r>
            <a:endParaRPr xmlns:mc="http://schemas.openxmlformats.org/markup-compatibility/2006" xmlns:hp="http://schemas.haansoft.com/office/presentation/8.0" kumimoji="0" lang="en-US" altLang="ko-KR" sz="1500" b="0" i="0" u="none" strike="noStrike" kern="1200" cap="none" spc="0" normalizeH="0" baseline="0" mc:Ignorable="hp" hp:hslEmbossed="0">
              <a:solidFill>
                <a:schemeClr val="tx1">
                  <a:lumMod val="85000"/>
                </a:schemeClr>
              </a:solidFill>
              <a:latin typeface="+mn-lt"/>
              <a:ea typeface="+mn-ea"/>
              <a:cs typeface="+mn-cs"/>
            </a:endParaRPr>
          </a:p>
          <a:p>
            <a:pPr marL="742950" lvl="1" indent="-34290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lumMod val="75000"/>
                  <a:lumOff val="25000"/>
                </a:schemeClr>
              </a:buClr>
              <a:buFont typeface="Arial"/>
              <a:buChar char="•"/>
              <a:defRPr/>
            </a:pPr>
            <a:r>
              <a: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  <a:solidFill>
                  <a:schemeClr val="tx1">
                    <a:lumMod val="85000"/>
                  </a:schemeClr>
                </a:solidFill>
                <a:latin typeface="+mn-lt"/>
                <a:ea typeface="+mn-ea"/>
                <a:cs typeface="+mn-cs"/>
              </a:rPr>
              <a:t>IAM 사용자들의 집합</a:t>
            </a:r>
            <a:endPara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<a:solidFill>
                <a:schemeClr val="tx1">
                  <a:lumMod val="85000"/>
                </a:schemeClr>
              </a:solidFill>
              <a:latin typeface="+mn-lt"/>
              <a:ea typeface="+mn-ea"/>
              <a:cs typeface="+mn-cs"/>
            </a:endParaRPr>
          </a:p>
          <a:p>
            <a:pPr marL="400050" lvl="1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lumMod val="75000"/>
                  <a:lumOff val="25000"/>
                </a:schemeClr>
              </a:buClr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en-US" altLang="ko-KR" sz="1500" b="0" i="0" u="none" strike="noStrike" kern="1200" cap="none" spc="0" normalizeH="0" baseline="0" mc:Ignorable="hp" hp:hslEmbossed="0">
              <a:solidFill>
                <a:schemeClr val="tx1">
                  <a:lumMod val="85000"/>
                </a:schemeClr>
              </a:solidFill>
              <a:latin typeface="+mn-lt"/>
              <a:ea typeface="+mn-ea"/>
              <a:cs typeface="+mn-cs"/>
            </a:endParaRPr>
          </a:p>
          <a:p>
            <a:pPr marL="400050" lvl="1" indent="0" algn="l" defTabSz="914400" rtl="0" eaLnBrk="1" latinLnBrk="1" hangingPunct="1">
              <a:lnSpc>
                <a:spcPct val="100000"/>
              </a:lnSpc>
              <a:spcBef>
                <a:spcPct val="20000"/>
              </a:spcBef>
              <a:spcAft>
                <a:spcPts val="0"/>
              </a:spcAft>
              <a:buClr>
                <a:schemeClr val="tx1">
                  <a:lumMod val="75000"/>
                  <a:lumOff val="25000"/>
                </a:schemeClr>
              </a:buClr>
              <a:buFont typeface="Arial"/>
              <a:buNone/>
              <a:defRPr/>
            </a:pPr>
            <a:endParaRPr xmlns:mc="http://schemas.openxmlformats.org/markup-compatibility/2006" xmlns:hp="http://schemas.haansoft.com/office/presentation/8.0" kumimoji="0" lang="ko-KR" altLang="en-US" sz="1500" b="0" i="0" u="none" strike="noStrike" kern="1200" cap="none" spc="0" normalizeH="0" baseline="0" mc:Ignorable="hp" hp:hslEmbossed="0">
              <a:solidFill>
                <a:schemeClr val="tx1">
                  <a:lumMod val="85000"/>
                </a:schemeClr>
              </a:solidFill>
              <a:latin typeface="+mn-lt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962501770"/>
      </p:ext>
    </p:extLst>
  </p:cSld>
  <p:clrMapOvr>
    <a:masterClrMapping/>
  </p:clrMapOvr>
</p:sld>
</file>

<file path=ppt/slides/slide5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142874" y="160338"/>
            <a:ext cx="10972799" cy="796908"/>
          </a:xfrm>
        </p:spPr>
        <p:txBody>
          <a:bodyPr/>
          <a:p>
            <a:pPr lvl="0">
              <a:defRPr/>
            </a:pPr>
            <a:r>
              <a:rPr lang="en-US" altLang="ko-KR"/>
              <a:t>IAM (User / Group / Role)</a:t>
            </a:r>
            <a:endParaRPr lang="en-US" altLang="ko-KR"/>
          </a:p>
        </p:txBody>
      </p:sp>
      <p:sp>
        <p:nvSpPr>
          <p:cNvPr id="12" name="내용 개체 틀 2"/>
          <p:cNvSpPr>
            <a:spLocks noGrp="1"/>
          </p:cNvSpPr>
          <p:nvPr>
            <p:ph idx="1"/>
          </p:nvPr>
        </p:nvSpPr>
        <p:spPr>
          <a:xfrm>
            <a:off x="223076" y="1119171"/>
            <a:ext cx="10972799" cy="5494904"/>
          </a:xfrm>
        </p:spPr>
        <p:txBody>
          <a:bodyPr/>
          <a:p>
            <a:pPr marL="342900" lvl="0" indent="-342900">
              <a:buFont typeface="Arial"/>
              <a:buChar char="•"/>
              <a:defRPr/>
            </a:pPr>
            <a:r>
              <a:rPr lang="en-US" altLang="ko-KR" sz="2500"/>
              <a:t>User</a:t>
            </a:r>
            <a:r>
              <a:rPr lang="ko-KR" altLang="en-US" sz="2500"/>
              <a:t> </a:t>
            </a:r>
            <a:r>
              <a:rPr lang="en-US" altLang="ko-KR" sz="2500"/>
              <a:t>&amp;</a:t>
            </a:r>
            <a:r>
              <a:rPr lang="ko-KR" altLang="en-US" sz="2500"/>
              <a:t> </a:t>
            </a:r>
            <a:r>
              <a:rPr lang="en-US" altLang="ko-KR" sz="2500"/>
              <a:t>Group</a:t>
            </a:r>
            <a:r>
              <a:rPr lang="ko-KR" altLang="en-US" sz="2500"/>
              <a:t> </a:t>
            </a:r>
            <a:r>
              <a:rPr lang="en-US" altLang="ko-KR" sz="2500"/>
              <a:t>&amp; Role</a:t>
            </a:r>
            <a:endParaRPr lang="en-US" altLang="ko-KR" sz="2500"/>
          </a:p>
          <a:p>
            <a:pPr marL="742950" lvl="1" indent="-342900">
              <a:buFont typeface="Arial"/>
              <a:buChar char="•"/>
              <a:defRPr/>
            </a:pPr>
            <a:endParaRPr lang="ko-KR" altLang="en-US" sz="1500"/>
          </a:p>
          <a:p>
            <a:pPr marL="0" lvl="0" indent="0">
              <a:buFont typeface="Arial"/>
              <a:buNone/>
              <a:defRPr/>
            </a:pPr>
            <a:r>
              <a:rPr lang="ko-KR" altLang="en-US" sz="2000"/>
              <a:t>✅ </a:t>
            </a:r>
            <a:r>
              <a:rPr lang="en-US" altLang="ko-KR" sz="2000"/>
              <a:t>IAM</a:t>
            </a:r>
            <a:r>
              <a:rPr lang="ko-KR" altLang="en-US" sz="2000"/>
              <a:t> </a:t>
            </a:r>
            <a:r>
              <a:rPr lang="en-US" altLang="ko-KR" sz="2000"/>
              <a:t>:User</a:t>
            </a:r>
            <a:endParaRPr lang="en-US" altLang="ko-KR" sz="20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1인 1사용자(One physical user = One AWS user)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각 사용자는 AWS Management Console 접속을 위한 로그인 자격 증명을 가질 수 있음</a:t>
            </a:r>
            <a:r>
              <a:rPr lang="en-US" altLang="ko-KR" sz="1500"/>
              <a:t>.</a:t>
            </a:r>
            <a:endParaRPr lang="en-US" altLang="ko-KR" sz="15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CLI 또는 SDK를 통한 프로그래밍 방식 액세스를 위해 액세스 키(Access Keys)**를 가짐</a:t>
            </a:r>
            <a:r>
              <a:rPr lang="en-US" altLang="ko-KR" sz="1500"/>
              <a:t>.</a:t>
            </a:r>
            <a:endParaRPr lang="en-US" altLang="ko-KR" sz="1500"/>
          </a:p>
          <a:p>
            <a:pPr marL="742950" lvl="1" indent="-342900">
              <a:buFont typeface="Arial"/>
              <a:buChar char="•"/>
              <a:defRPr/>
            </a:pPr>
            <a:endParaRPr lang="ko-KR" altLang="en-US" sz="1500"/>
          </a:p>
          <a:p>
            <a:pPr marL="0" lvl="0" indent="0">
              <a:buFont typeface="Arial"/>
              <a:buNone/>
              <a:defRPr/>
            </a:pPr>
            <a:r>
              <a:rPr lang="ko-KR" altLang="en-US" sz="2000"/>
              <a:t>✅ </a:t>
            </a:r>
            <a:r>
              <a:rPr lang="en-US" altLang="ko-KR" sz="2000"/>
              <a:t>IAM : Group</a:t>
            </a:r>
            <a:endParaRPr lang="en-US" altLang="ko-KR" sz="20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그룹에 특정 권한(정책)을 할당하면 해당 그룹에 속한 모든 사용자가 그 권한을 상속 받음</a:t>
            </a:r>
            <a:r>
              <a:rPr lang="en-US" altLang="ko-KR" sz="1500"/>
              <a:t>.</a:t>
            </a:r>
            <a:endParaRPr lang="en-US" altLang="ko-KR" sz="15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룹은 사용자만 포함할 수 있으며, 다른 그룹을 포함할 수는 없음</a:t>
            </a:r>
            <a:r>
              <a:rPr lang="en-US" altLang="ko-KR" sz="1500"/>
              <a:t>.</a:t>
            </a:r>
            <a:endParaRPr lang="en-US" altLang="ko-KR" sz="1500"/>
          </a:p>
          <a:p>
            <a:pPr marL="742950" lvl="1" indent="-342900">
              <a:buFont typeface="Arial"/>
              <a:buChar char="•"/>
              <a:defRPr/>
            </a:pPr>
            <a:r>
              <a:rPr lang="ko-KR" altLang="en-US" sz="1500"/>
              <a:t>사용자는 여러 그룹에 속할 수 있고, 그룹에 속하지 않을 수도 있음.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endParaRPr lang="ko-KR" altLang="en-US" sz="1500"/>
          </a:p>
          <a:p>
            <a:pPr marL="400050" lvl="1" indent="0">
              <a:buFont typeface="Arial"/>
              <a:buNone/>
              <a:defRPr/>
            </a:pPr>
            <a:endParaRPr lang="ko-KR" altLang="en-US" sz="1500"/>
          </a:p>
          <a:p>
            <a:pPr marL="0" lvl="0" indent="0">
              <a:buFont typeface="Arial"/>
              <a:buNone/>
              <a:defRPr/>
            </a:pPr>
            <a:r>
              <a:rPr lang="en-US" altLang="ko-KR" sz="1500"/>
              <a:t>[</a:t>
            </a:r>
            <a:r>
              <a:rPr lang="ko-KR" altLang="en-US" sz="1500"/>
              <a:t> </a:t>
            </a:r>
            <a:r>
              <a:rPr lang="en-US" altLang="ko-KR" sz="1500"/>
              <a:t>THE </a:t>
            </a:r>
            <a:r>
              <a:rPr lang="ko-KR" altLang="en-US" sz="1500"/>
              <a:t>알기 </a:t>
            </a:r>
            <a:r>
              <a:rPr lang="en-US" altLang="ko-KR" sz="1500"/>
              <a:t>]</a:t>
            </a:r>
            <a:endParaRPr lang="en-US" altLang="ko-KR" sz="1500"/>
          </a:p>
          <a:p>
            <a:pPr marL="742950" lvl="1" indent="-342900">
              <a:buFont typeface="Arial"/>
              <a:buChar char="•"/>
              <a:defRPr/>
            </a:pPr>
            <a:r>
              <a:rPr lang="en-US" altLang="ko-KR" sz="1500"/>
              <a:t>CLI </a:t>
            </a:r>
            <a:r>
              <a:rPr lang="ko-KR" altLang="en-US" sz="1500"/>
              <a:t>	</a:t>
            </a:r>
            <a:r>
              <a:rPr lang="en-US" altLang="ko-KR" sz="1500"/>
              <a:t>(Command Line Interface)</a:t>
            </a:r>
            <a:r>
              <a:rPr lang="ko-KR" altLang="en-US" sz="1500"/>
              <a:t>	</a:t>
            </a:r>
            <a:r>
              <a:rPr lang="en-US" altLang="ko-KR" sz="1500"/>
              <a:t>:</a:t>
            </a:r>
            <a:r>
              <a:rPr lang="ko-KR" altLang="en-US" sz="1500"/>
              <a:t> 터미널(명령어 창)에서 글자로 AWS를 조작하는 도구</a:t>
            </a:r>
            <a:endParaRPr lang="ko-KR" altLang="en-US" sz="1500"/>
          </a:p>
          <a:p>
            <a:pPr marL="742950" lvl="1" indent="-342900">
              <a:buFont typeface="Arial"/>
              <a:buChar char="•"/>
              <a:defRPr/>
            </a:pPr>
            <a:r>
              <a:rPr lang="en-US" altLang="ko-KR" sz="1500"/>
              <a:t>SDK </a:t>
            </a:r>
            <a:r>
              <a:rPr lang="ko-KR" altLang="en-US" sz="1500"/>
              <a:t>	</a:t>
            </a:r>
            <a:r>
              <a:rPr lang="en-US" altLang="ko-KR" sz="1500"/>
              <a:t>(Software Development Kit)</a:t>
            </a:r>
            <a:r>
              <a:rPr lang="ko-KR" altLang="en-US" sz="1500"/>
              <a:t>	</a:t>
            </a:r>
            <a:r>
              <a:rPr lang="en-US" altLang="ko-KR" sz="1500"/>
              <a:t>:</a:t>
            </a:r>
            <a:r>
              <a:rPr lang="ko-KR" altLang="en-US" sz="1500"/>
              <a:t> 프로그래밍 언어 코드로 AWS를 제어하기 위한 라이브러리</a:t>
            </a:r>
            <a:endParaRPr lang="ko-KR" altLang="en-US" sz="1500"/>
          </a:p>
        </p:txBody>
      </p:sp>
    </p:spTree>
    <p:extLst>
      <p:ext uri="{BB962C8B-B14F-4D97-AF65-F5344CB8AC3E}">
        <p14:creationId xmlns:p14="http://schemas.microsoft.com/office/powerpoint/2010/main" val="245958006"/>
      </p:ext>
    </p:extLst>
  </p:cSld>
  <p:clrMapOvr>
    <a:masterClrMapping/>
  </p:clrMapOvr>
</p:sld>
</file>

<file path=ppt/slides/slide6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142874" y="160338"/>
            <a:ext cx="10972799" cy="796908"/>
          </a:xfrm>
        </p:spPr>
        <p:txBody>
          <a:bodyPr/>
          <a:p>
            <a:pPr lvl="0">
              <a:defRPr/>
            </a:pPr>
            <a:r>
              <a:rPr lang="ko-KR" altLang="en-US"/>
              <a:t>문제</a:t>
            </a:r>
            <a:r>
              <a:rPr lang="en-US" altLang="ko-KR"/>
              <a:t>!</a:t>
            </a:r>
            <a:endParaRPr lang="en-US" altLang="ko-KR"/>
          </a:p>
        </p:txBody>
      </p:sp>
      <p:sp>
        <p:nvSpPr>
          <p:cNvPr id="12" name="내용 개체 틀 2"/>
          <p:cNvSpPr>
            <a:spLocks noGrp="1"/>
          </p:cNvSpPr>
          <p:nvPr>
            <p:ph idx="1"/>
          </p:nvPr>
        </p:nvSpPr>
        <p:spPr>
          <a:xfrm>
            <a:off x="223076" y="1119171"/>
            <a:ext cx="10972799" cy="5494904"/>
          </a:xfrm>
        </p:spPr>
        <p:txBody>
          <a:bodyPr/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1.</a:t>
            </a:r>
            <a:r>
              <a:rPr lang="ko-KR" altLang="en-US" sz="1800"/>
              <a:t> </a:t>
            </a:r>
            <a:r>
              <a:rPr lang="en-US" altLang="ko-KR" sz="1800"/>
              <a:t>Which of the following is AWS’s responsibility under the Shared Responsibility Model?</a:t>
            </a: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A. Managing application-level security</a:t>
            </a: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B. Configuring security groups</a:t>
            </a: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C. Maintaining physical data center security</a:t>
            </a: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D. Installing operating system patches on EC2 instances</a:t>
            </a:r>
            <a:endParaRPr lang="en-US" altLang="ko-KR" sz="1800"/>
          </a:p>
        </p:txBody>
      </p:sp>
    </p:spTree>
    <p:extLst>
      <p:ext uri="{BB962C8B-B14F-4D97-AF65-F5344CB8AC3E}">
        <p14:creationId xmlns:p14="http://schemas.microsoft.com/office/powerpoint/2010/main" val="1547392330"/>
      </p:ext>
    </p:extLst>
  </p:cSld>
  <p:clrMapOvr>
    <a:masterClrMapping/>
  </p:clrMapOvr>
</p:sld>
</file>

<file path=ppt/slides/slide7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142874" y="160338"/>
            <a:ext cx="10972799" cy="796908"/>
          </a:xfrm>
        </p:spPr>
        <p:txBody>
          <a:bodyPr/>
          <a:p>
            <a:pPr lvl="0">
              <a:defRPr/>
            </a:pPr>
            <a:r>
              <a:rPr lang="ko-KR" altLang="en-US"/>
              <a:t>문제</a:t>
            </a:r>
            <a:r>
              <a:rPr lang="en-US" altLang="ko-KR"/>
              <a:t>!</a:t>
            </a:r>
            <a:endParaRPr lang="en-US" altLang="ko-KR"/>
          </a:p>
        </p:txBody>
      </p:sp>
      <p:sp>
        <p:nvSpPr>
          <p:cNvPr id="12" name="내용 개체 틀 2"/>
          <p:cNvSpPr>
            <a:spLocks noGrp="1"/>
          </p:cNvSpPr>
          <p:nvPr>
            <p:ph idx="1"/>
          </p:nvPr>
        </p:nvSpPr>
        <p:spPr>
          <a:xfrm>
            <a:off x="223076" y="1119171"/>
            <a:ext cx="10972799" cy="5494904"/>
          </a:xfrm>
        </p:spPr>
        <p:txBody>
          <a:bodyPr/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2.</a:t>
            </a:r>
            <a:r>
              <a:rPr lang="ko-KR" altLang="en-US" sz="1800"/>
              <a:t> </a:t>
            </a:r>
            <a:r>
              <a:rPr lang="en-US" altLang="ko-KR" sz="1800"/>
              <a:t>Which of the following best describes Security “OF” the Cloud?</a:t>
            </a: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A. Customer configuration of network controls</a:t>
            </a: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B. Customer identity management</a:t>
            </a: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C. AWS global infrastructure and hardware</a:t>
            </a: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D. Application code security</a:t>
            </a: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endParaRPr lang="en-US" altLang="ko-KR" sz="1800"/>
          </a:p>
        </p:txBody>
      </p:sp>
    </p:spTree>
    <p:extLst>
      <p:ext uri="{BB962C8B-B14F-4D97-AF65-F5344CB8AC3E}">
        <p14:creationId xmlns:p14="http://schemas.microsoft.com/office/powerpoint/2010/main" val="4196946449"/>
      </p:ext>
    </p:extLst>
  </p:cSld>
  <p:clrMapOvr>
    <a:masterClrMapping/>
  </p:clrMapOvr>
</p:sld>
</file>

<file path=ppt/slides/slide8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142874" y="160338"/>
            <a:ext cx="10972799" cy="796908"/>
          </a:xfrm>
        </p:spPr>
        <p:txBody>
          <a:bodyPr/>
          <a:p>
            <a:pPr lvl="0">
              <a:defRPr/>
            </a:pPr>
            <a:r>
              <a:rPr lang="ko-KR" altLang="en-US"/>
              <a:t>문제</a:t>
            </a:r>
            <a:r>
              <a:rPr lang="en-US" altLang="ko-KR"/>
              <a:t>!</a:t>
            </a:r>
            <a:endParaRPr lang="en-US" altLang="ko-KR"/>
          </a:p>
        </p:txBody>
      </p:sp>
      <p:sp>
        <p:nvSpPr>
          <p:cNvPr id="12" name="내용 개체 틀 2"/>
          <p:cNvSpPr>
            <a:spLocks noGrp="1"/>
          </p:cNvSpPr>
          <p:nvPr>
            <p:ph idx="1"/>
          </p:nvPr>
        </p:nvSpPr>
        <p:spPr>
          <a:xfrm>
            <a:off x="223076" y="1119171"/>
            <a:ext cx="10972799" cy="5494904"/>
          </a:xfrm>
        </p:spPr>
        <p:txBody>
          <a:bodyPr/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3.</a:t>
            </a:r>
            <a:r>
              <a:rPr lang="ko-KR" altLang="en-US" sz="1800"/>
              <a:t> </a:t>
            </a:r>
            <a:r>
              <a:rPr lang="en-US" altLang="ko-KR" sz="1800"/>
              <a:t>Which task is always the customer’s responsibility, regardless of the AWS service used?</a:t>
            </a: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A. Physical security of data centers</a:t>
            </a: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B. Availability of Regions and Availability Zones</a:t>
            </a: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C. Classification and management of customer data</a:t>
            </a: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D. Maintenance of networking hardware</a:t>
            </a: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endParaRPr lang="en-US" altLang="ko-KR" sz="1800"/>
          </a:p>
        </p:txBody>
      </p:sp>
    </p:spTree>
    <p:extLst>
      <p:ext uri="{BB962C8B-B14F-4D97-AF65-F5344CB8AC3E}">
        <p14:creationId xmlns:p14="http://schemas.microsoft.com/office/powerpoint/2010/main" val="3142447639"/>
      </p:ext>
    </p:extLst>
  </p:cSld>
  <p:clrMapOvr>
    <a:masterClrMapping/>
  </p:clrMapOvr>
</p:sld>
</file>

<file path=ppt/slides/slide9.xml><?xml version="1.0" encoding="utf-8"?>
<p:sld xmlns:r="http://schemas.openxmlformats.org/officeDocument/2006/relationships" xmlns:c="http://schemas.openxmlformats.org/drawingml/2006/chart" xmlns:a="http://schemas.openxmlformats.org/drawingml/2006/main" xmlns:dgm="http://schemas.openxmlformats.org/drawingml/2006/diagram" xmlns:dsp="http://schemas.microsoft.com/office/drawing/2008/diagram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 idx="0"/>
          </p:nvPr>
        </p:nvSpPr>
        <p:spPr>
          <a:xfrm>
            <a:off x="142874" y="160338"/>
            <a:ext cx="10972799" cy="796908"/>
          </a:xfrm>
        </p:spPr>
        <p:txBody>
          <a:bodyPr/>
          <a:p>
            <a:pPr lvl="0">
              <a:defRPr/>
            </a:pPr>
            <a:r>
              <a:rPr lang="ko-KR" altLang="en-US"/>
              <a:t>문제</a:t>
            </a:r>
            <a:r>
              <a:rPr lang="en-US" altLang="ko-KR"/>
              <a:t>!</a:t>
            </a:r>
            <a:endParaRPr lang="en-US" altLang="ko-KR"/>
          </a:p>
        </p:txBody>
      </p:sp>
      <p:sp>
        <p:nvSpPr>
          <p:cNvPr id="12" name="내용 개체 틀 2"/>
          <p:cNvSpPr>
            <a:spLocks noGrp="1"/>
          </p:cNvSpPr>
          <p:nvPr>
            <p:ph idx="1"/>
          </p:nvPr>
        </p:nvSpPr>
        <p:spPr>
          <a:xfrm>
            <a:off x="223076" y="1119171"/>
            <a:ext cx="10972799" cy="5494904"/>
          </a:xfrm>
        </p:spPr>
        <p:txBody>
          <a:bodyPr/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4.</a:t>
            </a:r>
            <a:r>
              <a:rPr lang="ko-KR" altLang="en-US" sz="1800"/>
              <a:t> </a:t>
            </a:r>
            <a:r>
              <a:rPr lang="en-US" altLang="ko-KR" sz="1800"/>
              <a:t>Which IAM component represents an individual person who needs access to AWS?</a:t>
            </a: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A. IAM Group</a:t>
            </a: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B. IAM Role</a:t>
            </a: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C. IAM User</a:t>
            </a: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r>
              <a:rPr lang="en-US" altLang="ko-KR" sz="1800"/>
              <a:t>D. AWS Account</a:t>
            </a: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endParaRPr lang="en-US" altLang="ko-KR" sz="1800"/>
          </a:p>
          <a:p>
            <a:pPr marL="400050" lvl="1" indent="0">
              <a:buFont typeface="Arial"/>
              <a:buNone/>
              <a:defRPr/>
            </a:pPr>
            <a:endParaRPr lang="en-US" altLang="ko-KR" sz="1800"/>
          </a:p>
        </p:txBody>
      </p:sp>
    </p:spTree>
    <p:extLst>
      <p:ext uri="{BB962C8B-B14F-4D97-AF65-F5344CB8AC3E}">
        <p14:creationId xmlns:p14="http://schemas.microsoft.com/office/powerpoint/2010/main" val="1390869031"/>
      </p:ext>
    </p:extLst>
  </p:cSld>
  <p:clrMapOvr>
    <a:masterClrMapping/>
  </p:clrMapOvr>
</p:sld>
</file>

<file path=ppt/theme/theme1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빛">
  <a:themeElements>
    <a:clrScheme name="빛">
      <a:dk1>
        <a:sysClr val="windowText" lastClr="000000"/>
      </a:dk1>
      <a:lt1>
        <a:sysClr val="window" lastClr="ffffff"/>
      </a:lt1>
      <a:dk2>
        <a:srgbClr val="3a3936"/>
      </a:dk2>
      <a:lt2>
        <a:srgbClr val="75736c"/>
      </a:lt2>
      <a:accent1>
        <a:srgbClr val="cc0000"/>
      </a:accent1>
      <a:accent2>
        <a:srgbClr val="820000"/>
      </a:accent2>
      <a:accent3>
        <a:srgbClr val="ff6600"/>
      </a:accent3>
      <a:accent4>
        <a:srgbClr val="ff8837"/>
      </a:accent4>
      <a:accent5>
        <a:srgbClr val="ffc000"/>
      </a:accent5>
      <a:accent6>
        <a:srgbClr val="dea900"/>
      </a:accent6>
      <a:hlink>
        <a:srgbClr val="4a45ff"/>
      </a:hlink>
      <a:folHlink>
        <a:srgbClr val="be27bb"/>
      </a:folHlink>
    </a:clrScheme>
    <a:fontScheme name="빛">
      <a:majorFont>
        <a:latin typeface="Arial"/>
        <a:ea typeface=""/>
        <a:cs typeface=""/>
        <a:font script="Jpan" typeface="MS PGothic"/>
        <a:font script="Hang" typeface="함초롬돋움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Arial"/>
        <a:ea typeface=""/>
        <a:cs typeface=""/>
        <a:font script="Jpan" typeface="MS PGothic"/>
        <a:font script="Hang" typeface="함초롬돋움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빛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254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reflection blurRad="12700" stA="26000" endPos="28000" dist="38100" dir="5400000" sy="-100000" rotWithShape="0"/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90000"/>
                <a:shade val="100000"/>
                <a:satMod val="20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98000"/>
                <a:satMod val="4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r="http://schemas.openxmlformats.org/officeDocument/2006/relationships" xmlns:c="http://schemas.openxmlformats.org/drawingml/2006/chart" xmlns:dgm="http://schemas.openxmlformats.org/drawingml/2006/diagram" xmlns:dsp="http://schemas.microsoft.com/office/drawing/2008/diagram" xmlns:a="http://schemas.openxmlformats.org/drawingml/2006/main" xmlns:pic="http://schemas.openxmlformats.org/drawingml/2006/picture" xmlns:wp="http://schemas.openxmlformats.org/drawingml/2006/wordprocessingDrawing" xmlns:xdr="http://schemas.openxmlformats.org/drawingml/2006/spreadsheetDrawing" xmlns:lc="http://schemas.openxmlformats.org/drawingml/2006/lockedCanvas" xmlns:p="http://schemas.openxmlformats.org/presentationml/2006/main" name="한컴오피스">
  <a:themeElements>
    <a:clrScheme name="한컴오피스">
      <a:dk1>
        <a:sysClr val="windowText" lastClr="000000"/>
      </a:dk1>
      <a:lt1>
        <a:sysClr val="window" lastClr="ffffff"/>
      </a:lt1>
      <a:dk2>
        <a:srgbClr val="3a3c84"/>
      </a:dk2>
      <a:lt2>
        <a:srgbClr val="faf3db"/>
      </a:lt2>
      <a:accent1>
        <a:srgbClr val="6182d6"/>
      </a:accent1>
      <a:accent2>
        <a:srgbClr val="ff843a"/>
      </a:accent2>
      <a:accent3>
        <a:srgbClr val="b2b2b2"/>
      </a:accent3>
      <a:accent4>
        <a:srgbClr val="ffd700"/>
      </a:accent4>
      <a:accent5>
        <a:srgbClr val="289b6e"/>
      </a:accent5>
      <a:accent6>
        <a:srgbClr val="9d5cbb"/>
      </a:accent6>
      <a:hlink>
        <a:srgbClr val="4a45ff"/>
      </a:hlink>
      <a:folHlink>
        <a:srgbClr val="be27bb"/>
      </a:folHlink>
    </a:clrScheme>
    <a:fontScheme name="한컴오피스">
      <a:maj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ajorFont>
      <a:minorFont>
        <a:latin typeface="Calibri"/>
        <a:ea typeface=""/>
        <a:cs typeface=""/>
        <a:font script="Jpan" typeface="MS PGothic"/>
        <a:font script="Hang" typeface="맑은 고딕"/>
        <a:font script="Hans" typeface="SimSun"/>
        <a:font script="Hant" typeface="新細明體"/>
        <a:font script="Arab" typeface="Times New Roman"/>
        <a:font script="Hebr" typeface="Times New Roman"/>
        <a:font script="Thai" typeface="Angsana New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Ethi" typeface="Leelawadee UI"/>
        <a:font script="Mymr" typeface="Myanmar Text"/>
      </a:minorFont>
    </a:fontScheme>
    <a:fmtScheme name="한컴오피스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12700" cap="flat" cmpd="sng" algn="ctr">
          <a:solidFill>
            <a:schemeClr val="phClr">
              <a:satMod val="105000"/>
            </a:schemeClr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75000"/>
              </a:srgbClr>
            </a:outerShdw>
          </a:effectLst>
        </a:effectStyle>
        <a:effectStyle>
          <a:effectLst>
            <a:reflection blurRad="12700" stA="26000" endPos="28000" dist="38100" dir="5400000" sy="-100000" rotWithShape="0"/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ep:Properties xmlns:r="http://schemas.openxmlformats.org/officeDocument/2006/relationships" xmlns:ep="http://schemas.openxmlformats.org/officeDocument/2006/extended-properties" xmlns:vt="http://schemas.openxmlformats.org/officeDocument/2006/docPropsVTypes">
  <ep:Manager/>
  <ep:Company/>
  <ep:Words>541</ep:Words>
  <ep:PresentationFormat>화면 슬라이드 쇼(4:3)</ep:PresentationFormat>
  <ep:Paragraphs>145</ep:Paragraphs>
  <ep:Slides>12</ep:Slides>
  <ep:Notes>12</ep:Notes>
  <ep:TotalTime>0</ep:TotalTime>
  <ep:HiddenSlides>0</ep:HiddenSlides>
  <ep:MMClips>0</ep:MMClips>
  <ep:HeadingPairs>
    <vt:vector size="4" baseType="variant">
      <vt:variant>
        <vt:lpstr>테마</vt:lpstr>
      </vt:variant>
      <vt:variant>
        <vt:i4>1</vt:i4>
      </vt:variant>
      <vt:variant>
        <vt:lpstr>슬라이드 제목</vt:lpstr>
      </vt:variant>
      <vt:variant>
        <vt:i4>12</vt:i4>
      </vt:variant>
    </vt:vector>
  </ep:HeadingPairs>
  <ep:TitlesOfParts>
    <vt:vector size="13" baseType="lpstr">
      <vt:lpstr>빛</vt:lpstr>
      <vt:lpstr>Shared Responsibility Model IAM (User / Group / Role)</vt:lpstr>
      <vt:lpstr>Shared Responsibility Model</vt:lpstr>
      <vt:lpstr>Shared Responsibility Model</vt:lpstr>
      <vt:lpstr>IAM (User / Group / Role)</vt:lpstr>
      <vt:lpstr>IAM (User / Group / Role)</vt:lpstr>
      <vt:lpstr>문제!</vt:lpstr>
      <vt:lpstr>문제!</vt:lpstr>
      <vt:lpstr>문제!</vt:lpstr>
      <vt:lpstr>문제!</vt:lpstr>
      <vt:lpstr>문제!</vt:lpstr>
      <vt:lpstr>문제!</vt:lpstr>
      <vt:lpstr>문제!</vt:lpstr>
    </vt:vector>
  </ep:TitlesOfParts>
  <ep:HyperlinkBase/>
  <ep:Application>Show</ep:Application>
  <ep:AppVersion>12.0000</ep:AppVersion>
</ep:Properties>
</file>

<file path=docProps/core.xml><?xml version="1.0" encoding="utf-8"?>
<cp:coreProperties xmlns:r="http://schemas.openxmlformats.org/officeDocument/2006/relationships"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2026-01-19T11:40:19.760</dcterms:created>
  <dc:creator>User</dc:creator>
  <cp:lastModifiedBy>User</cp:lastModifiedBy>
  <dcterms:modified xsi:type="dcterms:W3CDTF">2026-01-26T12:25:17.612</dcterms:modified>
  <cp:revision>145</cp:revision>
  <dc:title>RDS &amp; Aurora</dc:title>
  <cp:version>13.0.0.711</cp:version>
</cp:coreProperties>
</file>

<file path=docProps/custom.xml><?xml version="1.0" encoding="utf-8"?>
<cfp:Properties xmlns:r="http://schemas.openxmlformats.org/officeDocument/2006/relationships" xmlns:cfp="http://schemas.openxmlformats.org/officeDocument/2006/custom-properties" xmlns:vt="http://schemas.openxmlformats.org/officeDocument/2006/docPropsVTypes"/>
</file>