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84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67" r:id="rId10"/>
    <p:sldId id="265" r:id="rId11"/>
    <p:sldId id="273" r:id="rId12"/>
    <p:sldId id="268" r:id="rId13"/>
    <p:sldId id="270" r:id="rId14"/>
    <p:sldId id="315" r:id="rId15"/>
    <p:sldId id="316" r:id="rId16"/>
    <p:sldId id="317" r:id="rId17"/>
    <p:sldId id="318" r:id="rId18"/>
    <p:sldId id="295" r:id="rId19"/>
    <p:sldId id="320" r:id="rId20"/>
    <p:sldId id="319" r:id="rId21"/>
    <p:sldId id="321" r:id="rId22"/>
    <p:sldId id="272" r:id="rId23"/>
    <p:sldId id="303" r:id="rId24"/>
    <p:sldId id="307" r:id="rId25"/>
    <p:sldId id="306" r:id="rId26"/>
    <p:sldId id="300" r:id="rId27"/>
    <p:sldId id="304" r:id="rId28"/>
    <p:sldId id="274" r:id="rId29"/>
    <p:sldId id="276" r:id="rId30"/>
    <p:sldId id="277" r:id="rId31"/>
    <p:sldId id="314" r:id="rId32"/>
    <p:sldId id="275" r:id="rId33"/>
    <p:sldId id="311" r:id="rId34"/>
    <p:sldId id="313" r:id="rId35"/>
    <p:sldId id="256" r:id="rId36"/>
    <p:sldId id="285" r:id="rId37"/>
    <p:sldId id="286" r:id="rId38"/>
    <p:sldId id="278" r:id="rId39"/>
    <p:sldId id="279" r:id="rId40"/>
    <p:sldId id="301" r:id="rId41"/>
    <p:sldId id="302" r:id="rId42"/>
    <p:sldId id="280" r:id="rId43"/>
    <p:sldId id="281" r:id="rId44"/>
    <p:sldId id="282" r:id="rId45"/>
    <p:sldId id="283" r:id="rId4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319EC760-5CD5-475F-BC42-9E425918FB8D}">
          <p14:sldIdLst>
            <p14:sldId id="284"/>
            <p14:sldId id="257"/>
            <p14:sldId id="258"/>
            <p14:sldId id="259"/>
            <p14:sldId id="260"/>
            <p14:sldId id="262"/>
            <p14:sldId id="263"/>
            <p14:sldId id="266"/>
            <p14:sldId id="267"/>
            <p14:sldId id="265"/>
            <p14:sldId id="273"/>
            <p14:sldId id="268"/>
            <p14:sldId id="270"/>
            <p14:sldId id="315"/>
            <p14:sldId id="316"/>
            <p14:sldId id="317"/>
            <p14:sldId id="318"/>
            <p14:sldId id="295"/>
            <p14:sldId id="320"/>
            <p14:sldId id="319"/>
            <p14:sldId id="321"/>
            <p14:sldId id="272"/>
            <p14:sldId id="303"/>
            <p14:sldId id="307"/>
            <p14:sldId id="306"/>
            <p14:sldId id="300"/>
            <p14:sldId id="304"/>
            <p14:sldId id="274"/>
            <p14:sldId id="276"/>
            <p14:sldId id="277"/>
            <p14:sldId id="314"/>
            <p14:sldId id="275"/>
            <p14:sldId id="311"/>
            <p14:sldId id="313"/>
            <p14:sldId id="256"/>
            <p14:sldId id="285"/>
            <p14:sldId id="286"/>
          </p14:sldIdLst>
        </p14:section>
        <p14:section name="제목 없는 구역" id="{10A2F967-7050-4700-BF95-5C62A47AE6DB}">
          <p14:sldIdLst>
            <p14:sldId id="278"/>
            <p14:sldId id="279"/>
            <p14:sldId id="301"/>
            <p14:sldId id="302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5026" autoAdjust="0"/>
  </p:normalViewPr>
  <p:slideViewPr>
    <p:cSldViewPr snapToGrid="0" snapToObjects="1">
      <p:cViewPr varScale="1">
        <p:scale>
          <a:sx n="78" d="100"/>
          <a:sy n="78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34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3dcfbd6050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g3dcfbd60507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g3dcfbd60507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3dcf9f8cf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1" name="Google Shape;1171;g3dcf9f8cf02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g3dcf9f8cf02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3dcfbd60507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7" name="Google Shape;1267;g3dcfbd60507_0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g3dcfbd60507_0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3dcfbd6050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3" name="Google Shape;1363;g3dcfbd60507_0_3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g3dcfbd60507_0_3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dcfbd60507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3dcfbd60507_0_4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g3dcfbd60507_0_4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>
          <a:extLst>
            <a:ext uri="{FF2B5EF4-FFF2-40B4-BE49-F238E27FC236}">
              <a16:creationId xmlns:a16="http://schemas.microsoft.com/office/drawing/2014/main" id="{D305F9D2-13CE-A36B-C3AA-BBD29DA4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dcfbd60507_0_497:notes">
            <a:extLst>
              <a:ext uri="{FF2B5EF4-FFF2-40B4-BE49-F238E27FC236}">
                <a16:creationId xmlns:a16="http://schemas.microsoft.com/office/drawing/2014/main" id="{A98EF0B0-E58F-A110-E416-054A0477F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3dcfbd60507_0_497:notes">
            <a:extLst>
              <a:ext uri="{FF2B5EF4-FFF2-40B4-BE49-F238E27FC236}">
                <a16:creationId xmlns:a16="http://schemas.microsoft.com/office/drawing/2014/main" id="{A8DB1258-CC3E-08C4-8C53-50F3F23BEA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g3dcfbd60507_0_497:notes">
            <a:extLst>
              <a:ext uri="{FF2B5EF4-FFF2-40B4-BE49-F238E27FC236}">
                <a16:creationId xmlns:a16="http://schemas.microsoft.com/office/drawing/2014/main" id="{3E43E498-7756-E250-8C9F-F868F40D3C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846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>
          <a:extLst>
            <a:ext uri="{FF2B5EF4-FFF2-40B4-BE49-F238E27FC236}">
              <a16:creationId xmlns:a16="http://schemas.microsoft.com/office/drawing/2014/main" id="{EE879747-A716-FA3F-7BFB-5F3978C1E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dcfbd60507_0_497:notes">
            <a:extLst>
              <a:ext uri="{FF2B5EF4-FFF2-40B4-BE49-F238E27FC236}">
                <a16:creationId xmlns:a16="http://schemas.microsoft.com/office/drawing/2014/main" id="{2DBEEA07-434C-5FCC-1EC4-21E41C610B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3dcfbd60507_0_497:notes">
            <a:extLst>
              <a:ext uri="{FF2B5EF4-FFF2-40B4-BE49-F238E27FC236}">
                <a16:creationId xmlns:a16="http://schemas.microsoft.com/office/drawing/2014/main" id="{325B514C-B6EF-0768-4332-0539A7937F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g3dcfbd60507_0_497:notes">
            <a:extLst>
              <a:ext uri="{FF2B5EF4-FFF2-40B4-BE49-F238E27FC236}">
                <a16:creationId xmlns:a16="http://schemas.microsoft.com/office/drawing/2014/main" id="{8181DDDE-BF16-FBAC-0661-2585B8B43B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77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>
          <a:extLst>
            <a:ext uri="{FF2B5EF4-FFF2-40B4-BE49-F238E27FC236}">
              <a16:creationId xmlns:a16="http://schemas.microsoft.com/office/drawing/2014/main" id="{06710E26-6A86-D1B9-4B74-66F9B0658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dcfbd60507_0_497:notes">
            <a:extLst>
              <a:ext uri="{FF2B5EF4-FFF2-40B4-BE49-F238E27FC236}">
                <a16:creationId xmlns:a16="http://schemas.microsoft.com/office/drawing/2014/main" id="{D49F9209-4973-134B-8D5A-49768ADC6A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3dcfbd60507_0_497:notes">
            <a:extLst>
              <a:ext uri="{FF2B5EF4-FFF2-40B4-BE49-F238E27FC236}">
                <a16:creationId xmlns:a16="http://schemas.microsoft.com/office/drawing/2014/main" id="{F9C645C3-A3B1-DD0D-175D-B2092418B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g3dcfbd60507_0_497:notes">
            <a:extLst>
              <a:ext uri="{FF2B5EF4-FFF2-40B4-BE49-F238E27FC236}">
                <a16:creationId xmlns:a16="http://schemas.microsoft.com/office/drawing/2014/main" id="{7C98BEC8-489D-636A-5F01-233854CDC6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026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>
          <a:extLst>
            <a:ext uri="{FF2B5EF4-FFF2-40B4-BE49-F238E27FC236}">
              <a16:creationId xmlns:a16="http://schemas.microsoft.com/office/drawing/2014/main" id="{DB293036-125D-6F0A-FB51-69A241993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3dcfbd60507_0_497:notes">
            <a:extLst>
              <a:ext uri="{FF2B5EF4-FFF2-40B4-BE49-F238E27FC236}">
                <a16:creationId xmlns:a16="http://schemas.microsoft.com/office/drawing/2014/main" id="{9AC6A9B8-C9BC-11C5-0475-688C4BE0FE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3dcfbd60507_0_497:notes">
            <a:extLst>
              <a:ext uri="{FF2B5EF4-FFF2-40B4-BE49-F238E27FC236}">
                <a16:creationId xmlns:a16="http://schemas.microsoft.com/office/drawing/2014/main" id="{2B18890B-D181-5573-4852-F9ED457533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g3dcfbd60507_0_497:notes">
            <a:extLst>
              <a:ext uri="{FF2B5EF4-FFF2-40B4-BE49-F238E27FC236}">
                <a16:creationId xmlns:a16="http://schemas.microsoft.com/office/drawing/2014/main" id="{1D73E793-3691-023E-3D25-F670637F54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590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0164D-511A-76BF-337E-C2112A1C5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D5012-E659-6E74-8845-4BBCCE74D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9F5CC-18D1-30F8-A689-ECBB9D090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1D7B5-17D8-8414-ADCF-793C84B6F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13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FDF7B-F4D1-22F4-2C61-44D9E498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2E417-E746-D4EC-0B23-63C2016B6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0CC1D-7326-14E1-81F5-19125F84D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163C3-0C7F-3591-3994-32C623EF7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3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23DA4-F4DD-5F69-FE86-98D226E2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862A9-FDCA-7523-9F18-26F2F2C63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EFDCD4-50F7-BE7D-37EA-3A98EA473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EBA6B-CF08-3B17-A6F3-468F026F9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86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CB25-F4DA-4081-18A3-EE87B1070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630C8-D16B-15FB-7F3A-E67376C14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059C8-74FD-CA80-994A-9B6A9E488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403E8-D642-985F-0291-43D41C973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04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241DF-4876-74C4-9375-F1ABC5CAB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4F983C-9DFD-BCC6-D161-53D0569F4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CC6FD-62FF-1E87-4768-3D7385322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F806B-6FDD-BC8C-A8CB-3AB97EA04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04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64F3D-E5F7-3177-61B0-6C2748795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96B73-537E-349E-5D71-73AD3B6E9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E25E1-B930-4163-B9E0-E81106A5D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05EF2-FEFE-64C6-F07A-A04CF288D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53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CDDC2-A912-0D9E-47D0-73BDD7E5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5F1177-37EA-297E-6D74-7F9044AB1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44615-92C2-01CF-8C29-01865325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E5C64-B0AD-6F9F-C7BE-D94F9FFA50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5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96A9E-F0E6-05BD-F11A-A7A2932EA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216DE9-6EBF-FACB-CA3E-A8D675AF3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8EBA25-F3E8-823C-3870-389793991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FB8D-E9CE-CDA2-2AA5-AA690317A2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06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A2D71-9F0D-3A1E-07F0-A22BA6187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3CDD5-249F-A361-FDD8-E84B13E96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3C8B02-09B6-79EA-7661-E21D5E158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F2D24-E7AA-E008-B6E6-54E1DB054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1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B0798-A981-FC33-8924-912128BE5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5EFD1-BC0D-4367-6365-E34C9BC52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5D5A7-DA76-7160-75F2-1D2C88A73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25FC5-BBD9-E5C3-F111-867689CA44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577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1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82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40.pn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38.png"/><Relationship Id="rId5" Type="http://schemas.openxmlformats.org/officeDocument/2006/relationships/image" Target="../media/image134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52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52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0.png"/><Relationship Id="rId5" Type="http://schemas.openxmlformats.org/officeDocument/2006/relationships/image" Target="../media/image146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5.png"/><Relationship Id="rId9" Type="http://schemas.openxmlformats.org/officeDocument/2006/relationships/image" Target="../media/image67.png"/><Relationship Id="rId14" Type="http://schemas.openxmlformats.org/officeDocument/2006/relationships/image" Target="../media/image1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44.png"/><Relationship Id="rId7" Type="http://schemas.openxmlformats.org/officeDocument/2006/relationships/image" Target="../media/image66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0" Type="http://schemas.openxmlformats.org/officeDocument/2006/relationships/image" Target="../media/image157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61.png"/><Relationship Id="rId3" Type="http://schemas.openxmlformats.org/officeDocument/2006/relationships/image" Target="../media/image144.png"/><Relationship Id="rId7" Type="http://schemas.openxmlformats.org/officeDocument/2006/relationships/image" Target="../media/image66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5" Type="http://schemas.openxmlformats.org/officeDocument/2006/relationships/image" Target="../media/image163.png"/><Relationship Id="rId10" Type="http://schemas.openxmlformats.org/officeDocument/2006/relationships/image" Target="../media/image159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Relationship Id="rId14" Type="http://schemas.openxmlformats.org/officeDocument/2006/relationships/image" Target="../media/image1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66.png"/><Relationship Id="rId3" Type="http://schemas.openxmlformats.org/officeDocument/2006/relationships/image" Target="../media/image144.png"/><Relationship Id="rId7" Type="http://schemas.openxmlformats.org/officeDocument/2006/relationships/image" Target="../media/image66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5" Type="http://schemas.openxmlformats.org/officeDocument/2006/relationships/image" Target="../media/image168.png"/><Relationship Id="rId10" Type="http://schemas.openxmlformats.org/officeDocument/2006/relationships/image" Target="../media/image164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Relationship Id="rId14" Type="http://schemas.openxmlformats.org/officeDocument/2006/relationships/image" Target="../media/image1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1.png"/><Relationship Id="rId3" Type="http://schemas.openxmlformats.org/officeDocument/2006/relationships/image" Target="../media/image144.png"/><Relationship Id="rId7" Type="http://schemas.openxmlformats.org/officeDocument/2006/relationships/image" Target="../media/image66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5" Type="http://schemas.openxmlformats.org/officeDocument/2006/relationships/image" Target="../media/image173.png"/><Relationship Id="rId10" Type="http://schemas.openxmlformats.org/officeDocument/2006/relationships/image" Target="../media/image169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Relationship Id="rId14" Type="http://schemas.openxmlformats.org/officeDocument/2006/relationships/image" Target="../media/image1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image" Target="../media/image144.png"/><Relationship Id="rId7" Type="http://schemas.openxmlformats.org/officeDocument/2006/relationships/image" Target="../media/image67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5" Type="http://schemas.openxmlformats.org/officeDocument/2006/relationships/image" Target="../media/image179.png"/><Relationship Id="rId10" Type="http://schemas.openxmlformats.org/officeDocument/2006/relationships/image" Target="../media/image175.png"/><Relationship Id="rId19" Type="http://schemas.openxmlformats.org/officeDocument/2006/relationships/image" Target="../media/image183.png"/><Relationship Id="rId4" Type="http://schemas.openxmlformats.org/officeDocument/2006/relationships/image" Target="../media/image145.png"/><Relationship Id="rId9" Type="http://schemas.openxmlformats.org/officeDocument/2006/relationships/image" Target="../media/image147.png"/><Relationship Id="rId14" Type="http://schemas.openxmlformats.org/officeDocument/2006/relationships/image" Target="../media/image1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46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1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191.png"/><Relationship Id="rId5" Type="http://schemas.openxmlformats.org/officeDocument/2006/relationships/image" Target="../media/image66.png"/><Relationship Id="rId10" Type="http://schemas.openxmlformats.org/officeDocument/2006/relationships/image" Target="../media/image190.png"/><Relationship Id="rId4" Type="http://schemas.openxmlformats.org/officeDocument/2006/relationships/image" Target="../media/image146.png"/><Relationship Id="rId9" Type="http://schemas.openxmlformats.org/officeDocument/2006/relationships/image" Target="../media/image1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189.png"/><Relationship Id="rId4" Type="http://schemas.openxmlformats.org/officeDocument/2006/relationships/image" Target="../media/image146.png"/><Relationship Id="rId9" Type="http://schemas.openxmlformats.org/officeDocument/2006/relationships/image" Target="../media/image1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1.png"/><Relationship Id="rId21" Type="http://schemas.openxmlformats.org/officeDocument/2006/relationships/image" Target="../media/image208.png"/><Relationship Id="rId7" Type="http://schemas.openxmlformats.org/officeDocument/2006/relationships/image" Target="../media/image195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11" Type="http://schemas.openxmlformats.org/officeDocument/2006/relationships/image" Target="../media/image198.png"/><Relationship Id="rId5" Type="http://schemas.openxmlformats.org/officeDocument/2006/relationships/image" Target="../media/image193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52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1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5" Type="http://schemas.openxmlformats.org/officeDocument/2006/relationships/image" Target="../media/image193.png"/><Relationship Id="rId4" Type="http://schemas.openxmlformats.org/officeDocument/2006/relationships/image" Target="../media/image52.png"/><Relationship Id="rId9" Type="http://schemas.openxmlformats.org/officeDocument/2006/relationships/image" Target="../media/image2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1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19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11" Type="http://schemas.openxmlformats.org/officeDocument/2006/relationships/image" Target="../media/image233.png"/><Relationship Id="rId5" Type="http://schemas.openxmlformats.org/officeDocument/2006/relationships/image" Target="../media/image228.png"/><Relationship Id="rId10" Type="http://schemas.openxmlformats.org/officeDocument/2006/relationships/image" Target="../media/image232.png"/><Relationship Id="rId4" Type="http://schemas.openxmlformats.org/officeDocument/2006/relationships/image" Target="../media/image227.png"/><Relationship Id="rId9" Type="http://schemas.openxmlformats.org/officeDocument/2006/relationships/image" Target="../media/image2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4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17" Type="http://schemas.openxmlformats.org/officeDocument/2006/relationships/image" Target="../media/image24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5" Type="http://schemas.openxmlformats.org/officeDocument/2006/relationships/image" Target="../media/image90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2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0.png"/><Relationship Id="rId3" Type="http://schemas.openxmlformats.org/officeDocument/2006/relationships/image" Target="../media/image52.png"/><Relationship Id="rId7" Type="http://schemas.openxmlformats.org/officeDocument/2006/relationships/image" Target="../media/image255.png"/><Relationship Id="rId12" Type="http://schemas.openxmlformats.org/officeDocument/2006/relationships/image" Target="../media/image2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png"/><Relationship Id="rId11" Type="http://schemas.microsoft.com/office/2007/relationships/hdphoto" Target="../media/hdphoto1.wdp"/><Relationship Id="rId5" Type="http://schemas.openxmlformats.org/officeDocument/2006/relationships/image" Target="../media/image25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52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0" Type="http://schemas.openxmlformats.org/officeDocument/2006/relationships/image" Target="../media/image261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3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png"/><Relationship Id="rId11" Type="http://schemas.openxmlformats.org/officeDocument/2006/relationships/image" Target="../media/image252.png"/><Relationship Id="rId5" Type="http://schemas.openxmlformats.org/officeDocument/2006/relationships/image" Target="../media/image256.png"/><Relationship Id="rId10" Type="http://schemas.openxmlformats.org/officeDocument/2006/relationships/image" Target="../media/image52.png"/><Relationship Id="rId4" Type="http://schemas.openxmlformats.org/officeDocument/2006/relationships/image" Target="../media/image254.png"/><Relationship Id="rId9" Type="http://schemas.openxmlformats.org/officeDocument/2006/relationships/image" Target="../media/image2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11" Type="http://schemas.openxmlformats.org/officeDocument/2006/relationships/image" Target="../media/image252.png"/><Relationship Id="rId5" Type="http://schemas.openxmlformats.org/officeDocument/2006/relationships/image" Target="../media/image266.png"/><Relationship Id="rId10" Type="http://schemas.openxmlformats.org/officeDocument/2006/relationships/image" Target="../media/image52.png"/><Relationship Id="rId4" Type="http://schemas.openxmlformats.org/officeDocument/2006/relationships/image" Target="../media/image265.png"/><Relationship Id="rId9" Type="http://schemas.openxmlformats.org/officeDocument/2006/relationships/image" Target="../media/image2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png"/><Relationship Id="rId18" Type="http://schemas.openxmlformats.org/officeDocument/2006/relationships/image" Target="../media/image286.png"/><Relationship Id="rId3" Type="http://schemas.openxmlformats.org/officeDocument/2006/relationships/image" Target="../media/image271.png"/><Relationship Id="rId21" Type="http://schemas.openxmlformats.org/officeDocument/2006/relationships/image" Target="../media/image289.png"/><Relationship Id="rId7" Type="http://schemas.openxmlformats.org/officeDocument/2006/relationships/image" Target="../media/image275.png"/><Relationship Id="rId12" Type="http://schemas.openxmlformats.org/officeDocument/2006/relationships/image" Target="../media/image280.png"/><Relationship Id="rId17" Type="http://schemas.openxmlformats.org/officeDocument/2006/relationships/image" Target="../media/image285.png"/><Relationship Id="rId25" Type="http://schemas.openxmlformats.org/officeDocument/2006/relationships/image" Target="../media/image293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84.png"/><Relationship Id="rId20" Type="http://schemas.openxmlformats.org/officeDocument/2006/relationships/image" Target="../media/image2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24" Type="http://schemas.openxmlformats.org/officeDocument/2006/relationships/image" Target="../media/image292.png"/><Relationship Id="rId5" Type="http://schemas.openxmlformats.org/officeDocument/2006/relationships/image" Target="../media/image273.png"/><Relationship Id="rId15" Type="http://schemas.openxmlformats.org/officeDocument/2006/relationships/image" Target="../media/image283.png"/><Relationship Id="rId23" Type="http://schemas.openxmlformats.org/officeDocument/2006/relationships/image" Target="../media/image291.png"/><Relationship Id="rId10" Type="http://schemas.openxmlformats.org/officeDocument/2006/relationships/image" Target="../media/image278.png"/><Relationship Id="rId19" Type="http://schemas.openxmlformats.org/officeDocument/2006/relationships/image" Target="../media/image287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14" Type="http://schemas.openxmlformats.org/officeDocument/2006/relationships/image" Target="../media/image282.png"/><Relationship Id="rId22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71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52.png"/><Relationship Id="rId7" Type="http://schemas.openxmlformats.org/officeDocument/2006/relationships/image" Target="../media/image2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10" Type="http://schemas.microsoft.com/office/2007/relationships/hdphoto" Target="../media/hdphoto1.wdp"/><Relationship Id="rId4" Type="http://schemas.openxmlformats.org/officeDocument/2006/relationships/image" Target="../media/image299.png"/><Relationship Id="rId9" Type="http://schemas.openxmlformats.org/officeDocument/2006/relationships/image" Target="../media/image25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18" Type="http://schemas.openxmlformats.org/officeDocument/2006/relationships/image" Target="../media/image317.png"/><Relationship Id="rId3" Type="http://schemas.openxmlformats.org/officeDocument/2006/relationships/image" Target="../media/image302.png"/><Relationship Id="rId21" Type="http://schemas.openxmlformats.org/officeDocument/2006/relationships/image" Target="../media/image320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17" Type="http://schemas.openxmlformats.org/officeDocument/2006/relationships/image" Target="../media/image316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15.png"/><Relationship Id="rId20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4.png"/><Relationship Id="rId15" Type="http://schemas.openxmlformats.org/officeDocument/2006/relationships/image" Target="../media/image314.png"/><Relationship Id="rId10" Type="http://schemas.openxmlformats.org/officeDocument/2006/relationships/image" Target="../media/image309.png"/><Relationship Id="rId19" Type="http://schemas.openxmlformats.org/officeDocument/2006/relationships/image" Target="../media/image318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Relationship Id="rId14" Type="http://schemas.openxmlformats.org/officeDocument/2006/relationships/image" Target="../media/image313.png"/><Relationship Id="rId22" Type="http://schemas.openxmlformats.org/officeDocument/2006/relationships/image" Target="../media/image3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13" Type="http://schemas.openxmlformats.org/officeDocument/2006/relationships/image" Target="../media/image332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12" Type="http://schemas.openxmlformats.org/officeDocument/2006/relationships/image" Target="../media/image3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5.png"/><Relationship Id="rId11" Type="http://schemas.openxmlformats.org/officeDocument/2006/relationships/image" Target="../media/image330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33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65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66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1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52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7598" y="857707"/>
            <a:ext cx="2667305" cy="266730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57707" y="3905402"/>
            <a:ext cx="2095805" cy="2095805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010912" y="1576426"/>
            <a:ext cx="2170786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300" b="1" kern="0" spc="-112" dirty="0">
                <a:solidFill>
                  <a:srgbClr val="5D4E48"/>
                </a:solidFill>
                <a:latin typeface="Noto Serif KR" pitchFamily="34" charset="0"/>
                <a:ea typeface="Noto Serif KR" pitchFamily="34" charset="-122"/>
                <a:cs typeface="Noto Serif KR" pitchFamily="34" charset="-120"/>
              </a:rPr>
              <a:t>Mongle</a:t>
            </a:r>
            <a:endParaRPr lang="en-US" sz="4300" dirty="0"/>
          </a:p>
        </p:txBody>
      </p:sp>
      <p:sp>
        <p:nvSpPr>
          <p:cNvPr id="7" name="Text 2"/>
          <p:cNvSpPr txBox="1"/>
          <p:nvPr/>
        </p:nvSpPr>
        <p:spPr>
          <a:xfrm>
            <a:off x="3183941" y="2510028"/>
            <a:ext cx="5832958" cy="30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kern="0" spc="-22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웨딩 어시스턴트</a:t>
            </a:r>
            <a:r>
              <a:rPr lang="en-US" sz="1600" kern="0" spc="-22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- 한 번에 끝내는 스마트한 웨딩 준비</a:t>
            </a:r>
            <a:endParaRPr lang="en-US" sz="16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rcRect l="-420" r="-420"/>
          <a:stretch/>
        </p:blipFill>
        <p:spPr>
          <a:xfrm>
            <a:off x="5619902" y="3148279"/>
            <a:ext cx="952805" cy="28346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4376318" y="3510382"/>
            <a:ext cx="972007" cy="1095451"/>
          </a:xfrm>
          <a:prstGeom prst="roundRect">
            <a:avLst>
              <a:gd name="adj" fmla="val 25824"/>
            </a:avLst>
          </a:prstGeom>
          <a:solidFill>
            <a:srgbClr val="FFFFFF"/>
          </a:solidFill>
          <a:ln w="12700">
            <a:solidFill>
              <a:srgbClr val="EE9B8D">
                <a:alpha val="15000"/>
              </a:srgbClr>
            </a:solidFill>
            <a:prstDash val="solid"/>
          </a:ln>
          <a:effectLst>
            <a:outerShdw blurRad="1397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10" name="Shape 4"/>
          <p:cNvSpPr/>
          <p:nvPr/>
        </p:nvSpPr>
        <p:spPr>
          <a:xfrm>
            <a:off x="4653382" y="3709721"/>
            <a:ext cx="418795" cy="418795"/>
          </a:xfrm>
          <a:prstGeom prst="roundRect">
            <a:avLst>
              <a:gd name="adj" fmla="val 99246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rcRect l="-1004" r="-1004"/>
          <a:stretch/>
        </p:blipFill>
        <p:spPr>
          <a:xfrm>
            <a:off x="4729277" y="3814877"/>
            <a:ext cx="267005" cy="209398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4635094" y="4224528"/>
            <a:ext cx="45720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5A504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추천</a:t>
            </a:r>
            <a:endParaRPr lang="en-US" sz="900" dirty="0"/>
          </a:p>
        </p:txBody>
      </p:sp>
      <p:sp>
        <p:nvSpPr>
          <p:cNvPr id="13" name="Shape 6"/>
          <p:cNvSpPr/>
          <p:nvPr/>
        </p:nvSpPr>
        <p:spPr>
          <a:xfrm>
            <a:off x="5538521" y="3510382"/>
            <a:ext cx="1047902" cy="1095451"/>
          </a:xfrm>
          <a:prstGeom prst="roundRect">
            <a:avLst>
              <a:gd name="adj" fmla="val 22212"/>
            </a:avLst>
          </a:prstGeom>
          <a:solidFill>
            <a:srgbClr val="FFFFFF"/>
          </a:solidFill>
          <a:ln w="12700">
            <a:solidFill>
              <a:srgbClr val="EE9B8D">
                <a:alpha val="15000"/>
              </a:srgbClr>
            </a:solidFill>
            <a:prstDash val="solid"/>
          </a:ln>
          <a:effectLst>
            <a:outerShdw blurRad="1397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14" name="Shape 7"/>
          <p:cNvSpPr/>
          <p:nvPr/>
        </p:nvSpPr>
        <p:spPr>
          <a:xfrm>
            <a:off x="5850331" y="3709721"/>
            <a:ext cx="418795" cy="418795"/>
          </a:xfrm>
          <a:prstGeom prst="roundRect">
            <a:avLst>
              <a:gd name="adj" fmla="val 99246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rcRect l="-1004" r="-1004"/>
          <a:stretch/>
        </p:blipFill>
        <p:spPr>
          <a:xfrm>
            <a:off x="5927141" y="3814877"/>
            <a:ext cx="267005" cy="209398"/>
          </a:xfrm>
          <a:prstGeom prst="rect">
            <a:avLst/>
          </a:prstGeom>
        </p:spPr>
      </p:pic>
      <p:sp>
        <p:nvSpPr>
          <p:cNvPr id="16" name="Text 8"/>
          <p:cNvSpPr txBox="1"/>
          <p:nvPr/>
        </p:nvSpPr>
        <p:spPr>
          <a:xfrm>
            <a:off x="5768035" y="4224528"/>
            <a:ext cx="58978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5A504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견적 비교</a:t>
            </a:r>
            <a:endParaRPr lang="en-US" sz="900" dirty="0"/>
          </a:p>
        </p:txBody>
      </p:sp>
      <p:sp>
        <p:nvSpPr>
          <p:cNvPr id="17" name="Shape 9"/>
          <p:cNvSpPr/>
          <p:nvPr/>
        </p:nvSpPr>
        <p:spPr>
          <a:xfrm>
            <a:off x="6772046" y="3510382"/>
            <a:ext cx="1047902" cy="1095451"/>
          </a:xfrm>
          <a:prstGeom prst="roundRect">
            <a:avLst>
              <a:gd name="adj" fmla="val 22212"/>
            </a:avLst>
          </a:prstGeom>
          <a:solidFill>
            <a:srgbClr val="FFFFFF"/>
          </a:solidFill>
          <a:ln w="12700">
            <a:solidFill>
              <a:srgbClr val="EE9B8D">
                <a:alpha val="15000"/>
              </a:srgbClr>
            </a:solidFill>
            <a:prstDash val="solid"/>
          </a:ln>
          <a:effectLst>
            <a:outerShdw blurRad="1397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18" name="Shape 10"/>
          <p:cNvSpPr/>
          <p:nvPr/>
        </p:nvSpPr>
        <p:spPr>
          <a:xfrm>
            <a:off x="7083857" y="3709721"/>
            <a:ext cx="418795" cy="418795"/>
          </a:xfrm>
          <a:prstGeom prst="roundRect">
            <a:avLst>
              <a:gd name="adj" fmla="val 99246"/>
            </a:avLst>
          </a:prstGeom>
          <a:solidFill>
            <a:srgbClr val="FFDAE1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rcRect l="-1528" r="-1528"/>
          <a:stretch/>
        </p:blipFill>
        <p:spPr>
          <a:xfrm>
            <a:off x="7212787" y="3814877"/>
            <a:ext cx="161849" cy="209398"/>
          </a:xfrm>
          <a:prstGeom prst="rect">
            <a:avLst/>
          </a:prstGeom>
        </p:spPr>
      </p:pic>
      <p:sp>
        <p:nvSpPr>
          <p:cNvPr id="20" name="Text 11"/>
          <p:cNvSpPr txBox="1"/>
          <p:nvPr/>
        </p:nvSpPr>
        <p:spPr>
          <a:xfrm>
            <a:off x="7001561" y="4224528"/>
            <a:ext cx="58978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5A504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관리</a:t>
            </a:r>
            <a:endParaRPr lang="en-US" sz="90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61949" y="533095"/>
            <a:ext cx="209398" cy="209398"/>
          </a:xfrm>
          <a:prstGeom prst="rect">
            <a:avLst/>
          </a:prstGeom>
        </p:spPr>
      </p:pic>
      <p:sp>
        <p:nvSpPr>
          <p:cNvPr id="26" name="Text 13"/>
          <p:cNvSpPr txBox="1"/>
          <p:nvPr/>
        </p:nvSpPr>
        <p:spPr>
          <a:xfrm>
            <a:off x="1410005" y="461772"/>
            <a:ext cx="991210" cy="352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kern="0" spc="-22" dirty="0">
                <a:solidFill>
                  <a:srgbClr val="4E403B"/>
                </a:solidFill>
                <a:latin typeface="Noto Serif KR" pitchFamily="34" charset="0"/>
                <a:ea typeface="Noto Serif KR" pitchFamily="34" charset="-122"/>
                <a:cs typeface="Noto Serif KR" pitchFamily="34" charset="-120"/>
              </a:rPr>
              <a:t>Mongle</a:t>
            </a:r>
            <a:endParaRPr lang="en-US" sz="1900" dirty="0"/>
          </a:p>
        </p:txBody>
      </p:sp>
      <p:pic>
        <p:nvPicPr>
          <p:cNvPr id="27" name="Image 11" descr="preencoded.png"/>
          <p:cNvPicPr>
            <a:picLocks noChangeAspect="1"/>
          </p:cNvPicPr>
          <p:nvPr/>
        </p:nvPicPr>
        <p:blipFill>
          <a:blip r:embed="rId11"/>
          <a:srcRect l="-150" r="-150"/>
          <a:stretch/>
        </p:blipFill>
        <p:spPr>
          <a:xfrm>
            <a:off x="10252253" y="428854"/>
            <a:ext cx="1086307" cy="314554"/>
          </a:xfrm>
          <a:prstGeom prst="rect">
            <a:avLst/>
          </a:prstGeom>
        </p:spPr>
      </p:pic>
      <p:sp>
        <p:nvSpPr>
          <p:cNvPr id="28" name="Text 14"/>
          <p:cNvSpPr/>
          <p:nvPr/>
        </p:nvSpPr>
        <p:spPr>
          <a:xfrm>
            <a:off x="10582351" y="428854"/>
            <a:ext cx="812902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5A504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2026.04.02 </a:t>
            </a:r>
            <a:endParaRPr lang="en-US" sz="900" dirty="0"/>
          </a:p>
        </p:txBody>
      </p:sp>
      <p:pic>
        <p:nvPicPr>
          <p:cNvPr id="29" name="Image 12" descr="preencoded.png"/>
          <p:cNvPicPr>
            <a:picLocks noChangeAspect="1"/>
          </p:cNvPicPr>
          <p:nvPr/>
        </p:nvPicPr>
        <p:blipFill>
          <a:blip r:embed="rId12"/>
          <a:srcRect t="-1359" b="-1359"/>
          <a:stretch/>
        </p:blipFill>
        <p:spPr>
          <a:xfrm>
            <a:off x="10385755" y="529438"/>
            <a:ext cx="105156" cy="123444"/>
          </a:xfrm>
          <a:prstGeom prst="rect">
            <a:avLst/>
          </a:prstGeom>
        </p:spPr>
      </p:pic>
      <p:sp>
        <p:nvSpPr>
          <p:cNvPr id="37" name="Text 8">
            <a:extLst>
              <a:ext uri="{FF2B5EF4-FFF2-40B4-BE49-F238E27FC236}">
                <a16:creationId xmlns:a16="http://schemas.microsoft.com/office/drawing/2014/main" id="{3B85E5CF-DA5E-82E1-28CC-34EF62EB14FF}"/>
              </a:ext>
            </a:extLst>
          </p:cNvPr>
          <p:cNvSpPr txBox="1"/>
          <p:nvPr/>
        </p:nvSpPr>
        <p:spPr>
          <a:xfrm>
            <a:off x="4870598" y="5030758"/>
            <a:ext cx="2450497" cy="2866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</a:t>
            </a:r>
            <a:r>
              <a:rPr lang="ko-KR" alt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r>
              <a:rPr lang="en-US" altLang="ko-KR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100" dirty="0" err="1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윤지현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ko-KR" alt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정서영</a:t>
            </a:r>
            <a:r>
              <a:rPr lang="en-US" altLang="ko-KR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ko-KR" alt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이건영</a:t>
            </a:r>
            <a:r>
              <a:rPr lang="en-US" altLang="ko-KR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ko-KR" altLang="en-US" sz="1100" dirty="0">
                <a:solidFill>
                  <a:schemeClr val="accent3">
                    <a:lumMod val="75000"/>
                  </a:scheme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강주영</a:t>
            </a: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E0805630-F497-B9D1-0BA2-06E986EAE2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306" y="6304076"/>
            <a:ext cx="1267680" cy="37560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09D87D3-444E-5299-A595-8926C2D3BF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826" y="6318626"/>
            <a:ext cx="1114938" cy="36517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4A907EF-7CEA-B6C3-D770-1ABDF9546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3942" y="6371034"/>
            <a:ext cx="1565144" cy="24169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FADA535-91BD-C0A7-8C11-26DD9B150A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9926" y="6255410"/>
            <a:ext cx="687876" cy="45427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9001119-C328-06C0-339F-7E7F361F3D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9980" y="6293525"/>
            <a:ext cx="877256" cy="452696"/>
          </a:xfrm>
          <a:prstGeom prst="rect">
            <a:avLst/>
          </a:prstGeom>
        </p:spPr>
      </p:pic>
      <p:pic>
        <p:nvPicPr>
          <p:cNvPr id="36" name="Image 3" descr="preencoded.png">
            <a:extLst>
              <a:ext uri="{FF2B5EF4-FFF2-40B4-BE49-F238E27FC236}">
                <a16:creationId xmlns:a16="http://schemas.microsoft.com/office/drawing/2014/main" id="{E33A15BF-14D9-7619-D0BD-58160FDBD5D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3044" t="12293" r="12979" b="12204"/>
          <a:stretch>
            <a:fillRect/>
          </a:stretch>
        </p:blipFill>
        <p:spPr>
          <a:xfrm>
            <a:off x="891845" y="374969"/>
            <a:ext cx="515028" cy="52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914400" y="304495"/>
            <a:ext cx="28392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시스템 구조</a:t>
            </a:r>
            <a:endParaRPr lang="en-US" sz="2400" dirty="0"/>
          </a:p>
        </p:txBody>
      </p:sp>
      <p:sp>
        <p:nvSpPr>
          <p:cNvPr id="7" name="Text 4"/>
          <p:cNvSpPr txBox="1"/>
          <p:nvPr/>
        </p:nvSpPr>
        <p:spPr>
          <a:xfrm>
            <a:off x="914399" y="636631"/>
            <a:ext cx="2995127" cy="173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App→FastAPI→Supabase→AI 레이어 아키텍처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t="-2" b="-2"/>
          <a:stretch/>
        </p:blipFill>
        <p:spPr>
          <a:xfrm>
            <a:off x="457200" y="990295"/>
            <a:ext cx="11277295" cy="4867351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942746" y="1228954"/>
            <a:ext cx="132679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시스템 레이어 구조 </a:t>
            </a:r>
            <a:endParaRPr lang="en-US" sz="1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rcRect l="-33" r="-33"/>
          <a:stretch/>
        </p:blipFill>
        <p:spPr>
          <a:xfrm>
            <a:off x="694944" y="1266444"/>
            <a:ext cx="171907" cy="15270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9992563" y="1261872"/>
            <a:ext cx="17913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* 각 레이어는 REST API로 통신</a:t>
            </a:r>
            <a:endParaRPr lang="en-US" sz="900" dirty="0"/>
          </a:p>
        </p:txBody>
      </p:sp>
      <p:sp>
        <p:nvSpPr>
          <p:cNvPr id="13" name="Shape 8"/>
          <p:cNvSpPr/>
          <p:nvPr/>
        </p:nvSpPr>
        <p:spPr>
          <a:xfrm>
            <a:off x="694944" y="4315054"/>
            <a:ext cx="10801807" cy="533095"/>
          </a:xfrm>
          <a:prstGeom prst="roundRect">
            <a:avLst>
              <a:gd name="adj" fmla="val 49008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809244" y="4429354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t="-1100" b="-1100"/>
          <a:stretch/>
        </p:blipFill>
        <p:spPr>
          <a:xfrm>
            <a:off x="905256" y="4515307"/>
            <a:ext cx="114300" cy="133502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1190549" y="4490618"/>
            <a:ext cx="717804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 입력</a:t>
            </a:r>
            <a:endParaRPr lang="en-US" sz="900" dirty="0"/>
          </a:p>
        </p:txBody>
      </p:sp>
      <p:sp>
        <p:nvSpPr>
          <p:cNvPr id="17" name="Shape 11"/>
          <p:cNvSpPr/>
          <p:nvPr/>
        </p:nvSpPr>
        <p:spPr>
          <a:xfrm>
            <a:off x="10511028" y="4429354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rcRect t="-1100" b="-1100"/>
          <a:stretch/>
        </p:blipFill>
        <p:spPr>
          <a:xfrm>
            <a:off x="10606126" y="4515307"/>
            <a:ext cx="114300" cy="133502"/>
          </a:xfrm>
          <a:prstGeom prst="rect">
            <a:avLst/>
          </a:prstGeom>
        </p:spPr>
      </p:pic>
      <p:sp>
        <p:nvSpPr>
          <p:cNvPr id="19" name="Text 12"/>
          <p:cNvSpPr txBox="1"/>
          <p:nvPr/>
        </p:nvSpPr>
        <p:spPr>
          <a:xfrm>
            <a:off x="10892333" y="4490618"/>
            <a:ext cx="58978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결과 반환</a:t>
            </a:r>
            <a:endParaRPr lang="en-US" sz="900" dirty="0"/>
          </a:p>
        </p:txBody>
      </p:sp>
      <p:sp>
        <p:nvSpPr>
          <p:cNvPr id="41" name="Shape 29"/>
          <p:cNvSpPr/>
          <p:nvPr/>
        </p:nvSpPr>
        <p:spPr>
          <a:xfrm>
            <a:off x="694944" y="1647749"/>
            <a:ext cx="5305349" cy="1019556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42" name="Shape 30"/>
          <p:cNvSpPr/>
          <p:nvPr/>
        </p:nvSpPr>
        <p:spPr>
          <a:xfrm>
            <a:off x="857707" y="1966874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3" name="Image 10" descr="preencoded.png"/>
          <p:cNvPicPr>
            <a:picLocks noChangeAspect="1"/>
          </p:cNvPicPr>
          <p:nvPr/>
        </p:nvPicPr>
        <p:blipFill>
          <a:blip r:embed="rId8"/>
          <a:srcRect l="-1773" r="-1773"/>
          <a:stretch/>
        </p:blipFill>
        <p:spPr>
          <a:xfrm>
            <a:off x="981151" y="2072030"/>
            <a:ext cx="133502" cy="171907"/>
          </a:xfrm>
          <a:prstGeom prst="rect">
            <a:avLst/>
          </a:prstGeom>
        </p:spPr>
      </p:pic>
      <p:sp>
        <p:nvSpPr>
          <p:cNvPr id="44" name="Text 31"/>
          <p:cNvSpPr txBox="1"/>
          <p:nvPr/>
        </p:nvSpPr>
        <p:spPr>
          <a:xfrm>
            <a:off x="1352398" y="1809598"/>
            <a:ext cx="46012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App Layer &amp; Web Layer</a:t>
            </a:r>
            <a:endParaRPr lang="en-US" sz="1000" dirty="0"/>
          </a:p>
        </p:txBody>
      </p:sp>
      <p:sp>
        <p:nvSpPr>
          <p:cNvPr id="45" name="Text 32"/>
          <p:cNvSpPr txBox="1"/>
          <p:nvPr/>
        </p:nvSpPr>
        <p:spPr>
          <a:xfrm>
            <a:off x="1352398" y="2038198"/>
            <a:ext cx="46012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React Native</a:t>
            </a:r>
            <a:endParaRPr lang="en-US" sz="900" dirty="0"/>
          </a:p>
        </p:txBody>
      </p:sp>
      <p:sp>
        <p:nvSpPr>
          <p:cNvPr id="46" name="Shape 33"/>
          <p:cNvSpPr/>
          <p:nvPr/>
        </p:nvSpPr>
        <p:spPr>
          <a:xfrm>
            <a:off x="1352398" y="2276856"/>
            <a:ext cx="771754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34"/>
          <p:cNvSpPr txBox="1"/>
          <p:nvPr/>
        </p:nvSpPr>
        <p:spPr>
          <a:xfrm>
            <a:off x="1352398" y="2276856"/>
            <a:ext cx="829361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React Native</a:t>
            </a:r>
            <a:endParaRPr lang="en-US" sz="800" dirty="0"/>
          </a:p>
        </p:txBody>
      </p:sp>
      <p:sp>
        <p:nvSpPr>
          <p:cNvPr id="50" name="Shape 37"/>
          <p:cNvSpPr/>
          <p:nvPr/>
        </p:nvSpPr>
        <p:spPr>
          <a:xfrm>
            <a:off x="2695651" y="2276856"/>
            <a:ext cx="676656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1" name="Text 38"/>
          <p:cNvSpPr txBox="1"/>
          <p:nvPr/>
        </p:nvSpPr>
        <p:spPr>
          <a:xfrm>
            <a:off x="2071574" y="2276856"/>
            <a:ext cx="734263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JavaScript</a:t>
            </a:r>
            <a:endParaRPr lang="en-US" sz="800" dirty="0"/>
          </a:p>
        </p:txBody>
      </p:sp>
      <p:sp>
        <p:nvSpPr>
          <p:cNvPr id="52" name="Shape 39"/>
          <p:cNvSpPr/>
          <p:nvPr/>
        </p:nvSpPr>
        <p:spPr>
          <a:xfrm>
            <a:off x="6191402" y="1647749"/>
            <a:ext cx="5305349" cy="1019556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53" name="Shape 40"/>
          <p:cNvSpPr/>
          <p:nvPr/>
        </p:nvSpPr>
        <p:spPr>
          <a:xfrm>
            <a:off x="6353251" y="1966874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1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458407" y="2072030"/>
            <a:ext cx="171907" cy="171907"/>
          </a:xfrm>
          <a:prstGeom prst="rect">
            <a:avLst/>
          </a:prstGeom>
        </p:spPr>
      </p:pic>
      <p:sp>
        <p:nvSpPr>
          <p:cNvPr id="55" name="Text 41"/>
          <p:cNvSpPr txBox="1"/>
          <p:nvPr/>
        </p:nvSpPr>
        <p:spPr>
          <a:xfrm>
            <a:off x="6848856" y="1809598"/>
            <a:ext cx="46012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Layer</a:t>
            </a:r>
            <a:endParaRPr lang="en-US" sz="1000" dirty="0"/>
          </a:p>
        </p:txBody>
      </p:sp>
      <p:sp>
        <p:nvSpPr>
          <p:cNvPr id="56" name="Text 42"/>
          <p:cNvSpPr txBox="1"/>
          <p:nvPr/>
        </p:nvSpPr>
        <p:spPr>
          <a:xfrm>
            <a:off x="6848856" y="2038198"/>
            <a:ext cx="46012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</a:t>
            </a:r>
            <a:endParaRPr lang="en-US" sz="900" dirty="0"/>
          </a:p>
        </p:txBody>
      </p:sp>
      <p:sp>
        <p:nvSpPr>
          <p:cNvPr id="57" name="Shape 43"/>
          <p:cNvSpPr/>
          <p:nvPr/>
        </p:nvSpPr>
        <p:spPr>
          <a:xfrm>
            <a:off x="6848856" y="2276856"/>
            <a:ext cx="514807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8" name="Text 44"/>
          <p:cNvSpPr txBox="1"/>
          <p:nvPr/>
        </p:nvSpPr>
        <p:spPr>
          <a:xfrm>
            <a:off x="6848856" y="2276856"/>
            <a:ext cx="5715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</a:t>
            </a:r>
            <a:endParaRPr lang="en-US" sz="800" dirty="0"/>
          </a:p>
        </p:txBody>
      </p:sp>
      <p:sp>
        <p:nvSpPr>
          <p:cNvPr id="59" name="Shape 45"/>
          <p:cNvSpPr/>
          <p:nvPr/>
        </p:nvSpPr>
        <p:spPr>
          <a:xfrm>
            <a:off x="7435901" y="2276856"/>
            <a:ext cx="504749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0" name="Text 46"/>
          <p:cNvSpPr txBox="1"/>
          <p:nvPr/>
        </p:nvSpPr>
        <p:spPr>
          <a:xfrm>
            <a:off x="7435901" y="2276856"/>
            <a:ext cx="562356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Python</a:t>
            </a:r>
            <a:endParaRPr lang="en-US" sz="800" dirty="0"/>
          </a:p>
        </p:txBody>
      </p:sp>
      <p:sp>
        <p:nvSpPr>
          <p:cNvPr id="61" name="Shape 47"/>
          <p:cNvSpPr/>
          <p:nvPr/>
        </p:nvSpPr>
        <p:spPr>
          <a:xfrm>
            <a:off x="8016545" y="2276856"/>
            <a:ext cx="409651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2" name="Text 48"/>
          <p:cNvSpPr txBox="1"/>
          <p:nvPr/>
        </p:nvSpPr>
        <p:spPr>
          <a:xfrm>
            <a:off x="8016545" y="2276856"/>
            <a:ext cx="467258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REST</a:t>
            </a:r>
            <a:endParaRPr lang="en-US" sz="800" dirty="0"/>
          </a:p>
        </p:txBody>
      </p:sp>
      <p:pic>
        <p:nvPicPr>
          <p:cNvPr id="63" name="Image 12" descr="preencoded.png"/>
          <p:cNvPicPr>
            <a:picLocks noChangeAspect="1"/>
          </p:cNvPicPr>
          <p:nvPr/>
        </p:nvPicPr>
        <p:blipFill>
          <a:blip r:embed="rId10"/>
          <a:srcRect t="-398" b="-398"/>
          <a:stretch/>
        </p:blipFill>
        <p:spPr>
          <a:xfrm>
            <a:off x="694944" y="2895905"/>
            <a:ext cx="10801807" cy="19202"/>
          </a:xfrm>
          <a:prstGeom prst="rect">
            <a:avLst/>
          </a:prstGeom>
        </p:spPr>
      </p:pic>
      <p:sp>
        <p:nvSpPr>
          <p:cNvPr id="64" name="Shape 49"/>
          <p:cNvSpPr/>
          <p:nvPr/>
        </p:nvSpPr>
        <p:spPr>
          <a:xfrm>
            <a:off x="11420856" y="2857500"/>
            <a:ext cx="75895" cy="95098"/>
          </a:xfrm>
          <a:prstGeom prst="rect">
            <a:avLst/>
          </a:prstGeom>
          <a:noFill/>
          <a:ln w="635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5" name="Shape 50"/>
          <p:cNvSpPr/>
          <p:nvPr/>
        </p:nvSpPr>
        <p:spPr>
          <a:xfrm>
            <a:off x="694944" y="3143707"/>
            <a:ext cx="5305349" cy="1019556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66" name="Shape 51"/>
          <p:cNvSpPr/>
          <p:nvPr/>
        </p:nvSpPr>
        <p:spPr>
          <a:xfrm>
            <a:off x="857707" y="3461918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7" name="Image 13" descr="preencoded.png"/>
          <p:cNvPicPr>
            <a:picLocks noChangeAspect="1"/>
          </p:cNvPicPr>
          <p:nvPr/>
        </p:nvPicPr>
        <p:blipFill>
          <a:blip r:embed="rId11"/>
          <a:srcRect l="-760" r="-760"/>
          <a:stretch/>
        </p:blipFill>
        <p:spPr>
          <a:xfrm>
            <a:off x="972007" y="3567074"/>
            <a:ext cx="152705" cy="171907"/>
          </a:xfrm>
          <a:prstGeom prst="rect">
            <a:avLst/>
          </a:prstGeom>
        </p:spPr>
      </p:pic>
      <p:sp>
        <p:nvSpPr>
          <p:cNvPr id="68" name="Text 52"/>
          <p:cNvSpPr txBox="1"/>
          <p:nvPr/>
        </p:nvSpPr>
        <p:spPr>
          <a:xfrm>
            <a:off x="1352398" y="3305556"/>
            <a:ext cx="46012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Database Layer</a:t>
            </a:r>
            <a:endParaRPr lang="en-US" sz="1000" dirty="0"/>
          </a:p>
        </p:txBody>
      </p:sp>
      <p:sp>
        <p:nvSpPr>
          <p:cNvPr id="69" name="Text 53"/>
          <p:cNvSpPr txBox="1"/>
          <p:nvPr/>
        </p:nvSpPr>
        <p:spPr>
          <a:xfrm>
            <a:off x="1352398" y="3534156"/>
            <a:ext cx="46012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</a:t>
            </a:r>
            <a:endParaRPr lang="en-US" sz="900" dirty="0"/>
          </a:p>
        </p:txBody>
      </p:sp>
      <p:sp>
        <p:nvSpPr>
          <p:cNvPr id="70" name="Shape 54"/>
          <p:cNvSpPr/>
          <p:nvPr/>
        </p:nvSpPr>
        <p:spPr>
          <a:xfrm>
            <a:off x="1352398" y="3771900"/>
            <a:ext cx="638251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1" name="Text 55"/>
          <p:cNvSpPr txBox="1"/>
          <p:nvPr/>
        </p:nvSpPr>
        <p:spPr>
          <a:xfrm>
            <a:off x="1352398" y="3771900"/>
            <a:ext cx="695858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</a:t>
            </a:r>
            <a:endParaRPr lang="en-US" sz="800" dirty="0"/>
          </a:p>
        </p:txBody>
      </p:sp>
      <p:sp>
        <p:nvSpPr>
          <p:cNvPr id="72" name="Shape 56"/>
          <p:cNvSpPr/>
          <p:nvPr/>
        </p:nvSpPr>
        <p:spPr>
          <a:xfrm>
            <a:off x="2058314" y="3771900"/>
            <a:ext cx="714146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3" name="Text 57"/>
          <p:cNvSpPr txBox="1"/>
          <p:nvPr/>
        </p:nvSpPr>
        <p:spPr>
          <a:xfrm>
            <a:off x="2058314" y="3771900"/>
            <a:ext cx="771754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PostgreSQL</a:t>
            </a:r>
            <a:endParaRPr lang="en-US" sz="800" dirty="0"/>
          </a:p>
        </p:txBody>
      </p:sp>
      <p:sp>
        <p:nvSpPr>
          <p:cNvPr id="74" name="Shape 58"/>
          <p:cNvSpPr/>
          <p:nvPr/>
        </p:nvSpPr>
        <p:spPr>
          <a:xfrm>
            <a:off x="2848356" y="3771900"/>
            <a:ext cx="390449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5" name="Text 59"/>
          <p:cNvSpPr txBox="1"/>
          <p:nvPr/>
        </p:nvSpPr>
        <p:spPr>
          <a:xfrm>
            <a:off x="2848356" y="3771900"/>
            <a:ext cx="448056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Auth</a:t>
            </a:r>
            <a:endParaRPr lang="en-US" sz="800" dirty="0"/>
          </a:p>
        </p:txBody>
      </p:sp>
      <p:sp>
        <p:nvSpPr>
          <p:cNvPr id="76" name="Shape 60"/>
          <p:cNvSpPr/>
          <p:nvPr/>
        </p:nvSpPr>
        <p:spPr>
          <a:xfrm>
            <a:off x="6191402" y="3143707"/>
            <a:ext cx="5305349" cy="1019556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77" name="Shape 61"/>
          <p:cNvSpPr/>
          <p:nvPr/>
        </p:nvSpPr>
        <p:spPr>
          <a:xfrm>
            <a:off x="6353251" y="3461918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93C5F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8" name="Image 14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458407" y="3567074"/>
            <a:ext cx="171907" cy="171907"/>
          </a:xfrm>
          <a:prstGeom prst="rect">
            <a:avLst/>
          </a:prstGeom>
        </p:spPr>
      </p:pic>
      <p:sp>
        <p:nvSpPr>
          <p:cNvPr id="79" name="Text 62"/>
          <p:cNvSpPr txBox="1"/>
          <p:nvPr/>
        </p:nvSpPr>
        <p:spPr>
          <a:xfrm>
            <a:off x="6848856" y="3305556"/>
            <a:ext cx="46012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Layer</a:t>
            </a:r>
            <a:endParaRPr lang="en-US" sz="1000" dirty="0"/>
          </a:p>
        </p:txBody>
      </p:sp>
      <p:sp>
        <p:nvSpPr>
          <p:cNvPr id="80" name="Text 63"/>
          <p:cNvSpPr txBox="1"/>
          <p:nvPr/>
        </p:nvSpPr>
        <p:spPr>
          <a:xfrm>
            <a:off x="6848856" y="3534156"/>
            <a:ext cx="46012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Engine</a:t>
            </a:r>
            <a:endParaRPr lang="en-US" sz="900" dirty="0"/>
          </a:p>
        </p:txBody>
      </p:sp>
      <p:sp>
        <p:nvSpPr>
          <p:cNvPr id="81" name="Shape 64"/>
          <p:cNvSpPr/>
          <p:nvPr/>
        </p:nvSpPr>
        <p:spPr>
          <a:xfrm>
            <a:off x="6848856" y="3771900"/>
            <a:ext cx="352044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2" name="Text 65"/>
          <p:cNvSpPr txBox="1"/>
          <p:nvPr/>
        </p:nvSpPr>
        <p:spPr>
          <a:xfrm>
            <a:off x="6848856" y="3771900"/>
            <a:ext cx="409651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LLM</a:t>
            </a:r>
            <a:endParaRPr lang="en-US" sz="800" dirty="0"/>
          </a:p>
        </p:txBody>
      </p:sp>
      <p:sp>
        <p:nvSpPr>
          <p:cNvPr id="83" name="Shape 66"/>
          <p:cNvSpPr/>
          <p:nvPr/>
        </p:nvSpPr>
        <p:spPr>
          <a:xfrm>
            <a:off x="7275881" y="3771900"/>
            <a:ext cx="771754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5" name="Shape 68"/>
          <p:cNvSpPr/>
          <p:nvPr/>
        </p:nvSpPr>
        <p:spPr>
          <a:xfrm>
            <a:off x="3443630" y="2272285"/>
            <a:ext cx="295351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9" name="Text 38">
            <a:extLst>
              <a:ext uri="{FF2B5EF4-FFF2-40B4-BE49-F238E27FC236}">
                <a16:creationId xmlns:a16="http://schemas.microsoft.com/office/drawing/2014/main" id="{21D04FB3-2053-46C7-7439-05C269EDF36D}"/>
              </a:ext>
            </a:extLst>
          </p:cNvPr>
          <p:cNvSpPr txBox="1"/>
          <p:nvPr/>
        </p:nvSpPr>
        <p:spPr>
          <a:xfrm>
            <a:off x="2695194" y="2276856"/>
            <a:ext cx="734263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CSS</a:t>
            </a:r>
            <a:endParaRPr lang="en-US" sz="800" dirty="0"/>
          </a:p>
        </p:txBody>
      </p:sp>
      <p:sp>
        <p:nvSpPr>
          <p:cNvPr id="90" name="Text 38">
            <a:extLst>
              <a:ext uri="{FF2B5EF4-FFF2-40B4-BE49-F238E27FC236}">
                <a16:creationId xmlns:a16="http://schemas.microsoft.com/office/drawing/2014/main" id="{4E97F30D-0946-C903-1E71-E30CAB6FD3A2}"/>
              </a:ext>
            </a:extLst>
          </p:cNvPr>
          <p:cNvSpPr txBox="1"/>
          <p:nvPr/>
        </p:nvSpPr>
        <p:spPr>
          <a:xfrm>
            <a:off x="3005175" y="2283736"/>
            <a:ext cx="734263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</a:rPr>
              <a:t>HTML</a:t>
            </a:r>
            <a:endParaRPr lang="en-US" sz="800" dirty="0"/>
          </a:p>
        </p:txBody>
      </p:sp>
      <p:sp>
        <p:nvSpPr>
          <p:cNvPr id="92" name="Text 38">
            <a:extLst>
              <a:ext uri="{FF2B5EF4-FFF2-40B4-BE49-F238E27FC236}">
                <a16:creationId xmlns:a16="http://schemas.microsoft.com/office/drawing/2014/main" id="{F886B3DC-D124-DE04-A334-0B9E00F5E795}"/>
              </a:ext>
            </a:extLst>
          </p:cNvPr>
          <p:cNvSpPr txBox="1"/>
          <p:nvPr/>
        </p:nvSpPr>
        <p:spPr>
          <a:xfrm>
            <a:off x="3388287" y="2278685"/>
            <a:ext cx="734263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38100" rIns="762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</a:rPr>
              <a:t> VITE</a:t>
            </a:r>
            <a:endParaRPr lang="en-US" sz="800" dirty="0"/>
          </a:p>
        </p:txBody>
      </p:sp>
      <p:sp>
        <p:nvSpPr>
          <p:cNvPr id="20" name="Shape 68">
            <a:extLst>
              <a:ext uri="{FF2B5EF4-FFF2-40B4-BE49-F238E27FC236}">
                <a16:creationId xmlns:a16="http://schemas.microsoft.com/office/drawing/2014/main" id="{B10298DF-C65E-9748-05DE-AC64E52758FD}"/>
              </a:ext>
            </a:extLst>
          </p:cNvPr>
          <p:cNvSpPr/>
          <p:nvPr/>
        </p:nvSpPr>
        <p:spPr>
          <a:xfrm>
            <a:off x="2121864" y="2283736"/>
            <a:ext cx="555042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" y="342900"/>
            <a:ext cx="381305" cy="3813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 l="-760" r="-760"/>
          <a:stretch/>
        </p:blipFill>
        <p:spPr>
          <a:xfrm>
            <a:off x="571500" y="448056"/>
            <a:ext cx="152705" cy="171907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952805" y="313826"/>
            <a:ext cx="36393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구조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952804" y="636630"/>
            <a:ext cx="4020411" cy="2072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Users↔Vendors↔Quotes↔Bookings/Chats/Budgets/Tasks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200" y="1167576"/>
            <a:ext cx="11277295" cy="5109780"/>
          </a:xfrm>
          <a:prstGeom prst="rect">
            <a:avLst/>
          </a:prstGeom>
        </p:spPr>
      </p:pic>
      <p:sp>
        <p:nvSpPr>
          <p:cNvPr id="28" name="Shape 18"/>
          <p:cNvSpPr/>
          <p:nvPr/>
        </p:nvSpPr>
        <p:spPr>
          <a:xfrm>
            <a:off x="657454" y="1953960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8" descr="preencoded.png"/>
          <p:cNvPicPr>
            <a:picLocks noChangeAspect="1"/>
          </p:cNvPicPr>
          <p:nvPr/>
        </p:nvPicPr>
        <p:blipFill>
          <a:blip r:embed="rId6"/>
          <a:srcRect t="-80" b="-80"/>
          <a:stretch/>
        </p:blipFill>
        <p:spPr>
          <a:xfrm>
            <a:off x="718718" y="2029855"/>
            <a:ext cx="142646" cy="114300"/>
          </a:xfrm>
          <a:prstGeom prst="rect">
            <a:avLst/>
          </a:prstGeom>
        </p:spPr>
      </p:pic>
      <p:sp>
        <p:nvSpPr>
          <p:cNvPr id="30" name="Text 19"/>
          <p:cNvSpPr txBox="1"/>
          <p:nvPr/>
        </p:nvSpPr>
        <p:spPr>
          <a:xfrm>
            <a:off x="1000354" y="1996937"/>
            <a:ext cx="409651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Users</a:t>
            </a:r>
            <a:endParaRPr lang="en-US" sz="900" dirty="0"/>
          </a:p>
        </p:txBody>
      </p:sp>
      <p:sp>
        <p:nvSpPr>
          <p:cNvPr id="31" name="Shape 20"/>
          <p:cNvSpPr/>
          <p:nvPr/>
        </p:nvSpPr>
        <p:spPr>
          <a:xfrm>
            <a:off x="1762049" y="1443725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32" name="Shape 21"/>
          <p:cNvSpPr/>
          <p:nvPr/>
        </p:nvSpPr>
        <p:spPr>
          <a:xfrm>
            <a:off x="1886407" y="1568083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9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938528" y="1615632"/>
            <a:ext cx="85954" cy="95098"/>
          </a:xfrm>
          <a:prstGeom prst="rect">
            <a:avLst/>
          </a:prstGeom>
        </p:spPr>
      </p:pic>
      <p:sp>
        <p:nvSpPr>
          <p:cNvPr id="34" name="Text 22"/>
          <p:cNvSpPr txBox="1"/>
          <p:nvPr/>
        </p:nvSpPr>
        <p:spPr>
          <a:xfrm>
            <a:off x="2152498" y="1581799"/>
            <a:ext cx="3913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Users</a:t>
            </a:r>
            <a:endParaRPr lang="en-US" sz="900" dirty="0"/>
          </a:p>
        </p:txBody>
      </p:sp>
      <p:sp>
        <p:nvSpPr>
          <p:cNvPr id="35" name="Text 23"/>
          <p:cNvSpPr txBox="1"/>
          <p:nvPr/>
        </p:nvSpPr>
        <p:spPr>
          <a:xfrm>
            <a:off x="1886407" y="1882637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36" name="Shape 24"/>
          <p:cNvSpPr/>
          <p:nvPr/>
        </p:nvSpPr>
        <p:spPr>
          <a:xfrm>
            <a:off x="2028139" y="1872579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7" name="Text 25"/>
          <p:cNvSpPr txBox="1"/>
          <p:nvPr/>
        </p:nvSpPr>
        <p:spPr>
          <a:xfrm>
            <a:off x="2028139" y="1872579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38" name="Text 26"/>
          <p:cNvSpPr txBox="1"/>
          <p:nvPr/>
        </p:nvSpPr>
        <p:spPr>
          <a:xfrm>
            <a:off x="1886407" y="2072832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email</a:t>
            </a:r>
            <a:endParaRPr lang="en-US" sz="800" dirty="0"/>
          </a:p>
        </p:txBody>
      </p:sp>
      <p:sp>
        <p:nvSpPr>
          <p:cNvPr id="39" name="Shape 27"/>
          <p:cNvSpPr/>
          <p:nvPr/>
        </p:nvSpPr>
        <p:spPr>
          <a:xfrm>
            <a:off x="2190902" y="2063688"/>
            <a:ext cx="342900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0" name="Text 28"/>
          <p:cNvSpPr txBox="1"/>
          <p:nvPr/>
        </p:nvSpPr>
        <p:spPr>
          <a:xfrm>
            <a:off x="2190902" y="2063688"/>
            <a:ext cx="400507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string</a:t>
            </a:r>
            <a:endParaRPr lang="en-US" sz="800" dirty="0"/>
          </a:p>
        </p:txBody>
      </p:sp>
      <p:sp>
        <p:nvSpPr>
          <p:cNvPr id="41" name="Text 29"/>
          <p:cNvSpPr txBox="1"/>
          <p:nvPr/>
        </p:nvSpPr>
        <p:spPr>
          <a:xfrm>
            <a:off x="1886407" y="2263027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name</a:t>
            </a:r>
            <a:endParaRPr lang="en-US" sz="800" dirty="0"/>
          </a:p>
        </p:txBody>
      </p:sp>
      <p:sp>
        <p:nvSpPr>
          <p:cNvPr id="42" name="Shape 30"/>
          <p:cNvSpPr/>
          <p:nvPr/>
        </p:nvSpPr>
        <p:spPr>
          <a:xfrm>
            <a:off x="2195474" y="2253883"/>
            <a:ext cx="342900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3" name="Text 31"/>
          <p:cNvSpPr txBox="1"/>
          <p:nvPr/>
        </p:nvSpPr>
        <p:spPr>
          <a:xfrm>
            <a:off x="2195474" y="2253883"/>
            <a:ext cx="400507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string</a:t>
            </a:r>
            <a:endParaRPr lang="en-US" sz="800" dirty="0"/>
          </a:p>
        </p:txBody>
      </p:sp>
      <p:sp>
        <p:nvSpPr>
          <p:cNvPr id="44" name="Text 32"/>
          <p:cNvSpPr txBox="1"/>
          <p:nvPr/>
        </p:nvSpPr>
        <p:spPr>
          <a:xfrm>
            <a:off x="1886407" y="2454137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role</a:t>
            </a:r>
            <a:endParaRPr lang="en-US" sz="800" dirty="0"/>
          </a:p>
        </p:txBody>
      </p:sp>
      <p:sp>
        <p:nvSpPr>
          <p:cNvPr id="45" name="Shape 33"/>
          <p:cNvSpPr/>
          <p:nvPr/>
        </p:nvSpPr>
        <p:spPr>
          <a:xfrm>
            <a:off x="2115922" y="2444079"/>
            <a:ext cx="352044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6" name="Text 34"/>
          <p:cNvSpPr txBox="1"/>
          <p:nvPr/>
        </p:nvSpPr>
        <p:spPr>
          <a:xfrm>
            <a:off x="2115922" y="2444079"/>
            <a:ext cx="409651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enum</a:t>
            </a:r>
            <a:endParaRPr lang="en-US" sz="800" dirty="0"/>
          </a:p>
        </p:txBody>
      </p:sp>
      <p:sp>
        <p:nvSpPr>
          <p:cNvPr id="47" name="Shape 35"/>
          <p:cNvSpPr/>
          <p:nvPr/>
        </p:nvSpPr>
        <p:spPr>
          <a:xfrm>
            <a:off x="3590849" y="1443725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48" name="Shape 36"/>
          <p:cNvSpPr/>
          <p:nvPr/>
        </p:nvSpPr>
        <p:spPr>
          <a:xfrm>
            <a:off x="3715207" y="1568083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9" name="Image 10" descr="preencoded.png"/>
          <p:cNvPicPr>
            <a:picLocks noChangeAspect="1"/>
          </p:cNvPicPr>
          <p:nvPr/>
        </p:nvPicPr>
        <p:blipFill>
          <a:blip r:embed="rId8"/>
          <a:srcRect l="-1923" r="-1923"/>
          <a:stretch/>
        </p:blipFill>
        <p:spPr>
          <a:xfrm>
            <a:off x="3748126" y="1615632"/>
            <a:ext cx="123444" cy="95098"/>
          </a:xfrm>
          <a:prstGeom prst="rect">
            <a:avLst/>
          </a:prstGeom>
        </p:spPr>
      </p:pic>
      <p:sp>
        <p:nvSpPr>
          <p:cNvPr id="50" name="Text 37"/>
          <p:cNvSpPr txBox="1"/>
          <p:nvPr/>
        </p:nvSpPr>
        <p:spPr>
          <a:xfrm>
            <a:off x="3981298" y="1581799"/>
            <a:ext cx="5239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Couples</a:t>
            </a:r>
            <a:endParaRPr lang="en-US" sz="900" dirty="0"/>
          </a:p>
        </p:txBody>
      </p:sp>
      <p:sp>
        <p:nvSpPr>
          <p:cNvPr id="51" name="Text 38"/>
          <p:cNvSpPr txBox="1"/>
          <p:nvPr/>
        </p:nvSpPr>
        <p:spPr>
          <a:xfrm>
            <a:off x="3715207" y="1882637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52" name="Shape 39"/>
          <p:cNvSpPr/>
          <p:nvPr/>
        </p:nvSpPr>
        <p:spPr>
          <a:xfrm>
            <a:off x="3856939" y="1872579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3" name="Text 40"/>
          <p:cNvSpPr txBox="1"/>
          <p:nvPr/>
        </p:nvSpPr>
        <p:spPr>
          <a:xfrm>
            <a:off x="3856939" y="1872579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54" name="Text 41"/>
          <p:cNvSpPr txBox="1"/>
          <p:nvPr/>
        </p:nvSpPr>
        <p:spPr>
          <a:xfrm>
            <a:off x="3715207" y="2072832"/>
            <a:ext cx="4096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user_id</a:t>
            </a:r>
            <a:endParaRPr lang="en-US" sz="800" dirty="0"/>
          </a:p>
        </p:txBody>
      </p:sp>
      <p:sp>
        <p:nvSpPr>
          <p:cNvPr id="55" name="Shape 42"/>
          <p:cNvSpPr/>
          <p:nvPr/>
        </p:nvSpPr>
        <p:spPr>
          <a:xfrm>
            <a:off x="4102913" y="2063688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6" name="Text 43"/>
          <p:cNvSpPr txBox="1"/>
          <p:nvPr/>
        </p:nvSpPr>
        <p:spPr>
          <a:xfrm>
            <a:off x="4102913" y="2063688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57" name="Text 44"/>
          <p:cNvSpPr txBox="1"/>
          <p:nvPr/>
        </p:nvSpPr>
        <p:spPr>
          <a:xfrm>
            <a:off x="3715207" y="2263027"/>
            <a:ext cx="56692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partner_id</a:t>
            </a:r>
            <a:endParaRPr lang="en-US" sz="800" dirty="0"/>
          </a:p>
        </p:txBody>
      </p:sp>
      <p:sp>
        <p:nvSpPr>
          <p:cNvPr id="58" name="Shape 45"/>
          <p:cNvSpPr/>
          <p:nvPr/>
        </p:nvSpPr>
        <p:spPr>
          <a:xfrm>
            <a:off x="4241902" y="2253883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9" name="Text 46"/>
          <p:cNvSpPr txBox="1"/>
          <p:nvPr/>
        </p:nvSpPr>
        <p:spPr>
          <a:xfrm>
            <a:off x="4241902" y="2253883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60" name="Shape 47"/>
          <p:cNvSpPr/>
          <p:nvPr/>
        </p:nvSpPr>
        <p:spPr>
          <a:xfrm>
            <a:off x="657454" y="3544102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1" name="Image 11" descr="preencoded.png"/>
          <p:cNvPicPr>
            <a:picLocks noChangeAspect="1"/>
          </p:cNvPicPr>
          <p:nvPr/>
        </p:nvPicPr>
        <p:blipFill>
          <a:blip r:embed="rId9"/>
          <a:srcRect l="-1911" r="-1911"/>
          <a:stretch/>
        </p:blipFill>
        <p:spPr>
          <a:xfrm>
            <a:off x="724205" y="3620911"/>
            <a:ext cx="133502" cy="114300"/>
          </a:xfrm>
          <a:prstGeom prst="rect">
            <a:avLst/>
          </a:prstGeom>
        </p:spPr>
      </p:pic>
      <p:sp>
        <p:nvSpPr>
          <p:cNvPr id="62" name="Text 48"/>
          <p:cNvSpPr txBox="1"/>
          <p:nvPr/>
        </p:nvSpPr>
        <p:spPr>
          <a:xfrm>
            <a:off x="1000354" y="3587079"/>
            <a:ext cx="57150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Vendors</a:t>
            </a:r>
            <a:endParaRPr lang="en-US" sz="900" dirty="0"/>
          </a:p>
        </p:txBody>
      </p:sp>
      <p:sp>
        <p:nvSpPr>
          <p:cNvPr id="63" name="Shape 49"/>
          <p:cNvSpPr/>
          <p:nvPr/>
        </p:nvSpPr>
        <p:spPr>
          <a:xfrm>
            <a:off x="1762049" y="3034781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64" name="Shape 50"/>
          <p:cNvSpPr/>
          <p:nvPr/>
        </p:nvSpPr>
        <p:spPr>
          <a:xfrm>
            <a:off x="1886407" y="3158225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5" name="Image 12" descr="preencoded.png"/>
          <p:cNvPicPr>
            <a:picLocks noChangeAspect="1"/>
          </p:cNvPicPr>
          <p:nvPr/>
        </p:nvPicPr>
        <p:blipFill>
          <a:blip r:embed="rId10"/>
          <a:srcRect t="-870" b="-870"/>
          <a:stretch/>
        </p:blipFill>
        <p:spPr>
          <a:xfrm>
            <a:off x="1928470" y="3206688"/>
            <a:ext cx="105156" cy="95098"/>
          </a:xfrm>
          <a:prstGeom prst="rect">
            <a:avLst/>
          </a:prstGeom>
        </p:spPr>
      </p:pic>
      <p:sp>
        <p:nvSpPr>
          <p:cNvPr id="66" name="Text 51"/>
          <p:cNvSpPr txBox="1"/>
          <p:nvPr/>
        </p:nvSpPr>
        <p:spPr>
          <a:xfrm>
            <a:off x="2152498" y="3172855"/>
            <a:ext cx="5340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Vendors</a:t>
            </a:r>
            <a:endParaRPr lang="en-US" sz="900" dirty="0"/>
          </a:p>
        </p:txBody>
      </p:sp>
      <p:sp>
        <p:nvSpPr>
          <p:cNvPr id="67" name="Text 52"/>
          <p:cNvSpPr txBox="1"/>
          <p:nvPr/>
        </p:nvSpPr>
        <p:spPr>
          <a:xfrm>
            <a:off x="1886407" y="3472779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68" name="Shape 53"/>
          <p:cNvSpPr/>
          <p:nvPr/>
        </p:nvSpPr>
        <p:spPr>
          <a:xfrm>
            <a:off x="2028139" y="3463635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9" name="Text 54"/>
          <p:cNvSpPr txBox="1"/>
          <p:nvPr/>
        </p:nvSpPr>
        <p:spPr>
          <a:xfrm>
            <a:off x="2028139" y="3463635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70" name="Text 55"/>
          <p:cNvSpPr txBox="1"/>
          <p:nvPr/>
        </p:nvSpPr>
        <p:spPr>
          <a:xfrm>
            <a:off x="1886407" y="3663888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name</a:t>
            </a:r>
            <a:endParaRPr lang="en-US" sz="800" dirty="0"/>
          </a:p>
        </p:txBody>
      </p:sp>
      <p:sp>
        <p:nvSpPr>
          <p:cNvPr id="71" name="Shape 56"/>
          <p:cNvSpPr/>
          <p:nvPr/>
        </p:nvSpPr>
        <p:spPr>
          <a:xfrm>
            <a:off x="2195474" y="3653830"/>
            <a:ext cx="342900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2" name="Text 57"/>
          <p:cNvSpPr txBox="1"/>
          <p:nvPr/>
        </p:nvSpPr>
        <p:spPr>
          <a:xfrm>
            <a:off x="2195474" y="3653830"/>
            <a:ext cx="400507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string</a:t>
            </a:r>
            <a:endParaRPr lang="en-US" sz="800" dirty="0"/>
          </a:p>
        </p:txBody>
      </p:sp>
      <p:sp>
        <p:nvSpPr>
          <p:cNvPr id="73" name="Text 58"/>
          <p:cNvSpPr txBox="1"/>
          <p:nvPr/>
        </p:nvSpPr>
        <p:spPr>
          <a:xfrm>
            <a:off x="1886407" y="3854083"/>
            <a:ext cx="46725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category</a:t>
            </a:r>
            <a:endParaRPr lang="en-US" sz="800" dirty="0"/>
          </a:p>
        </p:txBody>
      </p:sp>
      <p:sp>
        <p:nvSpPr>
          <p:cNvPr id="74" name="Shape 59"/>
          <p:cNvSpPr/>
          <p:nvPr/>
        </p:nvSpPr>
        <p:spPr>
          <a:xfrm>
            <a:off x="2326234" y="3844025"/>
            <a:ext cx="352044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5" name="Text 60"/>
          <p:cNvSpPr txBox="1"/>
          <p:nvPr/>
        </p:nvSpPr>
        <p:spPr>
          <a:xfrm>
            <a:off x="2326234" y="3844025"/>
            <a:ext cx="409651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enum</a:t>
            </a:r>
            <a:endParaRPr lang="en-US" sz="800" dirty="0"/>
          </a:p>
        </p:txBody>
      </p:sp>
      <p:sp>
        <p:nvSpPr>
          <p:cNvPr id="76" name="Text 61"/>
          <p:cNvSpPr txBox="1"/>
          <p:nvPr/>
        </p:nvSpPr>
        <p:spPr>
          <a:xfrm>
            <a:off x="1886407" y="4044279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status</a:t>
            </a:r>
            <a:endParaRPr lang="en-US" sz="800" dirty="0"/>
          </a:p>
        </p:txBody>
      </p:sp>
      <p:sp>
        <p:nvSpPr>
          <p:cNvPr id="77" name="Shape 62"/>
          <p:cNvSpPr/>
          <p:nvPr/>
        </p:nvSpPr>
        <p:spPr>
          <a:xfrm>
            <a:off x="2209190" y="4035135"/>
            <a:ext cx="352044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8" name="Text 63"/>
          <p:cNvSpPr txBox="1"/>
          <p:nvPr/>
        </p:nvSpPr>
        <p:spPr>
          <a:xfrm>
            <a:off x="2209190" y="4035135"/>
            <a:ext cx="409651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enum</a:t>
            </a:r>
            <a:endParaRPr lang="en-US" sz="800" dirty="0"/>
          </a:p>
        </p:txBody>
      </p:sp>
      <p:sp>
        <p:nvSpPr>
          <p:cNvPr id="79" name="Shape 64"/>
          <p:cNvSpPr/>
          <p:nvPr/>
        </p:nvSpPr>
        <p:spPr>
          <a:xfrm>
            <a:off x="3590849" y="3034781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80" name="Shape 65"/>
          <p:cNvSpPr/>
          <p:nvPr/>
        </p:nvSpPr>
        <p:spPr>
          <a:xfrm>
            <a:off x="3715207" y="3158225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1" name="Image 13" descr="preencoded.png"/>
          <p:cNvPicPr>
            <a:picLocks noChangeAspect="1"/>
          </p:cNvPicPr>
          <p:nvPr/>
        </p:nvPicPr>
        <p:blipFill>
          <a:blip r:embed="rId11"/>
          <a:srcRect l="-3205" r="-3205"/>
          <a:stretch/>
        </p:blipFill>
        <p:spPr>
          <a:xfrm>
            <a:off x="3771900" y="3206688"/>
            <a:ext cx="75895" cy="95098"/>
          </a:xfrm>
          <a:prstGeom prst="rect">
            <a:avLst/>
          </a:prstGeom>
        </p:spPr>
      </p:pic>
      <p:sp>
        <p:nvSpPr>
          <p:cNvPr id="82" name="Text 66"/>
          <p:cNvSpPr txBox="1"/>
          <p:nvPr/>
        </p:nvSpPr>
        <p:spPr>
          <a:xfrm>
            <a:off x="3981298" y="3172855"/>
            <a:ext cx="4764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Quotes</a:t>
            </a:r>
            <a:endParaRPr lang="en-US" sz="900" dirty="0"/>
          </a:p>
        </p:txBody>
      </p:sp>
      <p:sp>
        <p:nvSpPr>
          <p:cNvPr id="83" name="Text 67"/>
          <p:cNvSpPr txBox="1"/>
          <p:nvPr/>
        </p:nvSpPr>
        <p:spPr>
          <a:xfrm>
            <a:off x="3715207" y="3472779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84" name="Shape 68"/>
          <p:cNvSpPr/>
          <p:nvPr/>
        </p:nvSpPr>
        <p:spPr>
          <a:xfrm>
            <a:off x="3856939" y="3463635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5" name="Text 69"/>
          <p:cNvSpPr txBox="1"/>
          <p:nvPr/>
        </p:nvSpPr>
        <p:spPr>
          <a:xfrm>
            <a:off x="3856939" y="3463635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86" name="Text 70"/>
          <p:cNvSpPr txBox="1"/>
          <p:nvPr/>
        </p:nvSpPr>
        <p:spPr>
          <a:xfrm>
            <a:off x="3715207" y="3663888"/>
            <a:ext cx="5340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vendor_id</a:t>
            </a:r>
            <a:endParaRPr lang="en-US" sz="800" dirty="0"/>
          </a:p>
        </p:txBody>
      </p:sp>
      <p:sp>
        <p:nvSpPr>
          <p:cNvPr id="87" name="Shape 71"/>
          <p:cNvSpPr/>
          <p:nvPr/>
        </p:nvSpPr>
        <p:spPr>
          <a:xfrm>
            <a:off x="4223614" y="3653830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8" name="Text 72"/>
          <p:cNvSpPr txBox="1"/>
          <p:nvPr/>
        </p:nvSpPr>
        <p:spPr>
          <a:xfrm>
            <a:off x="4223614" y="3653830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89" name="Text 73"/>
          <p:cNvSpPr txBox="1"/>
          <p:nvPr/>
        </p:nvSpPr>
        <p:spPr>
          <a:xfrm>
            <a:off x="3715207" y="3854083"/>
            <a:ext cx="305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price</a:t>
            </a:r>
            <a:endParaRPr lang="en-US" sz="800" dirty="0"/>
          </a:p>
        </p:txBody>
      </p:sp>
      <p:sp>
        <p:nvSpPr>
          <p:cNvPr id="90" name="Shape 74"/>
          <p:cNvSpPr/>
          <p:nvPr/>
        </p:nvSpPr>
        <p:spPr>
          <a:xfrm>
            <a:off x="3993185" y="3844025"/>
            <a:ext cx="4379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1" name="Text 75"/>
          <p:cNvSpPr txBox="1"/>
          <p:nvPr/>
        </p:nvSpPr>
        <p:spPr>
          <a:xfrm>
            <a:off x="3993185" y="3844026"/>
            <a:ext cx="512064" cy="11064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decimal</a:t>
            </a:r>
            <a:endParaRPr lang="en-US" sz="800" dirty="0"/>
          </a:p>
        </p:txBody>
      </p:sp>
      <p:sp>
        <p:nvSpPr>
          <p:cNvPr id="92" name="Shape 76"/>
          <p:cNvSpPr/>
          <p:nvPr/>
        </p:nvSpPr>
        <p:spPr>
          <a:xfrm>
            <a:off x="657454" y="5135158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3C5F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3" name="Image 14" descr="preencoded.png"/>
          <p:cNvPicPr>
            <a:picLocks noChangeAspect="1"/>
          </p:cNvPicPr>
          <p:nvPr/>
        </p:nvPicPr>
        <p:blipFill>
          <a:blip r:embed="rId12"/>
          <a:srcRect l="-2571" r="-2571"/>
          <a:stretch/>
        </p:blipFill>
        <p:spPr>
          <a:xfrm>
            <a:off x="737921" y="5211053"/>
            <a:ext cx="105156" cy="114300"/>
          </a:xfrm>
          <a:prstGeom prst="rect">
            <a:avLst/>
          </a:prstGeom>
        </p:spPr>
      </p:pic>
      <p:sp>
        <p:nvSpPr>
          <p:cNvPr id="94" name="Text 77"/>
          <p:cNvSpPr txBox="1"/>
          <p:nvPr/>
        </p:nvSpPr>
        <p:spPr>
          <a:xfrm>
            <a:off x="1000354" y="5178135"/>
            <a:ext cx="638251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Bookings</a:t>
            </a:r>
            <a:endParaRPr lang="en-US" sz="900" dirty="0"/>
          </a:p>
        </p:txBody>
      </p:sp>
      <p:sp>
        <p:nvSpPr>
          <p:cNvPr id="95" name="Shape 78"/>
          <p:cNvSpPr/>
          <p:nvPr/>
        </p:nvSpPr>
        <p:spPr>
          <a:xfrm>
            <a:off x="1762049" y="4625837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96" name="Shape 79"/>
          <p:cNvSpPr/>
          <p:nvPr/>
        </p:nvSpPr>
        <p:spPr>
          <a:xfrm>
            <a:off x="1886407" y="4749281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7" name="Image 15" descr="preencoded.png"/>
          <p:cNvPicPr>
            <a:picLocks noChangeAspect="1"/>
          </p:cNvPicPr>
          <p:nvPr/>
        </p:nvPicPr>
        <p:blipFill>
          <a:blip r:embed="rId13"/>
          <a:srcRect l="-1648" r="-1648"/>
          <a:stretch/>
        </p:blipFill>
        <p:spPr>
          <a:xfrm>
            <a:off x="1938528" y="4796830"/>
            <a:ext cx="85954" cy="95098"/>
          </a:xfrm>
          <a:prstGeom prst="rect">
            <a:avLst/>
          </a:prstGeom>
        </p:spPr>
      </p:pic>
      <p:sp>
        <p:nvSpPr>
          <p:cNvPr id="98" name="Text 80"/>
          <p:cNvSpPr txBox="1"/>
          <p:nvPr/>
        </p:nvSpPr>
        <p:spPr>
          <a:xfrm>
            <a:off x="2152498" y="4763911"/>
            <a:ext cx="60076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Bookings</a:t>
            </a:r>
            <a:endParaRPr lang="en-US" sz="900" dirty="0"/>
          </a:p>
        </p:txBody>
      </p:sp>
      <p:sp>
        <p:nvSpPr>
          <p:cNvPr id="99" name="Text 81"/>
          <p:cNvSpPr txBox="1"/>
          <p:nvPr/>
        </p:nvSpPr>
        <p:spPr>
          <a:xfrm>
            <a:off x="1886407" y="5063835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100" name="Shape 82"/>
          <p:cNvSpPr/>
          <p:nvPr/>
        </p:nvSpPr>
        <p:spPr>
          <a:xfrm>
            <a:off x="2028139" y="5053776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1" name="Text 83"/>
          <p:cNvSpPr txBox="1"/>
          <p:nvPr/>
        </p:nvSpPr>
        <p:spPr>
          <a:xfrm>
            <a:off x="2028139" y="5053776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02" name="Text 84"/>
          <p:cNvSpPr txBox="1"/>
          <p:nvPr/>
        </p:nvSpPr>
        <p:spPr>
          <a:xfrm>
            <a:off x="1886407" y="5254030"/>
            <a:ext cx="4096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user_id</a:t>
            </a:r>
            <a:endParaRPr lang="en-US" sz="800" dirty="0"/>
          </a:p>
        </p:txBody>
      </p:sp>
      <p:sp>
        <p:nvSpPr>
          <p:cNvPr id="103" name="Shape 85"/>
          <p:cNvSpPr/>
          <p:nvPr/>
        </p:nvSpPr>
        <p:spPr>
          <a:xfrm>
            <a:off x="2274113" y="5244886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4" name="Text 86"/>
          <p:cNvSpPr txBox="1"/>
          <p:nvPr/>
        </p:nvSpPr>
        <p:spPr>
          <a:xfrm>
            <a:off x="2274113" y="5244886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05" name="Text 87"/>
          <p:cNvSpPr txBox="1"/>
          <p:nvPr/>
        </p:nvSpPr>
        <p:spPr>
          <a:xfrm>
            <a:off x="1886407" y="5444225"/>
            <a:ext cx="5340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vendor_id</a:t>
            </a:r>
            <a:endParaRPr lang="en-US" sz="800" dirty="0"/>
          </a:p>
        </p:txBody>
      </p:sp>
      <p:sp>
        <p:nvSpPr>
          <p:cNvPr id="106" name="Shape 88"/>
          <p:cNvSpPr/>
          <p:nvPr/>
        </p:nvSpPr>
        <p:spPr>
          <a:xfrm>
            <a:off x="2394814" y="5435081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7" name="Text 89"/>
          <p:cNvSpPr txBox="1"/>
          <p:nvPr/>
        </p:nvSpPr>
        <p:spPr>
          <a:xfrm>
            <a:off x="2394814" y="5435081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08" name="Text 90"/>
          <p:cNvSpPr txBox="1"/>
          <p:nvPr/>
        </p:nvSpPr>
        <p:spPr>
          <a:xfrm>
            <a:off x="1886407" y="563533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status</a:t>
            </a:r>
            <a:endParaRPr lang="en-US" sz="800" dirty="0"/>
          </a:p>
        </p:txBody>
      </p:sp>
      <p:sp>
        <p:nvSpPr>
          <p:cNvPr id="109" name="Shape 91"/>
          <p:cNvSpPr/>
          <p:nvPr/>
        </p:nvSpPr>
        <p:spPr>
          <a:xfrm>
            <a:off x="2209190" y="5625276"/>
            <a:ext cx="352044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0" name="Text 92"/>
          <p:cNvSpPr txBox="1"/>
          <p:nvPr/>
        </p:nvSpPr>
        <p:spPr>
          <a:xfrm>
            <a:off x="2209190" y="5625276"/>
            <a:ext cx="409651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enum</a:t>
            </a:r>
            <a:endParaRPr lang="en-US" sz="800" dirty="0"/>
          </a:p>
        </p:txBody>
      </p:sp>
      <p:sp>
        <p:nvSpPr>
          <p:cNvPr id="111" name="Shape 93"/>
          <p:cNvSpPr/>
          <p:nvPr/>
        </p:nvSpPr>
        <p:spPr>
          <a:xfrm>
            <a:off x="3590849" y="4625837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12" name="Shape 94"/>
          <p:cNvSpPr/>
          <p:nvPr/>
        </p:nvSpPr>
        <p:spPr>
          <a:xfrm>
            <a:off x="3715207" y="4749281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3" name="Image 16" descr="preencoded.png"/>
          <p:cNvPicPr>
            <a:picLocks noChangeAspect="1"/>
          </p:cNvPicPr>
          <p:nvPr/>
        </p:nvPicPr>
        <p:blipFill>
          <a:blip r:embed="rId14"/>
          <a:srcRect l="-1923" r="-1923"/>
          <a:stretch/>
        </p:blipFill>
        <p:spPr>
          <a:xfrm>
            <a:off x="3748126" y="4796830"/>
            <a:ext cx="123444" cy="95098"/>
          </a:xfrm>
          <a:prstGeom prst="rect">
            <a:avLst/>
          </a:prstGeom>
        </p:spPr>
      </p:pic>
      <p:sp>
        <p:nvSpPr>
          <p:cNvPr id="114" name="Text 95"/>
          <p:cNvSpPr txBox="1"/>
          <p:nvPr/>
        </p:nvSpPr>
        <p:spPr>
          <a:xfrm>
            <a:off x="3981298" y="4763911"/>
            <a:ext cx="3913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Chats</a:t>
            </a:r>
            <a:endParaRPr lang="en-US" sz="900" dirty="0"/>
          </a:p>
        </p:txBody>
      </p:sp>
      <p:sp>
        <p:nvSpPr>
          <p:cNvPr id="115" name="Text 96"/>
          <p:cNvSpPr txBox="1"/>
          <p:nvPr/>
        </p:nvSpPr>
        <p:spPr>
          <a:xfrm>
            <a:off x="3715207" y="5063835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116" name="Shape 97"/>
          <p:cNvSpPr/>
          <p:nvPr/>
        </p:nvSpPr>
        <p:spPr>
          <a:xfrm>
            <a:off x="3856939" y="5053776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7" name="Text 98"/>
          <p:cNvSpPr txBox="1"/>
          <p:nvPr/>
        </p:nvSpPr>
        <p:spPr>
          <a:xfrm>
            <a:off x="3856939" y="5053776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18" name="Text 99"/>
          <p:cNvSpPr txBox="1"/>
          <p:nvPr/>
        </p:nvSpPr>
        <p:spPr>
          <a:xfrm>
            <a:off x="3715207" y="5254030"/>
            <a:ext cx="59253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booking_id</a:t>
            </a:r>
            <a:endParaRPr lang="en-US" sz="800" dirty="0"/>
          </a:p>
        </p:txBody>
      </p:sp>
      <p:sp>
        <p:nvSpPr>
          <p:cNvPr id="119" name="Shape 100"/>
          <p:cNvSpPr/>
          <p:nvPr/>
        </p:nvSpPr>
        <p:spPr>
          <a:xfrm>
            <a:off x="4275734" y="5244886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0" name="Text 101"/>
          <p:cNvSpPr txBox="1"/>
          <p:nvPr/>
        </p:nvSpPr>
        <p:spPr>
          <a:xfrm>
            <a:off x="4275734" y="5244886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21" name="Text 102"/>
          <p:cNvSpPr txBox="1"/>
          <p:nvPr/>
        </p:nvSpPr>
        <p:spPr>
          <a:xfrm>
            <a:off x="3715207" y="5444225"/>
            <a:ext cx="46725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message</a:t>
            </a:r>
            <a:endParaRPr lang="en-US" sz="800" dirty="0"/>
          </a:p>
        </p:txBody>
      </p:sp>
      <p:sp>
        <p:nvSpPr>
          <p:cNvPr id="122" name="Shape 103"/>
          <p:cNvSpPr/>
          <p:nvPr/>
        </p:nvSpPr>
        <p:spPr>
          <a:xfrm>
            <a:off x="4160520" y="5435081"/>
            <a:ext cx="267005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3" name="Text 104"/>
          <p:cNvSpPr txBox="1"/>
          <p:nvPr/>
        </p:nvSpPr>
        <p:spPr>
          <a:xfrm>
            <a:off x="4160520" y="5435081"/>
            <a:ext cx="324612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text</a:t>
            </a:r>
            <a:endParaRPr lang="en-US" sz="800" dirty="0"/>
          </a:p>
        </p:txBody>
      </p:sp>
      <p:sp>
        <p:nvSpPr>
          <p:cNvPr id="124" name="Shape 105"/>
          <p:cNvSpPr/>
          <p:nvPr/>
        </p:nvSpPr>
        <p:spPr>
          <a:xfrm>
            <a:off x="5419649" y="4625837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25" name="Shape 106"/>
          <p:cNvSpPr/>
          <p:nvPr/>
        </p:nvSpPr>
        <p:spPr>
          <a:xfrm>
            <a:off x="5544007" y="4749281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6" name="Image 17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91556" y="4796830"/>
            <a:ext cx="95098" cy="95098"/>
          </a:xfrm>
          <a:prstGeom prst="rect">
            <a:avLst/>
          </a:prstGeom>
        </p:spPr>
      </p:pic>
      <p:sp>
        <p:nvSpPr>
          <p:cNvPr id="127" name="Text 107"/>
          <p:cNvSpPr txBox="1"/>
          <p:nvPr/>
        </p:nvSpPr>
        <p:spPr>
          <a:xfrm>
            <a:off x="5810098" y="4763911"/>
            <a:ext cx="39136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Tasks</a:t>
            </a:r>
            <a:endParaRPr lang="en-US" sz="900" dirty="0"/>
          </a:p>
        </p:txBody>
      </p:sp>
      <p:sp>
        <p:nvSpPr>
          <p:cNvPr id="128" name="Text 108"/>
          <p:cNvSpPr txBox="1"/>
          <p:nvPr/>
        </p:nvSpPr>
        <p:spPr>
          <a:xfrm>
            <a:off x="5544007" y="5063835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129" name="Shape 109"/>
          <p:cNvSpPr/>
          <p:nvPr/>
        </p:nvSpPr>
        <p:spPr>
          <a:xfrm>
            <a:off x="5685739" y="5053776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0" name="Text 110"/>
          <p:cNvSpPr txBox="1"/>
          <p:nvPr/>
        </p:nvSpPr>
        <p:spPr>
          <a:xfrm>
            <a:off x="5685739" y="5053776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31" name="Text 111"/>
          <p:cNvSpPr txBox="1"/>
          <p:nvPr/>
        </p:nvSpPr>
        <p:spPr>
          <a:xfrm>
            <a:off x="5544007" y="5254030"/>
            <a:ext cx="59253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booking_id</a:t>
            </a:r>
            <a:endParaRPr lang="en-US" sz="800" dirty="0"/>
          </a:p>
        </p:txBody>
      </p:sp>
      <p:sp>
        <p:nvSpPr>
          <p:cNvPr id="132" name="Shape 112"/>
          <p:cNvSpPr/>
          <p:nvPr/>
        </p:nvSpPr>
        <p:spPr>
          <a:xfrm>
            <a:off x="6104534" y="5244886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3" name="Text 113"/>
          <p:cNvSpPr txBox="1"/>
          <p:nvPr/>
        </p:nvSpPr>
        <p:spPr>
          <a:xfrm>
            <a:off x="6104534" y="5244886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34" name="Text 114"/>
          <p:cNvSpPr txBox="1"/>
          <p:nvPr/>
        </p:nvSpPr>
        <p:spPr>
          <a:xfrm>
            <a:off x="5544007" y="544422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status</a:t>
            </a:r>
            <a:endParaRPr lang="en-US" sz="800" dirty="0"/>
          </a:p>
        </p:txBody>
      </p:sp>
      <p:sp>
        <p:nvSpPr>
          <p:cNvPr id="135" name="Shape 115"/>
          <p:cNvSpPr/>
          <p:nvPr/>
        </p:nvSpPr>
        <p:spPr>
          <a:xfrm>
            <a:off x="5866790" y="5435081"/>
            <a:ext cx="352044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6" name="Text 116"/>
          <p:cNvSpPr txBox="1"/>
          <p:nvPr/>
        </p:nvSpPr>
        <p:spPr>
          <a:xfrm>
            <a:off x="5866790" y="5435081"/>
            <a:ext cx="409651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enum</a:t>
            </a:r>
            <a:endParaRPr lang="en-US" sz="800" dirty="0"/>
          </a:p>
        </p:txBody>
      </p:sp>
      <p:sp>
        <p:nvSpPr>
          <p:cNvPr id="140" name="Shape 119"/>
          <p:cNvSpPr/>
          <p:nvPr/>
        </p:nvSpPr>
        <p:spPr>
          <a:xfrm>
            <a:off x="7397738" y="4625837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41" name="Shape 120"/>
          <p:cNvSpPr/>
          <p:nvPr/>
        </p:nvSpPr>
        <p:spPr>
          <a:xfrm>
            <a:off x="7522096" y="4750195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2" name="Image 19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569645" y="4797744"/>
            <a:ext cx="95098" cy="95098"/>
          </a:xfrm>
          <a:prstGeom prst="rect">
            <a:avLst/>
          </a:prstGeom>
        </p:spPr>
      </p:pic>
      <p:sp>
        <p:nvSpPr>
          <p:cNvPr id="143" name="Text 121"/>
          <p:cNvSpPr txBox="1"/>
          <p:nvPr/>
        </p:nvSpPr>
        <p:spPr>
          <a:xfrm>
            <a:off x="7788187" y="4763911"/>
            <a:ext cx="5340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Budgets</a:t>
            </a:r>
            <a:endParaRPr lang="en-US" sz="900" dirty="0"/>
          </a:p>
        </p:txBody>
      </p:sp>
      <p:sp>
        <p:nvSpPr>
          <p:cNvPr id="144" name="Text 122"/>
          <p:cNvSpPr txBox="1"/>
          <p:nvPr/>
        </p:nvSpPr>
        <p:spPr>
          <a:xfrm>
            <a:off x="7522096" y="5063834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145" name="Shape 123"/>
          <p:cNvSpPr/>
          <p:nvPr/>
        </p:nvSpPr>
        <p:spPr>
          <a:xfrm>
            <a:off x="7663828" y="5054690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6" name="Text 124"/>
          <p:cNvSpPr txBox="1"/>
          <p:nvPr/>
        </p:nvSpPr>
        <p:spPr>
          <a:xfrm>
            <a:off x="7663828" y="5054690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47" name="Text 125"/>
          <p:cNvSpPr txBox="1"/>
          <p:nvPr/>
        </p:nvSpPr>
        <p:spPr>
          <a:xfrm>
            <a:off x="7522096" y="5254944"/>
            <a:ext cx="4096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user_id</a:t>
            </a:r>
            <a:endParaRPr lang="en-US" sz="800" dirty="0"/>
          </a:p>
        </p:txBody>
      </p:sp>
      <p:sp>
        <p:nvSpPr>
          <p:cNvPr id="148" name="Shape 126"/>
          <p:cNvSpPr/>
          <p:nvPr/>
        </p:nvSpPr>
        <p:spPr>
          <a:xfrm>
            <a:off x="7909802" y="5244885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9" name="Text 127"/>
          <p:cNvSpPr txBox="1"/>
          <p:nvPr/>
        </p:nvSpPr>
        <p:spPr>
          <a:xfrm>
            <a:off x="7909802" y="5244885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50" name="Text 128"/>
          <p:cNvSpPr txBox="1"/>
          <p:nvPr/>
        </p:nvSpPr>
        <p:spPr>
          <a:xfrm>
            <a:off x="7522096" y="5445139"/>
            <a:ext cx="286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total</a:t>
            </a:r>
            <a:endParaRPr lang="en-US" sz="800" dirty="0"/>
          </a:p>
        </p:txBody>
      </p:sp>
      <p:sp>
        <p:nvSpPr>
          <p:cNvPr id="151" name="Shape 129"/>
          <p:cNvSpPr/>
          <p:nvPr/>
        </p:nvSpPr>
        <p:spPr>
          <a:xfrm>
            <a:off x="7782700" y="5435995"/>
            <a:ext cx="4379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2" name="Text 130"/>
          <p:cNvSpPr txBox="1"/>
          <p:nvPr/>
        </p:nvSpPr>
        <p:spPr>
          <a:xfrm>
            <a:off x="7782700" y="5435995"/>
            <a:ext cx="542240" cy="15179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decimal</a:t>
            </a:r>
            <a:endParaRPr lang="en-US" sz="800" dirty="0"/>
          </a:p>
        </p:txBody>
      </p:sp>
      <p:sp>
        <p:nvSpPr>
          <p:cNvPr id="153" name="Text 131"/>
          <p:cNvSpPr txBox="1"/>
          <p:nvPr/>
        </p:nvSpPr>
        <p:spPr>
          <a:xfrm>
            <a:off x="7522096" y="563533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spent</a:t>
            </a:r>
            <a:endParaRPr lang="en-US" sz="800" dirty="0"/>
          </a:p>
        </p:txBody>
      </p:sp>
      <p:sp>
        <p:nvSpPr>
          <p:cNvPr id="154" name="Shape 132"/>
          <p:cNvSpPr/>
          <p:nvPr/>
        </p:nvSpPr>
        <p:spPr>
          <a:xfrm>
            <a:off x="7829335" y="5626190"/>
            <a:ext cx="4379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5" name="Text 133"/>
          <p:cNvSpPr txBox="1"/>
          <p:nvPr/>
        </p:nvSpPr>
        <p:spPr>
          <a:xfrm>
            <a:off x="7829335" y="5626190"/>
            <a:ext cx="577547" cy="15270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decimal</a:t>
            </a:r>
            <a:endParaRPr lang="en-US" sz="800" dirty="0"/>
          </a:p>
        </p:txBody>
      </p:sp>
      <p:sp>
        <p:nvSpPr>
          <p:cNvPr id="157" name="Shape 35">
            <a:extLst>
              <a:ext uri="{FF2B5EF4-FFF2-40B4-BE49-F238E27FC236}">
                <a16:creationId xmlns:a16="http://schemas.microsoft.com/office/drawing/2014/main" id="{ACD0E389-F42E-4522-FA91-1FF8390AA880}"/>
              </a:ext>
            </a:extLst>
          </p:cNvPr>
          <p:cNvSpPr/>
          <p:nvPr/>
        </p:nvSpPr>
        <p:spPr>
          <a:xfrm>
            <a:off x="5544007" y="1443725"/>
            <a:ext cx="1714500" cy="1285646"/>
          </a:xfrm>
          <a:prstGeom prst="roundRect">
            <a:avLst>
              <a:gd name="adj" fmla="val 10537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58" name="Shape 36">
            <a:extLst>
              <a:ext uri="{FF2B5EF4-FFF2-40B4-BE49-F238E27FC236}">
                <a16:creationId xmlns:a16="http://schemas.microsoft.com/office/drawing/2014/main" id="{7743CE53-1291-FA52-4CD8-824BE3A5894D}"/>
              </a:ext>
            </a:extLst>
          </p:cNvPr>
          <p:cNvSpPr/>
          <p:nvPr/>
        </p:nvSpPr>
        <p:spPr>
          <a:xfrm>
            <a:off x="5668365" y="1568083"/>
            <a:ext cx="190195" cy="190195"/>
          </a:xfrm>
          <a:prstGeom prst="roundRect">
            <a:avLst>
              <a:gd name="adj" fmla="val 240385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9" name="Image 10" descr="preencoded.png">
            <a:extLst>
              <a:ext uri="{FF2B5EF4-FFF2-40B4-BE49-F238E27FC236}">
                <a16:creationId xmlns:a16="http://schemas.microsoft.com/office/drawing/2014/main" id="{1253198E-9D9A-0011-5ECA-080FB204F6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923" r="-1923"/>
          <a:stretch/>
        </p:blipFill>
        <p:spPr>
          <a:xfrm>
            <a:off x="5701284" y="1615632"/>
            <a:ext cx="123444" cy="95098"/>
          </a:xfrm>
          <a:prstGeom prst="rect">
            <a:avLst/>
          </a:prstGeom>
        </p:spPr>
      </p:pic>
      <p:sp>
        <p:nvSpPr>
          <p:cNvPr id="160" name="Text 37">
            <a:extLst>
              <a:ext uri="{FF2B5EF4-FFF2-40B4-BE49-F238E27FC236}">
                <a16:creationId xmlns:a16="http://schemas.microsoft.com/office/drawing/2014/main" id="{18418D46-9EB5-B224-EEE6-57C11E28AD2A}"/>
              </a:ext>
            </a:extLst>
          </p:cNvPr>
          <p:cNvSpPr txBox="1"/>
          <p:nvPr/>
        </p:nvSpPr>
        <p:spPr>
          <a:xfrm>
            <a:off x="5934456" y="1581799"/>
            <a:ext cx="5239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Planners</a:t>
            </a:r>
          </a:p>
        </p:txBody>
      </p:sp>
      <p:sp>
        <p:nvSpPr>
          <p:cNvPr id="161" name="Text 38">
            <a:extLst>
              <a:ext uri="{FF2B5EF4-FFF2-40B4-BE49-F238E27FC236}">
                <a16:creationId xmlns:a16="http://schemas.microsoft.com/office/drawing/2014/main" id="{01DF13B8-0AA1-8C74-7E35-829DAE9237EF}"/>
              </a:ext>
            </a:extLst>
          </p:cNvPr>
          <p:cNvSpPr txBox="1"/>
          <p:nvPr/>
        </p:nvSpPr>
        <p:spPr>
          <a:xfrm>
            <a:off x="5668365" y="1882637"/>
            <a:ext cx="1627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</a:t>
            </a:r>
            <a:endParaRPr lang="en-US" sz="800" dirty="0"/>
          </a:p>
        </p:txBody>
      </p:sp>
      <p:sp>
        <p:nvSpPr>
          <p:cNvPr id="162" name="Shape 39">
            <a:extLst>
              <a:ext uri="{FF2B5EF4-FFF2-40B4-BE49-F238E27FC236}">
                <a16:creationId xmlns:a16="http://schemas.microsoft.com/office/drawing/2014/main" id="{752C75EC-F758-5CDC-9DA8-19A0D4BD1586}"/>
              </a:ext>
            </a:extLst>
          </p:cNvPr>
          <p:cNvSpPr/>
          <p:nvPr/>
        </p:nvSpPr>
        <p:spPr>
          <a:xfrm>
            <a:off x="5810097" y="1872579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3" name="Text 40">
            <a:extLst>
              <a:ext uri="{FF2B5EF4-FFF2-40B4-BE49-F238E27FC236}">
                <a16:creationId xmlns:a16="http://schemas.microsoft.com/office/drawing/2014/main" id="{3632AFAE-A3D5-81B0-887A-D4743F878243}"/>
              </a:ext>
            </a:extLst>
          </p:cNvPr>
          <p:cNvSpPr txBox="1"/>
          <p:nvPr/>
        </p:nvSpPr>
        <p:spPr>
          <a:xfrm>
            <a:off x="5810097" y="1872579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64" name="Text 41">
            <a:extLst>
              <a:ext uri="{FF2B5EF4-FFF2-40B4-BE49-F238E27FC236}">
                <a16:creationId xmlns:a16="http://schemas.microsoft.com/office/drawing/2014/main" id="{C0E15C85-2B5E-E49A-C1F6-05E063263800}"/>
              </a:ext>
            </a:extLst>
          </p:cNvPr>
          <p:cNvSpPr txBox="1"/>
          <p:nvPr/>
        </p:nvSpPr>
        <p:spPr>
          <a:xfrm>
            <a:off x="5668365" y="2072832"/>
            <a:ext cx="4096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user_id</a:t>
            </a:r>
            <a:endParaRPr lang="en-US" sz="800" dirty="0"/>
          </a:p>
        </p:txBody>
      </p:sp>
      <p:sp>
        <p:nvSpPr>
          <p:cNvPr id="165" name="Shape 42">
            <a:extLst>
              <a:ext uri="{FF2B5EF4-FFF2-40B4-BE49-F238E27FC236}">
                <a16:creationId xmlns:a16="http://schemas.microsoft.com/office/drawing/2014/main" id="{81EF5A99-8089-3705-3317-A4F59CD49EA2}"/>
              </a:ext>
            </a:extLst>
          </p:cNvPr>
          <p:cNvSpPr/>
          <p:nvPr/>
        </p:nvSpPr>
        <p:spPr>
          <a:xfrm>
            <a:off x="6056071" y="2063688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6" name="Text 43">
            <a:extLst>
              <a:ext uri="{FF2B5EF4-FFF2-40B4-BE49-F238E27FC236}">
                <a16:creationId xmlns:a16="http://schemas.microsoft.com/office/drawing/2014/main" id="{06A4B0E7-82E3-C0E1-386E-669A6611EA64}"/>
              </a:ext>
            </a:extLst>
          </p:cNvPr>
          <p:cNvSpPr txBox="1"/>
          <p:nvPr/>
        </p:nvSpPr>
        <p:spPr>
          <a:xfrm>
            <a:off x="6056071" y="2063688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  <p:sp>
        <p:nvSpPr>
          <p:cNvPr id="167" name="Text 44">
            <a:extLst>
              <a:ext uri="{FF2B5EF4-FFF2-40B4-BE49-F238E27FC236}">
                <a16:creationId xmlns:a16="http://schemas.microsoft.com/office/drawing/2014/main" id="{F5CA08C1-12D3-16DD-6398-A13E6F2FE46D}"/>
              </a:ext>
            </a:extLst>
          </p:cNvPr>
          <p:cNvSpPr txBox="1"/>
          <p:nvPr/>
        </p:nvSpPr>
        <p:spPr>
          <a:xfrm>
            <a:off x="5668365" y="2263027"/>
            <a:ext cx="56692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partner_id</a:t>
            </a:r>
            <a:endParaRPr lang="en-US" sz="800" dirty="0"/>
          </a:p>
        </p:txBody>
      </p:sp>
      <p:sp>
        <p:nvSpPr>
          <p:cNvPr id="168" name="Shape 45">
            <a:extLst>
              <a:ext uri="{FF2B5EF4-FFF2-40B4-BE49-F238E27FC236}">
                <a16:creationId xmlns:a16="http://schemas.microsoft.com/office/drawing/2014/main" id="{E8EF883C-1F65-658D-BF60-5AF6C1222B9A}"/>
              </a:ext>
            </a:extLst>
          </p:cNvPr>
          <p:cNvSpPr/>
          <p:nvPr/>
        </p:nvSpPr>
        <p:spPr>
          <a:xfrm>
            <a:off x="6195060" y="2253883"/>
            <a:ext cx="323698" cy="161849"/>
          </a:xfrm>
          <a:prstGeom prst="roundRect">
            <a:avLst>
              <a:gd name="adj" fmla="val 265869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9" name="Text 46">
            <a:extLst>
              <a:ext uri="{FF2B5EF4-FFF2-40B4-BE49-F238E27FC236}">
                <a16:creationId xmlns:a16="http://schemas.microsoft.com/office/drawing/2014/main" id="{CDC97765-C9EB-B0E1-2E71-8FF166C22BCE}"/>
              </a:ext>
            </a:extLst>
          </p:cNvPr>
          <p:cNvSpPr txBox="1"/>
          <p:nvPr/>
        </p:nvSpPr>
        <p:spPr>
          <a:xfrm>
            <a:off x="6195060" y="2253883"/>
            <a:ext cx="381305" cy="1627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UUID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305" y="276149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l="-33" r="-33"/>
          <a:stretch/>
        </p:blipFill>
        <p:spPr>
          <a:xfrm>
            <a:off x="466344" y="371246"/>
            <a:ext cx="171907" cy="1527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38505" y="228600"/>
            <a:ext cx="2098548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 스택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838505" y="579397"/>
            <a:ext cx="249448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10개 카테고리, 실제 구현 내용 중심 정리</a:t>
            </a:r>
            <a:endParaRPr lang="en-US" sz="1100" dirty="0"/>
          </a:p>
        </p:txBody>
      </p:sp>
      <p:sp>
        <p:nvSpPr>
          <p:cNvPr id="27" name="Shape 16"/>
          <p:cNvSpPr/>
          <p:nvPr/>
        </p:nvSpPr>
        <p:spPr>
          <a:xfrm>
            <a:off x="381305" y="1164535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28" name="Shape 17"/>
          <p:cNvSpPr/>
          <p:nvPr/>
        </p:nvSpPr>
        <p:spPr>
          <a:xfrm>
            <a:off x="543154" y="1354731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6"/>
          <a:srcRect l="-1507" r="-1507"/>
          <a:stretch/>
        </p:blipFill>
        <p:spPr>
          <a:xfrm>
            <a:off x="609905" y="1440684"/>
            <a:ext cx="171907" cy="133502"/>
          </a:xfrm>
          <a:prstGeom prst="rect">
            <a:avLst/>
          </a:prstGeom>
        </p:spPr>
      </p:pic>
      <p:sp>
        <p:nvSpPr>
          <p:cNvPr id="30" name="Text 18"/>
          <p:cNvSpPr txBox="1"/>
          <p:nvPr/>
        </p:nvSpPr>
        <p:spPr>
          <a:xfrm>
            <a:off x="942746" y="1326384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Collaboration</a:t>
            </a:r>
            <a:endParaRPr lang="en-US" sz="1200" dirty="0"/>
          </a:p>
        </p:txBody>
      </p:sp>
      <p:sp>
        <p:nvSpPr>
          <p:cNvPr id="31" name="Text 19"/>
          <p:cNvSpPr txBox="1"/>
          <p:nvPr/>
        </p:nvSpPr>
        <p:spPr>
          <a:xfrm>
            <a:off x="942746" y="1535782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Notion, Discord</a:t>
            </a:r>
            <a:endParaRPr lang="en-US" sz="800" dirty="0"/>
          </a:p>
        </p:txBody>
      </p:sp>
      <p:sp>
        <p:nvSpPr>
          <p:cNvPr id="32" name="Shape 20"/>
          <p:cNvSpPr/>
          <p:nvPr/>
        </p:nvSpPr>
        <p:spPr>
          <a:xfrm>
            <a:off x="543154" y="1878682"/>
            <a:ext cx="60990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19049" y="1945433"/>
            <a:ext cx="85954" cy="95098"/>
          </a:xfrm>
          <a:prstGeom prst="rect">
            <a:avLst/>
          </a:prstGeom>
        </p:spPr>
      </p:pic>
      <p:sp>
        <p:nvSpPr>
          <p:cNvPr id="34" name="Text 21"/>
          <p:cNvSpPr txBox="1"/>
          <p:nvPr/>
        </p:nvSpPr>
        <p:spPr>
          <a:xfrm>
            <a:off x="743407" y="1878682"/>
            <a:ext cx="39136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Notion</a:t>
            </a:r>
            <a:endParaRPr lang="en-US" sz="800" dirty="0"/>
          </a:p>
        </p:txBody>
      </p:sp>
      <p:sp>
        <p:nvSpPr>
          <p:cNvPr id="35" name="Shape 22"/>
          <p:cNvSpPr/>
          <p:nvPr/>
        </p:nvSpPr>
        <p:spPr>
          <a:xfrm>
            <a:off x="1208837" y="1878682"/>
            <a:ext cx="64739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6" name="Image 11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285646" y="1945433"/>
            <a:ext cx="85954" cy="95098"/>
          </a:xfrm>
          <a:prstGeom prst="rect">
            <a:avLst/>
          </a:prstGeom>
        </p:spPr>
      </p:pic>
      <p:sp>
        <p:nvSpPr>
          <p:cNvPr id="37" name="Text 23"/>
          <p:cNvSpPr txBox="1"/>
          <p:nvPr/>
        </p:nvSpPr>
        <p:spPr>
          <a:xfrm>
            <a:off x="1409090" y="1878682"/>
            <a:ext cx="4288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Discord</a:t>
            </a:r>
            <a:endParaRPr lang="en-US" sz="800" dirty="0"/>
          </a:p>
        </p:txBody>
      </p:sp>
      <p:sp>
        <p:nvSpPr>
          <p:cNvPr id="38" name="Shape 24"/>
          <p:cNvSpPr/>
          <p:nvPr/>
        </p:nvSpPr>
        <p:spPr>
          <a:xfrm>
            <a:off x="543154" y="2164889"/>
            <a:ext cx="1095451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9" name="Image 12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19049" y="2231640"/>
            <a:ext cx="85954" cy="95098"/>
          </a:xfrm>
          <a:prstGeom prst="rect">
            <a:avLst/>
          </a:prstGeom>
        </p:spPr>
      </p:pic>
      <p:sp>
        <p:nvSpPr>
          <p:cNvPr id="40" name="Text 25"/>
          <p:cNvSpPr txBox="1"/>
          <p:nvPr/>
        </p:nvSpPr>
        <p:spPr>
          <a:xfrm>
            <a:off x="743407" y="2164889"/>
            <a:ext cx="8769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HTML+Supabase</a:t>
            </a:r>
            <a:endParaRPr lang="en-US" sz="800" dirty="0"/>
          </a:p>
        </p:txBody>
      </p:sp>
      <p:sp>
        <p:nvSpPr>
          <p:cNvPr id="41" name="Shape 26"/>
          <p:cNvSpPr/>
          <p:nvPr/>
        </p:nvSpPr>
        <p:spPr>
          <a:xfrm>
            <a:off x="1692554" y="2164889"/>
            <a:ext cx="543154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2" name="Image 13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768450" y="2231640"/>
            <a:ext cx="85954" cy="95098"/>
          </a:xfrm>
          <a:prstGeom prst="rect">
            <a:avLst/>
          </a:prstGeom>
        </p:spPr>
      </p:pic>
      <p:sp>
        <p:nvSpPr>
          <p:cNvPr id="43" name="Text 27"/>
          <p:cNvSpPr txBox="1"/>
          <p:nvPr/>
        </p:nvSpPr>
        <p:spPr>
          <a:xfrm>
            <a:off x="1891894" y="2164889"/>
            <a:ext cx="3246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Word</a:t>
            </a:r>
            <a:endParaRPr lang="en-US" sz="800" dirty="0"/>
          </a:p>
        </p:txBody>
      </p:sp>
      <p:sp>
        <p:nvSpPr>
          <p:cNvPr id="44" name="Shape 28"/>
          <p:cNvSpPr/>
          <p:nvPr/>
        </p:nvSpPr>
        <p:spPr>
          <a:xfrm>
            <a:off x="543154" y="2469384"/>
            <a:ext cx="333756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5" name="Text 29"/>
          <p:cNvSpPr txBox="1"/>
          <p:nvPr/>
        </p:nvSpPr>
        <p:spPr>
          <a:xfrm>
            <a:off x="543154" y="2469384"/>
            <a:ext cx="391363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Docs</a:t>
            </a:r>
            <a:endParaRPr lang="en-US" sz="800" dirty="0"/>
          </a:p>
        </p:txBody>
      </p:sp>
      <p:sp>
        <p:nvSpPr>
          <p:cNvPr id="46" name="Shape 30"/>
          <p:cNvSpPr/>
          <p:nvPr/>
        </p:nvSpPr>
        <p:spPr>
          <a:xfrm>
            <a:off x="911657" y="2469384"/>
            <a:ext cx="409651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31"/>
          <p:cNvSpPr txBox="1"/>
          <p:nvPr/>
        </p:nvSpPr>
        <p:spPr>
          <a:xfrm>
            <a:off x="911657" y="2469384"/>
            <a:ext cx="467258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Comm</a:t>
            </a:r>
            <a:endParaRPr lang="en-US" sz="800" dirty="0"/>
          </a:p>
        </p:txBody>
      </p:sp>
      <p:sp>
        <p:nvSpPr>
          <p:cNvPr id="48" name="Shape 32"/>
          <p:cNvSpPr/>
          <p:nvPr/>
        </p:nvSpPr>
        <p:spPr>
          <a:xfrm>
            <a:off x="3267151" y="1164535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49" name="Shape 33"/>
          <p:cNvSpPr/>
          <p:nvPr/>
        </p:nvSpPr>
        <p:spPr>
          <a:xfrm>
            <a:off x="3429000" y="1354731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0" name="Image 14" descr="preencoded.png"/>
          <p:cNvPicPr>
            <a:picLocks noChangeAspect="1"/>
          </p:cNvPicPr>
          <p:nvPr/>
        </p:nvPicPr>
        <p:blipFill>
          <a:blip r:embed="rId8"/>
          <a:srcRect l="-1507" r="-1507"/>
          <a:stretch/>
        </p:blipFill>
        <p:spPr>
          <a:xfrm>
            <a:off x="3495751" y="1440684"/>
            <a:ext cx="171907" cy="133502"/>
          </a:xfrm>
          <a:prstGeom prst="rect">
            <a:avLst/>
          </a:prstGeom>
        </p:spPr>
      </p:pic>
      <p:sp>
        <p:nvSpPr>
          <p:cNvPr id="51" name="Text 34"/>
          <p:cNvSpPr txBox="1"/>
          <p:nvPr/>
        </p:nvSpPr>
        <p:spPr>
          <a:xfrm>
            <a:off x="3829507" y="1326384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Languages</a:t>
            </a:r>
            <a:endParaRPr lang="en-US" sz="1200" dirty="0"/>
          </a:p>
        </p:txBody>
      </p:sp>
      <p:sp>
        <p:nvSpPr>
          <p:cNvPr id="52" name="Text 35"/>
          <p:cNvSpPr txBox="1"/>
          <p:nvPr/>
        </p:nvSpPr>
        <p:spPr>
          <a:xfrm>
            <a:off x="3829507" y="1535782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JS, Python, CSS</a:t>
            </a:r>
            <a:endParaRPr lang="en-US" sz="800" dirty="0"/>
          </a:p>
        </p:txBody>
      </p:sp>
      <p:sp>
        <p:nvSpPr>
          <p:cNvPr id="53" name="Shape 36"/>
          <p:cNvSpPr/>
          <p:nvPr/>
        </p:nvSpPr>
        <p:spPr>
          <a:xfrm>
            <a:off x="3429000" y="1878682"/>
            <a:ext cx="790956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5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3504895" y="1945433"/>
            <a:ext cx="85954" cy="95098"/>
          </a:xfrm>
          <a:prstGeom prst="rect">
            <a:avLst/>
          </a:prstGeom>
        </p:spPr>
      </p:pic>
      <p:sp>
        <p:nvSpPr>
          <p:cNvPr id="55" name="Text 37"/>
          <p:cNvSpPr txBox="1"/>
          <p:nvPr/>
        </p:nvSpPr>
        <p:spPr>
          <a:xfrm>
            <a:off x="3629254" y="1878682"/>
            <a:ext cx="571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JavaScript</a:t>
            </a:r>
            <a:endParaRPr lang="en-US" sz="800" dirty="0"/>
          </a:p>
        </p:txBody>
      </p:sp>
      <p:sp>
        <p:nvSpPr>
          <p:cNvPr id="56" name="Shape 38"/>
          <p:cNvSpPr/>
          <p:nvPr/>
        </p:nvSpPr>
        <p:spPr>
          <a:xfrm>
            <a:off x="4275734" y="1878682"/>
            <a:ext cx="629107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7" name="Image 16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4352544" y="1945433"/>
            <a:ext cx="85954" cy="95098"/>
          </a:xfrm>
          <a:prstGeom prst="rect">
            <a:avLst/>
          </a:prstGeom>
        </p:spPr>
      </p:pic>
      <p:sp>
        <p:nvSpPr>
          <p:cNvPr id="58" name="Text 39"/>
          <p:cNvSpPr txBox="1"/>
          <p:nvPr/>
        </p:nvSpPr>
        <p:spPr>
          <a:xfrm>
            <a:off x="4475988" y="1878682"/>
            <a:ext cx="4096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Python</a:t>
            </a:r>
            <a:endParaRPr lang="en-US" sz="800" dirty="0"/>
          </a:p>
        </p:txBody>
      </p:sp>
      <p:sp>
        <p:nvSpPr>
          <p:cNvPr id="59" name="Shape 40"/>
          <p:cNvSpPr/>
          <p:nvPr/>
        </p:nvSpPr>
        <p:spPr>
          <a:xfrm>
            <a:off x="4960620" y="1878682"/>
            <a:ext cx="466344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0" name="Image 17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5037430" y="1945433"/>
            <a:ext cx="85954" cy="95098"/>
          </a:xfrm>
          <a:prstGeom prst="rect">
            <a:avLst/>
          </a:prstGeom>
        </p:spPr>
      </p:pic>
      <p:sp>
        <p:nvSpPr>
          <p:cNvPr id="61" name="Text 41"/>
          <p:cNvSpPr txBox="1"/>
          <p:nvPr/>
        </p:nvSpPr>
        <p:spPr>
          <a:xfrm>
            <a:off x="5160874" y="1878682"/>
            <a:ext cx="2478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CSS</a:t>
            </a:r>
            <a:endParaRPr lang="en-US" sz="800" dirty="0"/>
          </a:p>
        </p:txBody>
      </p:sp>
      <p:sp>
        <p:nvSpPr>
          <p:cNvPr id="62" name="Shape 42"/>
          <p:cNvSpPr/>
          <p:nvPr/>
        </p:nvSpPr>
        <p:spPr>
          <a:xfrm>
            <a:off x="3429000" y="2164889"/>
            <a:ext cx="76169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3" name="Image 18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3504895" y="2231640"/>
            <a:ext cx="85954" cy="95098"/>
          </a:xfrm>
          <a:prstGeom prst="rect">
            <a:avLst/>
          </a:prstGeom>
        </p:spPr>
      </p:pic>
      <p:sp>
        <p:nvSpPr>
          <p:cNvPr id="64" name="Text 43"/>
          <p:cNvSpPr txBox="1"/>
          <p:nvPr/>
        </p:nvSpPr>
        <p:spPr>
          <a:xfrm>
            <a:off x="3629254" y="2164889"/>
            <a:ext cx="5431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PL/pgSQL</a:t>
            </a:r>
            <a:endParaRPr lang="en-US" sz="800" dirty="0"/>
          </a:p>
        </p:txBody>
      </p:sp>
      <p:sp>
        <p:nvSpPr>
          <p:cNvPr id="65" name="Shape 44"/>
          <p:cNvSpPr/>
          <p:nvPr/>
        </p:nvSpPr>
        <p:spPr>
          <a:xfrm>
            <a:off x="3429000" y="2469384"/>
            <a:ext cx="523951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6" name="Text 45"/>
          <p:cNvSpPr txBox="1"/>
          <p:nvPr/>
        </p:nvSpPr>
        <p:spPr>
          <a:xfrm>
            <a:off x="3429000" y="2469384"/>
            <a:ext cx="581558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Frontend</a:t>
            </a:r>
            <a:endParaRPr lang="en-US" sz="800" dirty="0"/>
          </a:p>
        </p:txBody>
      </p:sp>
      <p:sp>
        <p:nvSpPr>
          <p:cNvPr id="67" name="Shape 46"/>
          <p:cNvSpPr/>
          <p:nvPr/>
        </p:nvSpPr>
        <p:spPr>
          <a:xfrm>
            <a:off x="3987698" y="2469384"/>
            <a:ext cx="504749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8" name="Text 47"/>
          <p:cNvSpPr txBox="1"/>
          <p:nvPr/>
        </p:nvSpPr>
        <p:spPr>
          <a:xfrm>
            <a:off x="3987698" y="2469384"/>
            <a:ext cx="562356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Backend</a:t>
            </a:r>
            <a:endParaRPr lang="en-US" sz="800" dirty="0"/>
          </a:p>
        </p:txBody>
      </p:sp>
      <p:sp>
        <p:nvSpPr>
          <p:cNvPr id="69" name="Shape 48"/>
          <p:cNvSpPr/>
          <p:nvPr/>
        </p:nvSpPr>
        <p:spPr>
          <a:xfrm>
            <a:off x="6152998" y="1164535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70" name="Shape 49"/>
          <p:cNvSpPr/>
          <p:nvPr/>
        </p:nvSpPr>
        <p:spPr>
          <a:xfrm>
            <a:off x="6314846" y="1354731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1" name="Image 19" descr="preencoded.png"/>
          <p:cNvPicPr>
            <a:picLocks noChangeAspect="1"/>
          </p:cNvPicPr>
          <p:nvPr/>
        </p:nvPicPr>
        <p:blipFill>
          <a:blip r:embed="rId9"/>
          <a:srcRect l="-2512" r="-2512"/>
          <a:stretch/>
        </p:blipFill>
        <p:spPr>
          <a:xfrm>
            <a:off x="6415430" y="1440684"/>
            <a:ext cx="105156" cy="133502"/>
          </a:xfrm>
          <a:prstGeom prst="rect">
            <a:avLst/>
          </a:prstGeom>
        </p:spPr>
      </p:pic>
      <p:sp>
        <p:nvSpPr>
          <p:cNvPr id="72" name="Text 50"/>
          <p:cNvSpPr txBox="1"/>
          <p:nvPr/>
        </p:nvSpPr>
        <p:spPr>
          <a:xfrm>
            <a:off x="6715354" y="1326384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Hardware</a:t>
            </a:r>
            <a:endParaRPr lang="en-US" sz="1200" dirty="0"/>
          </a:p>
        </p:txBody>
      </p:sp>
      <p:sp>
        <p:nvSpPr>
          <p:cNvPr id="73" name="Text 51"/>
          <p:cNvSpPr txBox="1"/>
          <p:nvPr/>
        </p:nvSpPr>
        <p:spPr>
          <a:xfrm>
            <a:off x="6715354" y="1535782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Galaxy, Android, iPhone</a:t>
            </a:r>
            <a:endParaRPr lang="en-US" sz="800" dirty="0"/>
          </a:p>
        </p:txBody>
      </p:sp>
      <p:sp>
        <p:nvSpPr>
          <p:cNvPr id="74" name="Shape 52"/>
          <p:cNvSpPr/>
          <p:nvPr/>
        </p:nvSpPr>
        <p:spPr>
          <a:xfrm>
            <a:off x="6314846" y="1878682"/>
            <a:ext cx="95280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5" name="Image 20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391656" y="1945433"/>
            <a:ext cx="85954" cy="95098"/>
          </a:xfrm>
          <a:prstGeom prst="rect">
            <a:avLst/>
          </a:prstGeom>
        </p:spPr>
      </p:pic>
      <p:sp>
        <p:nvSpPr>
          <p:cNvPr id="76" name="Text 53"/>
          <p:cNvSpPr txBox="1"/>
          <p:nvPr/>
        </p:nvSpPr>
        <p:spPr>
          <a:xfrm>
            <a:off x="6515100" y="1878682"/>
            <a:ext cx="73426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Galaxy Book2</a:t>
            </a:r>
            <a:endParaRPr lang="en-US" sz="800" dirty="0"/>
          </a:p>
        </p:txBody>
      </p:sp>
      <p:sp>
        <p:nvSpPr>
          <p:cNvPr id="77" name="Shape 54"/>
          <p:cNvSpPr/>
          <p:nvPr/>
        </p:nvSpPr>
        <p:spPr>
          <a:xfrm>
            <a:off x="7316114" y="1878682"/>
            <a:ext cx="666598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8" name="Image 21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7392010" y="1945433"/>
            <a:ext cx="85954" cy="95098"/>
          </a:xfrm>
          <a:prstGeom prst="rect">
            <a:avLst/>
          </a:prstGeom>
        </p:spPr>
      </p:pic>
      <p:sp>
        <p:nvSpPr>
          <p:cNvPr id="79" name="Text 55"/>
          <p:cNvSpPr txBox="1"/>
          <p:nvPr/>
        </p:nvSpPr>
        <p:spPr>
          <a:xfrm>
            <a:off x="7516368" y="1878682"/>
            <a:ext cx="4480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Android</a:t>
            </a:r>
            <a:endParaRPr lang="en-US" sz="800" dirty="0"/>
          </a:p>
        </p:txBody>
      </p:sp>
      <p:sp>
        <p:nvSpPr>
          <p:cNvPr id="80" name="Shape 56"/>
          <p:cNvSpPr/>
          <p:nvPr/>
        </p:nvSpPr>
        <p:spPr>
          <a:xfrm>
            <a:off x="8038490" y="1878682"/>
            <a:ext cx="629107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1" name="Image 22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8114386" y="1945433"/>
            <a:ext cx="85954" cy="95098"/>
          </a:xfrm>
          <a:prstGeom prst="rect">
            <a:avLst/>
          </a:prstGeom>
        </p:spPr>
      </p:pic>
      <p:sp>
        <p:nvSpPr>
          <p:cNvPr id="82" name="Text 57"/>
          <p:cNvSpPr txBox="1"/>
          <p:nvPr/>
        </p:nvSpPr>
        <p:spPr>
          <a:xfrm>
            <a:off x="8238744" y="1878682"/>
            <a:ext cx="4096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iPhone</a:t>
            </a:r>
            <a:endParaRPr lang="en-US" sz="800" dirty="0"/>
          </a:p>
        </p:txBody>
      </p:sp>
      <p:sp>
        <p:nvSpPr>
          <p:cNvPr id="83" name="Shape 58"/>
          <p:cNvSpPr/>
          <p:nvPr/>
        </p:nvSpPr>
        <p:spPr>
          <a:xfrm>
            <a:off x="6314846" y="2183177"/>
            <a:ext cx="457200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4" name="Text 59"/>
          <p:cNvSpPr txBox="1"/>
          <p:nvPr/>
        </p:nvSpPr>
        <p:spPr>
          <a:xfrm>
            <a:off x="6314846" y="2183177"/>
            <a:ext cx="514807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Devices</a:t>
            </a:r>
            <a:endParaRPr lang="en-US" sz="800" dirty="0"/>
          </a:p>
        </p:txBody>
      </p:sp>
      <p:sp>
        <p:nvSpPr>
          <p:cNvPr id="85" name="Shape 60"/>
          <p:cNvSpPr/>
          <p:nvPr/>
        </p:nvSpPr>
        <p:spPr>
          <a:xfrm>
            <a:off x="9038844" y="1164535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86" name="Shape 61"/>
          <p:cNvSpPr/>
          <p:nvPr/>
        </p:nvSpPr>
        <p:spPr>
          <a:xfrm>
            <a:off x="9201607" y="1354731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3C5F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7" name="Image 23" descr="preencoded.png"/>
          <p:cNvPicPr>
            <a:picLocks noChangeAspect="1"/>
          </p:cNvPicPr>
          <p:nvPr/>
        </p:nvPicPr>
        <p:blipFill>
          <a:blip r:embed="rId10"/>
          <a:srcRect l="-837" r="-837"/>
          <a:stretch/>
        </p:blipFill>
        <p:spPr>
          <a:xfrm>
            <a:off x="9277502" y="1440684"/>
            <a:ext cx="152705" cy="133502"/>
          </a:xfrm>
          <a:prstGeom prst="rect">
            <a:avLst/>
          </a:prstGeom>
        </p:spPr>
      </p:pic>
      <p:sp>
        <p:nvSpPr>
          <p:cNvPr id="88" name="Text 62"/>
          <p:cNvSpPr txBox="1"/>
          <p:nvPr/>
        </p:nvSpPr>
        <p:spPr>
          <a:xfrm>
            <a:off x="9601200" y="1326384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IDE/Env</a:t>
            </a:r>
            <a:endParaRPr lang="en-US" sz="1200" dirty="0"/>
          </a:p>
        </p:txBody>
      </p:sp>
      <p:sp>
        <p:nvSpPr>
          <p:cNvPr id="89" name="Text 63"/>
          <p:cNvSpPr txBox="1"/>
          <p:nvPr/>
        </p:nvSpPr>
        <p:spPr>
          <a:xfrm>
            <a:off x="9601200" y="1535782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VS Code, React Native</a:t>
            </a:r>
            <a:endParaRPr lang="en-US" sz="800" dirty="0"/>
          </a:p>
        </p:txBody>
      </p:sp>
      <p:sp>
        <p:nvSpPr>
          <p:cNvPr id="90" name="Shape 64"/>
          <p:cNvSpPr/>
          <p:nvPr/>
        </p:nvSpPr>
        <p:spPr>
          <a:xfrm>
            <a:off x="9201607" y="1878682"/>
            <a:ext cx="685800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1" name="Image 24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9277502" y="1945433"/>
            <a:ext cx="85954" cy="95098"/>
          </a:xfrm>
          <a:prstGeom prst="rect">
            <a:avLst/>
          </a:prstGeom>
        </p:spPr>
      </p:pic>
      <p:sp>
        <p:nvSpPr>
          <p:cNvPr id="92" name="Text 65"/>
          <p:cNvSpPr txBox="1"/>
          <p:nvPr/>
        </p:nvSpPr>
        <p:spPr>
          <a:xfrm>
            <a:off x="9400946" y="1878682"/>
            <a:ext cx="46725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VS Code</a:t>
            </a:r>
            <a:endParaRPr lang="en-US" sz="800" dirty="0"/>
          </a:p>
        </p:txBody>
      </p:sp>
      <p:sp>
        <p:nvSpPr>
          <p:cNvPr id="93" name="Shape 66"/>
          <p:cNvSpPr/>
          <p:nvPr/>
        </p:nvSpPr>
        <p:spPr>
          <a:xfrm>
            <a:off x="9938614" y="1878682"/>
            <a:ext cx="895198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4" name="Image 25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0014509" y="1945433"/>
            <a:ext cx="85954" cy="95098"/>
          </a:xfrm>
          <a:prstGeom prst="rect">
            <a:avLst/>
          </a:prstGeom>
        </p:spPr>
      </p:pic>
      <p:sp>
        <p:nvSpPr>
          <p:cNvPr id="95" name="Text 67"/>
          <p:cNvSpPr txBox="1"/>
          <p:nvPr/>
        </p:nvSpPr>
        <p:spPr>
          <a:xfrm>
            <a:off x="10138867" y="1878682"/>
            <a:ext cx="6766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React Native</a:t>
            </a:r>
            <a:endParaRPr lang="en-US" sz="800" dirty="0"/>
          </a:p>
        </p:txBody>
      </p:sp>
      <p:sp>
        <p:nvSpPr>
          <p:cNvPr id="96" name="Shape 68"/>
          <p:cNvSpPr/>
          <p:nvPr/>
        </p:nvSpPr>
        <p:spPr>
          <a:xfrm>
            <a:off x="9201607" y="2164889"/>
            <a:ext cx="87599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7" name="Image 26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9277502" y="2231640"/>
            <a:ext cx="85954" cy="95098"/>
          </a:xfrm>
          <a:prstGeom prst="rect">
            <a:avLst/>
          </a:prstGeom>
        </p:spPr>
      </p:pic>
      <p:sp>
        <p:nvSpPr>
          <p:cNvPr id="98" name="Text 69"/>
          <p:cNvSpPr txBox="1"/>
          <p:nvPr/>
        </p:nvSpPr>
        <p:spPr>
          <a:xfrm>
            <a:off x="9400946" y="2164889"/>
            <a:ext cx="6574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Expo Router</a:t>
            </a:r>
            <a:endParaRPr lang="en-US" sz="800" dirty="0"/>
          </a:p>
        </p:txBody>
      </p:sp>
      <p:sp>
        <p:nvSpPr>
          <p:cNvPr id="99" name="Shape 70"/>
          <p:cNvSpPr/>
          <p:nvPr/>
        </p:nvSpPr>
        <p:spPr>
          <a:xfrm>
            <a:off x="10130638" y="2164889"/>
            <a:ext cx="466344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0" name="Image 27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0207447" y="2231640"/>
            <a:ext cx="85954" cy="95098"/>
          </a:xfrm>
          <a:prstGeom prst="rect">
            <a:avLst/>
          </a:prstGeom>
        </p:spPr>
      </p:pic>
      <p:sp>
        <p:nvSpPr>
          <p:cNvPr id="101" name="Text 71"/>
          <p:cNvSpPr txBox="1"/>
          <p:nvPr/>
        </p:nvSpPr>
        <p:spPr>
          <a:xfrm>
            <a:off x="10330891" y="2164889"/>
            <a:ext cx="2478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Vite</a:t>
            </a:r>
            <a:endParaRPr lang="en-US" sz="800" dirty="0"/>
          </a:p>
        </p:txBody>
      </p:sp>
      <p:sp>
        <p:nvSpPr>
          <p:cNvPr id="102" name="Shape 72"/>
          <p:cNvSpPr/>
          <p:nvPr/>
        </p:nvSpPr>
        <p:spPr>
          <a:xfrm>
            <a:off x="9201607" y="2469384"/>
            <a:ext cx="418795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3" name="Text 73"/>
          <p:cNvSpPr txBox="1"/>
          <p:nvPr/>
        </p:nvSpPr>
        <p:spPr>
          <a:xfrm>
            <a:off x="9201607" y="2469384"/>
            <a:ext cx="476402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Mobile</a:t>
            </a:r>
            <a:endParaRPr lang="en-US" sz="800" dirty="0"/>
          </a:p>
        </p:txBody>
      </p:sp>
      <p:sp>
        <p:nvSpPr>
          <p:cNvPr id="104" name="Shape 74"/>
          <p:cNvSpPr/>
          <p:nvPr/>
        </p:nvSpPr>
        <p:spPr>
          <a:xfrm>
            <a:off x="9653321" y="2469384"/>
            <a:ext cx="314554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5" name="Text 75"/>
          <p:cNvSpPr txBox="1"/>
          <p:nvPr/>
        </p:nvSpPr>
        <p:spPr>
          <a:xfrm>
            <a:off x="9653321" y="2469384"/>
            <a:ext cx="372161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</a:t>
            </a:r>
            <a:endParaRPr lang="en-US" sz="800" dirty="0"/>
          </a:p>
        </p:txBody>
      </p:sp>
      <p:sp>
        <p:nvSpPr>
          <p:cNvPr id="106" name="Shape 76"/>
          <p:cNvSpPr/>
          <p:nvPr/>
        </p:nvSpPr>
        <p:spPr>
          <a:xfrm>
            <a:off x="381305" y="2959503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07" name="Shape 77"/>
          <p:cNvSpPr/>
          <p:nvPr/>
        </p:nvSpPr>
        <p:spPr>
          <a:xfrm>
            <a:off x="543154" y="315061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FB6C1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8" name="Image 2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9107" y="3235651"/>
            <a:ext cx="133502" cy="133502"/>
          </a:xfrm>
          <a:prstGeom prst="rect">
            <a:avLst/>
          </a:prstGeom>
        </p:spPr>
      </p:pic>
      <p:sp>
        <p:nvSpPr>
          <p:cNvPr id="109" name="Text 78"/>
          <p:cNvSpPr txBox="1"/>
          <p:nvPr/>
        </p:nvSpPr>
        <p:spPr>
          <a:xfrm>
            <a:off x="942746" y="3121351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Design</a:t>
            </a:r>
            <a:endParaRPr lang="en-US" sz="1200" dirty="0"/>
          </a:p>
        </p:txBody>
      </p:sp>
      <p:sp>
        <p:nvSpPr>
          <p:cNvPr id="110" name="Text 79"/>
          <p:cNvSpPr txBox="1"/>
          <p:nvPr/>
        </p:nvSpPr>
        <p:spPr>
          <a:xfrm>
            <a:off x="942746" y="3331663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Figma</a:t>
            </a:r>
            <a:endParaRPr lang="en-US" sz="800" dirty="0"/>
          </a:p>
        </p:txBody>
      </p:sp>
      <p:sp>
        <p:nvSpPr>
          <p:cNvPr id="111" name="Shape 80"/>
          <p:cNvSpPr/>
          <p:nvPr/>
        </p:nvSpPr>
        <p:spPr>
          <a:xfrm>
            <a:off x="543154" y="3674563"/>
            <a:ext cx="580644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2" name="Image 29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19049" y="3741315"/>
            <a:ext cx="85954" cy="95098"/>
          </a:xfrm>
          <a:prstGeom prst="rect">
            <a:avLst/>
          </a:prstGeom>
        </p:spPr>
      </p:pic>
      <p:sp>
        <p:nvSpPr>
          <p:cNvPr id="113" name="Text 81"/>
          <p:cNvSpPr txBox="1"/>
          <p:nvPr/>
        </p:nvSpPr>
        <p:spPr>
          <a:xfrm>
            <a:off x="743407" y="3674563"/>
            <a:ext cx="3621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Figma</a:t>
            </a:r>
            <a:endParaRPr lang="en-US" sz="800" b="1" dirty="0"/>
          </a:p>
        </p:txBody>
      </p:sp>
      <p:sp>
        <p:nvSpPr>
          <p:cNvPr id="114" name="Shape 82"/>
          <p:cNvSpPr/>
          <p:nvPr/>
        </p:nvSpPr>
        <p:spPr>
          <a:xfrm>
            <a:off x="543154" y="3979059"/>
            <a:ext cx="371246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5" name="Text 83"/>
          <p:cNvSpPr txBox="1"/>
          <p:nvPr/>
        </p:nvSpPr>
        <p:spPr>
          <a:xfrm>
            <a:off x="543154" y="3979059"/>
            <a:ext cx="428854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UI/UX</a:t>
            </a:r>
            <a:endParaRPr lang="en-US" sz="800" dirty="0"/>
          </a:p>
        </p:txBody>
      </p:sp>
      <p:sp>
        <p:nvSpPr>
          <p:cNvPr id="116" name="Shape 84"/>
          <p:cNvSpPr/>
          <p:nvPr/>
        </p:nvSpPr>
        <p:spPr>
          <a:xfrm>
            <a:off x="3267151" y="2959503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17" name="Shape 85"/>
          <p:cNvSpPr/>
          <p:nvPr/>
        </p:nvSpPr>
        <p:spPr>
          <a:xfrm>
            <a:off x="3429000" y="315061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A78BFA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8" name="Image 3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514954" y="3235651"/>
            <a:ext cx="133502" cy="133502"/>
          </a:xfrm>
          <a:prstGeom prst="rect">
            <a:avLst/>
          </a:prstGeom>
        </p:spPr>
      </p:pic>
      <p:sp>
        <p:nvSpPr>
          <p:cNvPr id="119" name="Text 86"/>
          <p:cNvSpPr txBox="1"/>
          <p:nvPr/>
        </p:nvSpPr>
        <p:spPr>
          <a:xfrm>
            <a:off x="3829507" y="3121351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LLM</a:t>
            </a:r>
            <a:endParaRPr lang="en-US" sz="1200" dirty="0"/>
          </a:p>
        </p:txBody>
      </p:sp>
      <p:sp>
        <p:nvSpPr>
          <p:cNvPr id="120" name="Text 87"/>
          <p:cNvSpPr txBox="1"/>
          <p:nvPr/>
        </p:nvSpPr>
        <p:spPr>
          <a:xfrm>
            <a:off x="3829507" y="3331663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Claude, ChatGPT, Gemini</a:t>
            </a:r>
            <a:endParaRPr lang="en-US" sz="800" dirty="0"/>
          </a:p>
        </p:txBody>
      </p:sp>
      <p:sp>
        <p:nvSpPr>
          <p:cNvPr id="121" name="Shape 88"/>
          <p:cNvSpPr/>
          <p:nvPr/>
        </p:nvSpPr>
        <p:spPr>
          <a:xfrm>
            <a:off x="3429000" y="3674563"/>
            <a:ext cx="619049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2" name="Image 31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3504895" y="3741315"/>
            <a:ext cx="85954" cy="95098"/>
          </a:xfrm>
          <a:prstGeom prst="rect">
            <a:avLst/>
          </a:prstGeom>
        </p:spPr>
      </p:pic>
      <p:sp>
        <p:nvSpPr>
          <p:cNvPr id="123" name="Text 89"/>
          <p:cNvSpPr txBox="1"/>
          <p:nvPr/>
        </p:nvSpPr>
        <p:spPr>
          <a:xfrm>
            <a:off x="3629254" y="3674563"/>
            <a:ext cx="4005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Claude</a:t>
            </a:r>
            <a:endParaRPr lang="en-US" sz="800" dirty="0"/>
          </a:p>
        </p:txBody>
      </p:sp>
      <p:sp>
        <p:nvSpPr>
          <p:cNvPr id="124" name="Shape 90"/>
          <p:cNvSpPr/>
          <p:nvPr/>
        </p:nvSpPr>
        <p:spPr>
          <a:xfrm>
            <a:off x="4104742" y="3674563"/>
            <a:ext cx="705002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5" name="Image 32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4180637" y="3741315"/>
            <a:ext cx="85954" cy="95098"/>
          </a:xfrm>
          <a:prstGeom prst="rect">
            <a:avLst/>
          </a:prstGeom>
        </p:spPr>
      </p:pic>
      <p:sp>
        <p:nvSpPr>
          <p:cNvPr id="126" name="Text 91"/>
          <p:cNvSpPr txBox="1"/>
          <p:nvPr/>
        </p:nvSpPr>
        <p:spPr>
          <a:xfrm>
            <a:off x="4304995" y="3674563"/>
            <a:ext cx="48646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ChatGPT</a:t>
            </a:r>
            <a:endParaRPr lang="en-US" sz="800" dirty="0"/>
          </a:p>
        </p:txBody>
      </p:sp>
      <p:sp>
        <p:nvSpPr>
          <p:cNvPr id="127" name="Shape 92"/>
          <p:cNvSpPr/>
          <p:nvPr/>
        </p:nvSpPr>
        <p:spPr>
          <a:xfrm>
            <a:off x="4863694" y="3674563"/>
            <a:ext cx="629107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8" name="Image 33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4939589" y="3741315"/>
            <a:ext cx="85954" cy="95098"/>
          </a:xfrm>
          <a:prstGeom prst="rect">
            <a:avLst/>
          </a:prstGeom>
        </p:spPr>
      </p:pic>
      <p:sp>
        <p:nvSpPr>
          <p:cNvPr id="129" name="Text 93"/>
          <p:cNvSpPr txBox="1"/>
          <p:nvPr/>
        </p:nvSpPr>
        <p:spPr>
          <a:xfrm>
            <a:off x="5063033" y="3674563"/>
            <a:ext cx="4096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Gemini</a:t>
            </a:r>
            <a:endParaRPr lang="en-US" sz="800" dirty="0"/>
          </a:p>
        </p:txBody>
      </p:sp>
      <p:sp>
        <p:nvSpPr>
          <p:cNvPr id="130" name="Shape 94"/>
          <p:cNvSpPr/>
          <p:nvPr/>
        </p:nvSpPr>
        <p:spPr>
          <a:xfrm>
            <a:off x="3429000" y="3959856"/>
            <a:ext cx="752551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1" name="Image 34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3504895" y="4026607"/>
            <a:ext cx="85954" cy="95098"/>
          </a:xfrm>
          <a:prstGeom prst="rect">
            <a:avLst/>
          </a:prstGeom>
        </p:spPr>
      </p:pic>
      <p:sp>
        <p:nvSpPr>
          <p:cNvPr id="132" name="Text 95"/>
          <p:cNvSpPr txBox="1"/>
          <p:nvPr/>
        </p:nvSpPr>
        <p:spPr>
          <a:xfrm>
            <a:off x="3629254" y="3959856"/>
            <a:ext cx="5340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IDE Agent</a:t>
            </a:r>
            <a:endParaRPr lang="en-US" sz="800" dirty="0"/>
          </a:p>
        </p:txBody>
      </p:sp>
      <p:sp>
        <p:nvSpPr>
          <p:cNvPr id="133" name="Shape 96"/>
          <p:cNvSpPr/>
          <p:nvPr/>
        </p:nvSpPr>
        <p:spPr>
          <a:xfrm>
            <a:off x="3429000" y="4264351"/>
            <a:ext cx="209398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4" name="Text 97"/>
          <p:cNvSpPr txBox="1"/>
          <p:nvPr/>
        </p:nvSpPr>
        <p:spPr>
          <a:xfrm>
            <a:off x="3429000" y="4264351"/>
            <a:ext cx="267005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</a:t>
            </a:r>
            <a:endParaRPr lang="en-US" sz="800" dirty="0"/>
          </a:p>
        </p:txBody>
      </p:sp>
      <p:sp>
        <p:nvSpPr>
          <p:cNvPr id="135" name="Shape 98"/>
          <p:cNvSpPr/>
          <p:nvPr/>
        </p:nvSpPr>
        <p:spPr>
          <a:xfrm>
            <a:off x="3667658" y="4264351"/>
            <a:ext cx="295351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6" name="Text 99"/>
          <p:cNvSpPr txBox="1"/>
          <p:nvPr/>
        </p:nvSpPr>
        <p:spPr>
          <a:xfrm>
            <a:off x="3667658" y="4264351"/>
            <a:ext cx="352958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NLP</a:t>
            </a:r>
            <a:endParaRPr lang="en-US" sz="800" dirty="0"/>
          </a:p>
        </p:txBody>
      </p:sp>
      <p:sp>
        <p:nvSpPr>
          <p:cNvPr id="137" name="Shape 100"/>
          <p:cNvSpPr/>
          <p:nvPr/>
        </p:nvSpPr>
        <p:spPr>
          <a:xfrm>
            <a:off x="6152998" y="2959503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38" name="Shape 101"/>
          <p:cNvSpPr/>
          <p:nvPr/>
        </p:nvSpPr>
        <p:spPr>
          <a:xfrm>
            <a:off x="6314846" y="315061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34D399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9" name="Image 35" descr="preencoded.png"/>
          <p:cNvPicPr>
            <a:picLocks noChangeAspect="1"/>
          </p:cNvPicPr>
          <p:nvPr/>
        </p:nvPicPr>
        <p:blipFill>
          <a:blip r:embed="rId13"/>
          <a:srcRect l="-2512" r="-2512"/>
          <a:stretch/>
        </p:blipFill>
        <p:spPr>
          <a:xfrm>
            <a:off x="6415430" y="3235651"/>
            <a:ext cx="105156" cy="133502"/>
          </a:xfrm>
          <a:prstGeom prst="rect">
            <a:avLst/>
          </a:prstGeom>
        </p:spPr>
      </p:pic>
      <p:sp>
        <p:nvSpPr>
          <p:cNvPr id="140" name="Text 102"/>
          <p:cNvSpPr txBox="1"/>
          <p:nvPr/>
        </p:nvSpPr>
        <p:spPr>
          <a:xfrm>
            <a:off x="6715354" y="3121351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</a:t>
            </a:r>
            <a:endParaRPr lang="en-US" sz="1200" dirty="0"/>
          </a:p>
        </p:txBody>
      </p:sp>
      <p:sp>
        <p:nvSpPr>
          <p:cNvPr id="141" name="Text 103"/>
          <p:cNvSpPr txBox="1"/>
          <p:nvPr/>
        </p:nvSpPr>
        <p:spPr>
          <a:xfrm>
            <a:off x="6715354" y="3331663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OpenAI, KakaoMap</a:t>
            </a:r>
            <a:endParaRPr lang="en-US" sz="800" dirty="0"/>
          </a:p>
        </p:txBody>
      </p:sp>
      <p:sp>
        <p:nvSpPr>
          <p:cNvPr id="142" name="Shape 104"/>
          <p:cNvSpPr/>
          <p:nvPr/>
        </p:nvSpPr>
        <p:spPr>
          <a:xfrm>
            <a:off x="6314846" y="3674563"/>
            <a:ext cx="638251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3" name="Image 36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391656" y="3741315"/>
            <a:ext cx="85954" cy="95098"/>
          </a:xfrm>
          <a:prstGeom prst="rect">
            <a:avLst/>
          </a:prstGeom>
        </p:spPr>
      </p:pic>
      <p:sp>
        <p:nvSpPr>
          <p:cNvPr id="144" name="Text 105"/>
          <p:cNvSpPr txBox="1"/>
          <p:nvPr/>
        </p:nvSpPr>
        <p:spPr>
          <a:xfrm>
            <a:off x="6515100" y="3674563"/>
            <a:ext cx="4197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OpenAI</a:t>
            </a:r>
            <a:endParaRPr lang="en-US" sz="800" dirty="0"/>
          </a:p>
        </p:txBody>
      </p:sp>
      <p:sp>
        <p:nvSpPr>
          <p:cNvPr id="145" name="Shape 106"/>
          <p:cNvSpPr/>
          <p:nvPr/>
        </p:nvSpPr>
        <p:spPr>
          <a:xfrm>
            <a:off x="7007962" y="3674563"/>
            <a:ext cx="800100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6" name="Image 37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7083857" y="3741315"/>
            <a:ext cx="85954" cy="95098"/>
          </a:xfrm>
          <a:prstGeom prst="rect">
            <a:avLst/>
          </a:prstGeom>
        </p:spPr>
      </p:pic>
      <p:sp>
        <p:nvSpPr>
          <p:cNvPr id="147" name="Text 107"/>
          <p:cNvSpPr txBox="1"/>
          <p:nvPr/>
        </p:nvSpPr>
        <p:spPr>
          <a:xfrm>
            <a:off x="7207301" y="3674563"/>
            <a:ext cx="58155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KakaoMap</a:t>
            </a:r>
            <a:endParaRPr lang="en-US" sz="800" dirty="0"/>
          </a:p>
        </p:txBody>
      </p:sp>
      <p:sp>
        <p:nvSpPr>
          <p:cNvPr id="148" name="Shape 108"/>
          <p:cNvSpPr/>
          <p:nvPr/>
        </p:nvSpPr>
        <p:spPr>
          <a:xfrm>
            <a:off x="6314846" y="3979059"/>
            <a:ext cx="352044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9" name="Text 109"/>
          <p:cNvSpPr txBox="1"/>
          <p:nvPr/>
        </p:nvSpPr>
        <p:spPr>
          <a:xfrm>
            <a:off x="6314846" y="3979059"/>
            <a:ext cx="409651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Maps</a:t>
            </a:r>
            <a:endParaRPr lang="en-US" sz="800" dirty="0"/>
          </a:p>
        </p:txBody>
      </p:sp>
      <p:sp>
        <p:nvSpPr>
          <p:cNvPr id="150" name="Shape 110"/>
          <p:cNvSpPr/>
          <p:nvPr/>
        </p:nvSpPr>
        <p:spPr>
          <a:xfrm>
            <a:off x="6701638" y="3979059"/>
            <a:ext cx="209398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1" name="Text 111"/>
          <p:cNvSpPr txBox="1"/>
          <p:nvPr/>
        </p:nvSpPr>
        <p:spPr>
          <a:xfrm>
            <a:off x="6701638" y="3979059"/>
            <a:ext cx="267005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</a:t>
            </a:r>
            <a:endParaRPr lang="en-US" sz="800" dirty="0"/>
          </a:p>
        </p:txBody>
      </p:sp>
      <p:sp>
        <p:nvSpPr>
          <p:cNvPr id="152" name="Shape 112"/>
          <p:cNvSpPr/>
          <p:nvPr/>
        </p:nvSpPr>
        <p:spPr>
          <a:xfrm>
            <a:off x="9038844" y="2959503"/>
            <a:ext cx="2771546" cy="1686154"/>
          </a:xfrm>
          <a:prstGeom prst="roundRect">
            <a:avLst>
              <a:gd name="adj" fmla="val 7353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53" name="Shape 113"/>
          <p:cNvSpPr/>
          <p:nvPr/>
        </p:nvSpPr>
        <p:spPr>
          <a:xfrm>
            <a:off x="9201607" y="315061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BBF24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4" name="Image 38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286646" y="3235651"/>
            <a:ext cx="133502" cy="133502"/>
          </a:xfrm>
          <a:prstGeom prst="rect">
            <a:avLst/>
          </a:prstGeom>
        </p:spPr>
      </p:pic>
      <p:sp>
        <p:nvSpPr>
          <p:cNvPr id="155" name="Text 114"/>
          <p:cNvSpPr txBox="1"/>
          <p:nvPr/>
        </p:nvSpPr>
        <p:spPr>
          <a:xfrm>
            <a:off x="9601200" y="3121351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Backend</a:t>
            </a:r>
            <a:endParaRPr lang="en-US" sz="1200" dirty="0"/>
          </a:p>
        </p:txBody>
      </p:sp>
      <p:sp>
        <p:nvSpPr>
          <p:cNvPr id="156" name="Text 115"/>
          <p:cNvSpPr txBox="1"/>
          <p:nvPr/>
        </p:nvSpPr>
        <p:spPr>
          <a:xfrm>
            <a:off x="9601200" y="3331663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FastAPI, Supabase</a:t>
            </a:r>
            <a:endParaRPr lang="en-US" sz="800" dirty="0"/>
          </a:p>
        </p:txBody>
      </p:sp>
      <p:sp>
        <p:nvSpPr>
          <p:cNvPr id="157" name="Shape 116"/>
          <p:cNvSpPr/>
          <p:nvPr/>
        </p:nvSpPr>
        <p:spPr>
          <a:xfrm>
            <a:off x="9201607" y="3674563"/>
            <a:ext cx="638251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8" name="Image 39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9277502" y="3741315"/>
            <a:ext cx="85954" cy="95098"/>
          </a:xfrm>
          <a:prstGeom prst="rect">
            <a:avLst/>
          </a:prstGeom>
        </p:spPr>
      </p:pic>
      <p:sp>
        <p:nvSpPr>
          <p:cNvPr id="159" name="Text 117"/>
          <p:cNvSpPr txBox="1"/>
          <p:nvPr/>
        </p:nvSpPr>
        <p:spPr>
          <a:xfrm>
            <a:off x="9400946" y="3674563"/>
            <a:ext cx="4197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</a:t>
            </a:r>
            <a:endParaRPr lang="en-US" sz="800" dirty="0"/>
          </a:p>
        </p:txBody>
      </p:sp>
      <p:sp>
        <p:nvSpPr>
          <p:cNvPr id="160" name="Shape 118"/>
          <p:cNvSpPr/>
          <p:nvPr/>
        </p:nvSpPr>
        <p:spPr>
          <a:xfrm>
            <a:off x="9893808" y="3674563"/>
            <a:ext cx="76169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1" name="Image 40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9969703" y="3741315"/>
            <a:ext cx="85954" cy="95098"/>
          </a:xfrm>
          <a:prstGeom prst="rect">
            <a:avLst/>
          </a:prstGeom>
        </p:spPr>
      </p:pic>
      <p:sp>
        <p:nvSpPr>
          <p:cNvPr id="162" name="Text 119"/>
          <p:cNvSpPr txBox="1"/>
          <p:nvPr/>
        </p:nvSpPr>
        <p:spPr>
          <a:xfrm>
            <a:off x="10094062" y="3674563"/>
            <a:ext cx="5431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</a:t>
            </a:r>
            <a:endParaRPr lang="en-US" sz="800" dirty="0"/>
          </a:p>
        </p:txBody>
      </p:sp>
      <p:sp>
        <p:nvSpPr>
          <p:cNvPr id="163" name="Shape 120"/>
          <p:cNvSpPr/>
          <p:nvPr/>
        </p:nvSpPr>
        <p:spPr>
          <a:xfrm>
            <a:off x="9201607" y="3979059"/>
            <a:ext cx="267005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4" name="Text 121"/>
          <p:cNvSpPr txBox="1"/>
          <p:nvPr/>
        </p:nvSpPr>
        <p:spPr>
          <a:xfrm>
            <a:off x="9201607" y="3979059"/>
            <a:ext cx="324612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</a:t>
            </a:r>
            <a:endParaRPr lang="en-US" sz="800" dirty="0"/>
          </a:p>
        </p:txBody>
      </p:sp>
      <p:sp>
        <p:nvSpPr>
          <p:cNvPr id="165" name="Shape 122"/>
          <p:cNvSpPr/>
          <p:nvPr/>
        </p:nvSpPr>
        <p:spPr>
          <a:xfrm>
            <a:off x="9499702" y="3979059"/>
            <a:ext cx="247802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6" name="Text 123"/>
          <p:cNvSpPr txBox="1"/>
          <p:nvPr/>
        </p:nvSpPr>
        <p:spPr>
          <a:xfrm>
            <a:off x="9499702" y="3979059"/>
            <a:ext cx="305410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</a:t>
            </a:r>
            <a:endParaRPr lang="en-US" sz="800" dirty="0"/>
          </a:p>
        </p:txBody>
      </p:sp>
      <p:sp>
        <p:nvSpPr>
          <p:cNvPr id="167" name="Shape 124"/>
          <p:cNvSpPr/>
          <p:nvPr/>
        </p:nvSpPr>
        <p:spPr>
          <a:xfrm>
            <a:off x="381305" y="4755384"/>
            <a:ext cx="2771546" cy="1523218"/>
          </a:xfrm>
          <a:prstGeom prst="roundRect">
            <a:avLst>
              <a:gd name="adj" fmla="val 11264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68" name="Shape 125"/>
          <p:cNvSpPr/>
          <p:nvPr/>
        </p:nvSpPr>
        <p:spPr>
          <a:xfrm>
            <a:off x="543154" y="4945579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472B6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9" name="Image 41" descr="preencoded.png"/>
          <p:cNvPicPr>
            <a:picLocks noChangeAspect="1"/>
          </p:cNvPicPr>
          <p:nvPr/>
        </p:nvPicPr>
        <p:blipFill>
          <a:blip r:embed="rId15"/>
          <a:srcRect t="-1100" b="-1100"/>
          <a:stretch/>
        </p:blipFill>
        <p:spPr>
          <a:xfrm>
            <a:off x="638251" y="5031533"/>
            <a:ext cx="114300" cy="133502"/>
          </a:xfrm>
          <a:prstGeom prst="rect">
            <a:avLst/>
          </a:prstGeom>
        </p:spPr>
      </p:pic>
      <p:sp>
        <p:nvSpPr>
          <p:cNvPr id="170" name="Text 126"/>
          <p:cNvSpPr txBox="1"/>
          <p:nvPr/>
        </p:nvSpPr>
        <p:spPr>
          <a:xfrm>
            <a:off x="942746" y="4917233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Version Control</a:t>
            </a:r>
            <a:endParaRPr lang="en-US" sz="1200" dirty="0"/>
          </a:p>
        </p:txBody>
      </p:sp>
      <p:sp>
        <p:nvSpPr>
          <p:cNvPr id="171" name="Text 127"/>
          <p:cNvSpPr txBox="1"/>
          <p:nvPr/>
        </p:nvSpPr>
        <p:spPr>
          <a:xfrm>
            <a:off x="942746" y="5126631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Git, GitHub, Git-Fork</a:t>
            </a:r>
            <a:endParaRPr lang="en-US" sz="800" dirty="0"/>
          </a:p>
        </p:txBody>
      </p:sp>
      <p:sp>
        <p:nvSpPr>
          <p:cNvPr id="172" name="Shape 128"/>
          <p:cNvSpPr/>
          <p:nvPr/>
        </p:nvSpPr>
        <p:spPr>
          <a:xfrm>
            <a:off x="543154" y="5469531"/>
            <a:ext cx="418795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3" name="Image 42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19049" y="5536282"/>
            <a:ext cx="85954" cy="95098"/>
          </a:xfrm>
          <a:prstGeom prst="rect">
            <a:avLst/>
          </a:prstGeom>
        </p:spPr>
      </p:pic>
      <p:sp>
        <p:nvSpPr>
          <p:cNvPr id="174" name="Text 129"/>
          <p:cNvSpPr txBox="1"/>
          <p:nvPr/>
        </p:nvSpPr>
        <p:spPr>
          <a:xfrm>
            <a:off x="743407" y="5469531"/>
            <a:ext cx="2002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</a:t>
            </a:r>
            <a:endParaRPr lang="en-US" sz="800" dirty="0"/>
          </a:p>
        </p:txBody>
      </p:sp>
      <p:sp>
        <p:nvSpPr>
          <p:cNvPr id="175" name="Shape 130"/>
          <p:cNvSpPr/>
          <p:nvPr/>
        </p:nvSpPr>
        <p:spPr>
          <a:xfrm>
            <a:off x="1016813" y="5469531"/>
            <a:ext cx="629107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6" name="Image 43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092708" y="5536282"/>
            <a:ext cx="85954" cy="95098"/>
          </a:xfrm>
          <a:prstGeom prst="rect">
            <a:avLst/>
          </a:prstGeom>
        </p:spPr>
      </p:pic>
      <p:sp>
        <p:nvSpPr>
          <p:cNvPr id="177" name="Text 131"/>
          <p:cNvSpPr txBox="1"/>
          <p:nvPr/>
        </p:nvSpPr>
        <p:spPr>
          <a:xfrm>
            <a:off x="1217066" y="5469531"/>
            <a:ext cx="4096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GitHub</a:t>
            </a:r>
            <a:endParaRPr lang="en-US" sz="800" dirty="0"/>
          </a:p>
        </p:txBody>
      </p:sp>
      <p:sp>
        <p:nvSpPr>
          <p:cNvPr id="178" name="Shape 132"/>
          <p:cNvSpPr/>
          <p:nvPr/>
        </p:nvSpPr>
        <p:spPr>
          <a:xfrm>
            <a:off x="1695298" y="5469531"/>
            <a:ext cx="676656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9" name="Image 44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1772107" y="5536282"/>
            <a:ext cx="85954" cy="95098"/>
          </a:xfrm>
          <a:prstGeom prst="rect">
            <a:avLst/>
          </a:prstGeom>
        </p:spPr>
      </p:pic>
      <p:sp>
        <p:nvSpPr>
          <p:cNvPr id="180" name="Text 133"/>
          <p:cNvSpPr txBox="1"/>
          <p:nvPr/>
        </p:nvSpPr>
        <p:spPr>
          <a:xfrm>
            <a:off x="1895551" y="5469531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Git-Fork</a:t>
            </a:r>
            <a:endParaRPr lang="en-US" sz="800" dirty="0"/>
          </a:p>
        </p:txBody>
      </p:sp>
      <p:sp>
        <p:nvSpPr>
          <p:cNvPr id="181" name="Shape 134"/>
          <p:cNvSpPr/>
          <p:nvPr/>
        </p:nvSpPr>
        <p:spPr>
          <a:xfrm>
            <a:off x="543154" y="5961753"/>
            <a:ext cx="286207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82" name="Text 135"/>
          <p:cNvSpPr txBox="1"/>
          <p:nvPr/>
        </p:nvSpPr>
        <p:spPr>
          <a:xfrm>
            <a:off x="543154" y="5961753"/>
            <a:ext cx="342900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VCS</a:t>
            </a:r>
            <a:endParaRPr lang="en-US" sz="800" dirty="0"/>
          </a:p>
        </p:txBody>
      </p:sp>
      <p:sp>
        <p:nvSpPr>
          <p:cNvPr id="183" name="Shape 136"/>
          <p:cNvSpPr/>
          <p:nvPr/>
        </p:nvSpPr>
        <p:spPr>
          <a:xfrm>
            <a:off x="3267151" y="4755383"/>
            <a:ext cx="2771546" cy="1523219"/>
          </a:xfrm>
          <a:prstGeom prst="roundRect">
            <a:avLst>
              <a:gd name="adj" fmla="val 11264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84" name="Shape 137"/>
          <p:cNvSpPr/>
          <p:nvPr/>
        </p:nvSpPr>
        <p:spPr>
          <a:xfrm>
            <a:off x="3429000" y="4945579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60A5FA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5" name="Image 45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514954" y="5031533"/>
            <a:ext cx="133502" cy="133502"/>
          </a:xfrm>
          <a:prstGeom prst="rect">
            <a:avLst/>
          </a:prstGeom>
        </p:spPr>
      </p:pic>
      <p:sp>
        <p:nvSpPr>
          <p:cNvPr id="186" name="Text 138"/>
          <p:cNvSpPr txBox="1"/>
          <p:nvPr/>
        </p:nvSpPr>
        <p:spPr>
          <a:xfrm>
            <a:off x="3829507" y="4917233"/>
            <a:ext cx="2130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Visualization</a:t>
            </a:r>
            <a:endParaRPr lang="en-US" sz="1200" dirty="0"/>
          </a:p>
        </p:txBody>
      </p:sp>
      <p:sp>
        <p:nvSpPr>
          <p:cNvPr id="187" name="Text 139"/>
          <p:cNvSpPr txBox="1"/>
          <p:nvPr/>
        </p:nvSpPr>
        <p:spPr>
          <a:xfrm>
            <a:off x="3829507" y="5126631"/>
            <a:ext cx="213055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PowerPoint, Genspark</a:t>
            </a:r>
            <a:endParaRPr lang="en-US" sz="800" dirty="0"/>
          </a:p>
        </p:txBody>
      </p:sp>
      <p:sp>
        <p:nvSpPr>
          <p:cNvPr id="188" name="Shape 140"/>
          <p:cNvSpPr/>
          <p:nvPr/>
        </p:nvSpPr>
        <p:spPr>
          <a:xfrm>
            <a:off x="3429000" y="5469531"/>
            <a:ext cx="847649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9" name="Image 46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3504895" y="5536282"/>
            <a:ext cx="85954" cy="95098"/>
          </a:xfrm>
          <a:prstGeom prst="rect">
            <a:avLst/>
          </a:prstGeom>
        </p:spPr>
      </p:pic>
      <p:sp>
        <p:nvSpPr>
          <p:cNvPr id="190" name="Text 141"/>
          <p:cNvSpPr txBox="1"/>
          <p:nvPr/>
        </p:nvSpPr>
        <p:spPr>
          <a:xfrm>
            <a:off x="3629254" y="5469531"/>
            <a:ext cx="6291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PowerPoint</a:t>
            </a:r>
            <a:endParaRPr lang="en-US" sz="800" dirty="0"/>
          </a:p>
        </p:txBody>
      </p:sp>
      <p:sp>
        <p:nvSpPr>
          <p:cNvPr id="191" name="Shape 142"/>
          <p:cNvSpPr/>
          <p:nvPr/>
        </p:nvSpPr>
        <p:spPr>
          <a:xfrm>
            <a:off x="4329684" y="5469531"/>
            <a:ext cx="743407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2" name="Image 47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4405579" y="5536282"/>
            <a:ext cx="85954" cy="95098"/>
          </a:xfrm>
          <a:prstGeom prst="rect">
            <a:avLst/>
          </a:prstGeom>
        </p:spPr>
      </p:pic>
      <p:sp>
        <p:nvSpPr>
          <p:cNvPr id="193" name="Text 143"/>
          <p:cNvSpPr txBox="1"/>
          <p:nvPr/>
        </p:nvSpPr>
        <p:spPr>
          <a:xfrm>
            <a:off x="4529023" y="5469531"/>
            <a:ext cx="5239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Genspark</a:t>
            </a:r>
            <a:endParaRPr lang="en-US" sz="800" dirty="0"/>
          </a:p>
        </p:txBody>
      </p:sp>
      <p:sp>
        <p:nvSpPr>
          <p:cNvPr id="194" name="Shape 144"/>
          <p:cNvSpPr/>
          <p:nvPr/>
        </p:nvSpPr>
        <p:spPr>
          <a:xfrm>
            <a:off x="5126126" y="5469531"/>
            <a:ext cx="638251" cy="228600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5" name="Image 48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5202936" y="5536282"/>
            <a:ext cx="85954" cy="95098"/>
          </a:xfrm>
          <a:prstGeom prst="rect">
            <a:avLst/>
          </a:prstGeom>
        </p:spPr>
      </p:pic>
      <p:sp>
        <p:nvSpPr>
          <p:cNvPr id="196" name="Text 145"/>
          <p:cNvSpPr txBox="1"/>
          <p:nvPr/>
        </p:nvSpPr>
        <p:spPr>
          <a:xfrm>
            <a:off x="5326380" y="5469531"/>
            <a:ext cx="4197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CapCut</a:t>
            </a:r>
            <a:endParaRPr lang="en-US" sz="800" dirty="0"/>
          </a:p>
        </p:txBody>
      </p:sp>
      <p:sp>
        <p:nvSpPr>
          <p:cNvPr id="197" name="Shape 146"/>
          <p:cNvSpPr/>
          <p:nvPr/>
        </p:nvSpPr>
        <p:spPr>
          <a:xfrm>
            <a:off x="3439058" y="6052278"/>
            <a:ext cx="457200" cy="181051"/>
          </a:xfrm>
          <a:prstGeom prst="roundRect">
            <a:avLst>
              <a:gd name="adj" fmla="val 50505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8" name="Text 147"/>
          <p:cNvSpPr txBox="1"/>
          <p:nvPr/>
        </p:nvSpPr>
        <p:spPr>
          <a:xfrm>
            <a:off x="3439058" y="6052278"/>
            <a:ext cx="514807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Present</a:t>
            </a:r>
            <a:endParaRPr lang="en-US" sz="800" dirty="0"/>
          </a:p>
        </p:txBody>
      </p:sp>
      <p:sp>
        <p:nvSpPr>
          <p:cNvPr id="9" name="Shape 144">
            <a:extLst>
              <a:ext uri="{FF2B5EF4-FFF2-40B4-BE49-F238E27FC236}">
                <a16:creationId xmlns:a16="http://schemas.microsoft.com/office/drawing/2014/main" id="{57EB36E9-C3EE-ED0A-C67C-CE96D97489C1}"/>
              </a:ext>
            </a:extLst>
          </p:cNvPr>
          <p:cNvSpPr/>
          <p:nvPr/>
        </p:nvSpPr>
        <p:spPr>
          <a:xfrm>
            <a:off x="3431568" y="5771224"/>
            <a:ext cx="1006929" cy="281054"/>
          </a:xfrm>
          <a:prstGeom prst="roundRect">
            <a:avLst>
              <a:gd name="adj" fmla="val 200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48" descr="preencoded.png">
            <a:extLst>
              <a:ext uri="{FF2B5EF4-FFF2-40B4-BE49-F238E27FC236}">
                <a16:creationId xmlns:a16="http://schemas.microsoft.com/office/drawing/2014/main" id="{47C7EB39-348F-B71F-B942-9384C60A42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3508379" y="5837975"/>
            <a:ext cx="85954" cy="95098"/>
          </a:xfrm>
          <a:prstGeom prst="rect">
            <a:avLst/>
          </a:prstGeom>
        </p:spPr>
      </p:pic>
      <p:sp>
        <p:nvSpPr>
          <p:cNvPr id="11" name="Text 145">
            <a:extLst>
              <a:ext uri="{FF2B5EF4-FFF2-40B4-BE49-F238E27FC236}">
                <a16:creationId xmlns:a16="http://schemas.microsoft.com/office/drawing/2014/main" id="{A875C075-0FC7-A739-8B6B-390FF87D18E9}"/>
              </a:ext>
            </a:extLst>
          </p:cNvPr>
          <p:cNvSpPr txBox="1"/>
          <p:nvPr/>
        </p:nvSpPr>
        <p:spPr>
          <a:xfrm>
            <a:off x="3631823" y="5790888"/>
            <a:ext cx="773756" cy="1905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Adobe Express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7"/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4" name="Google Shape;1104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7" descr="preencoded.png"/>
          <p:cNvPicPr preferRelativeResize="0"/>
          <p:nvPr/>
        </p:nvPicPr>
        <p:blipFill rotWithShape="1">
          <a:blip r:embed="rId4">
            <a:alphaModFix/>
          </a:blip>
          <a:srcRect t="-100" b="-100"/>
          <a:stretch/>
        </p:blipFill>
        <p:spPr>
          <a:xfrm>
            <a:off x="571500" y="457200"/>
            <a:ext cx="114300" cy="152705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7"/>
          <p:cNvSpPr txBox="1"/>
          <p:nvPr/>
        </p:nvSpPr>
        <p:spPr>
          <a:xfrm>
            <a:off x="914400" y="304495"/>
            <a:ext cx="1010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500"/>
              <a:buFont typeface="Noto Sans KR"/>
              <a:buNone/>
            </a:pPr>
            <a:r>
              <a:rPr lang="en-US" sz="2400" b="1" i="0" u="none" strike="noStrike" cap="none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커플</a:t>
            </a:r>
            <a:r>
              <a:rPr lang="en-US" sz="2400" b="1" i="0" u="none" strike="noStrike" cap="none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 UI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17"/>
          <p:cNvSpPr txBox="1"/>
          <p:nvPr/>
        </p:nvSpPr>
        <p:spPr>
          <a:xfrm>
            <a:off x="914400" y="629804"/>
            <a:ext cx="11649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18096"/>
              </a:buClr>
              <a:buSzPts val="900"/>
              <a:buFont typeface="Noto Sans KR"/>
              <a:buNone/>
            </a:pP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홈/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추천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예산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화면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17"/>
          <p:cNvSpPr/>
          <p:nvPr/>
        </p:nvSpPr>
        <p:spPr>
          <a:xfrm>
            <a:off x="2579861" y="1190999"/>
            <a:ext cx="351900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200"/>
            </a:srgbClr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7"/>
          <p:cNvSpPr txBox="1"/>
          <p:nvPr/>
        </p:nvSpPr>
        <p:spPr>
          <a:xfrm>
            <a:off x="2583673" y="1191000"/>
            <a:ext cx="409800" cy="2286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9B8D"/>
              </a:buClr>
              <a:buSzPts val="800"/>
              <a:buFont typeface="Noto Sans KR"/>
              <a:buNone/>
            </a:pPr>
            <a:r>
              <a:rPr lang="en-US" sz="800" b="0" i="0" u="none" strike="noStrike" cap="none" dirty="0" err="1">
                <a:solidFill>
                  <a:srgbClr val="EE9B8D"/>
                </a:solidFill>
                <a:latin typeface="Noto Sans KR"/>
                <a:ea typeface="Noto Sans KR"/>
                <a:cs typeface="Noto Sans KR"/>
                <a:sym typeface="Noto Sans KR"/>
              </a:rPr>
              <a:t>메인</a:t>
            </a: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DCA9D22-F0EA-B4BE-ACA4-A4C6051B87E3}"/>
              </a:ext>
            </a:extLst>
          </p:cNvPr>
          <p:cNvGrpSpPr/>
          <p:nvPr/>
        </p:nvGrpSpPr>
        <p:grpSpPr>
          <a:xfrm>
            <a:off x="457200" y="990300"/>
            <a:ext cx="2667301" cy="5658301"/>
            <a:chOff x="457200" y="990300"/>
            <a:chExt cx="2667301" cy="5658301"/>
          </a:xfrm>
        </p:grpSpPr>
        <p:pic>
          <p:nvPicPr>
            <p:cNvPr id="1110" name="Google Shape;1110;p17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1" name="Google Shape;1111;p17"/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 txBox="1"/>
            <p:nvPr/>
          </p:nvSpPr>
          <p:spPr>
            <a:xfrm>
              <a:off x="885900" y="1199700"/>
              <a:ext cx="8340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1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2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홈 화면</a:t>
              </a:r>
              <a:r>
                <a:rPr lang="en-US" sz="1000" b="1" i="0" u="none" strike="noStrike" cap="none">
                  <a:solidFill>
                    <a:srgbClr val="D9770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3" name="Google Shape;1113;p17" descr="preencoded.png"/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0" y="1218900"/>
              <a:ext cx="174653" cy="15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6" name="Google Shape;1116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4200" y="1656300"/>
              <a:ext cx="2133301" cy="4738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7" name="Google Shape;1117;p1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5775" y="990300"/>
            <a:ext cx="8299275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7"/>
          <p:cNvSpPr txBox="1"/>
          <p:nvPr/>
        </p:nvSpPr>
        <p:spPr>
          <a:xfrm>
            <a:off x="4266347" y="1266450"/>
            <a:ext cx="847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 구현</a:t>
            </a:r>
            <a:r>
              <a:rPr lang="en-US" sz="1200" b="1" i="0" u="none" strike="noStrike" cap="none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9" name="Google Shape;1119;p17" descr="preencoded.png"/>
          <p:cNvPicPr preferRelativeResize="0"/>
          <p:nvPr/>
        </p:nvPicPr>
        <p:blipFill rotWithShape="1">
          <a:blip r:embed="rId8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791700" y="119055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7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86798" y="1285650"/>
            <a:ext cx="152705" cy="152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7"/>
          <p:cNvGrpSpPr/>
          <p:nvPr/>
        </p:nvGrpSpPr>
        <p:grpSpPr>
          <a:xfrm>
            <a:off x="3791700" y="1952550"/>
            <a:ext cx="7299000" cy="944400"/>
            <a:chOff x="3791700" y="1952550"/>
            <a:chExt cx="7299000" cy="944400"/>
          </a:xfrm>
        </p:grpSpPr>
        <p:sp>
          <p:nvSpPr>
            <p:cNvPr id="1122" name="Google Shape;1122;p17"/>
            <p:cNvSpPr/>
            <p:nvPr/>
          </p:nvSpPr>
          <p:spPr>
            <a:xfrm>
              <a:off x="3791700" y="195255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4039494" y="211515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C1EDC5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4" name="Google Shape;1124;p17" descr="preencoded.png"/>
            <p:cNvPicPr preferRelativeResize="0"/>
            <p:nvPr/>
          </p:nvPicPr>
          <p:blipFill rotWithShape="1">
            <a:blip r:embed="rId10">
              <a:alphaModFix/>
              <a:biLevel thresh="75000"/>
            </a:blip>
            <a:srcRect t="-1104" b="-1094"/>
            <a:stretch/>
          </p:blipFill>
          <p:spPr>
            <a:xfrm>
              <a:off x="4134606" y="220064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5" name="Google Shape;1125;p17"/>
            <p:cNvSpPr txBox="1"/>
            <p:nvPr/>
          </p:nvSpPr>
          <p:spPr>
            <a:xfrm>
              <a:off x="4554606" y="217679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100" b="1" dirty="0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Expo Router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17"/>
            <p:cNvSpPr txBox="1"/>
            <p:nvPr/>
          </p:nvSpPr>
          <p:spPr>
            <a:xfrm>
              <a:off x="4553406" y="2511557"/>
              <a:ext cx="30852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000">
                  <a:solidFill>
                    <a:srgbClr val="8B7B73"/>
                  </a:solidFill>
                </a:rPr>
                <a:t>Expo Router를 활용한 앱 내 화면 이동 구현</a:t>
              </a:r>
              <a:endParaRPr sz="1000" b="0" i="0" u="none" strike="noStrike" cap="none">
                <a:solidFill>
                  <a:srgbClr val="8B7B7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7" name="Google Shape;1127;p17"/>
          <p:cNvGrpSpPr/>
          <p:nvPr/>
        </p:nvGrpSpPr>
        <p:grpSpPr>
          <a:xfrm>
            <a:off x="3791700" y="3068300"/>
            <a:ext cx="7299000" cy="944400"/>
            <a:chOff x="3791700" y="3309600"/>
            <a:chExt cx="7299000" cy="944400"/>
          </a:xfrm>
        </p:grpSpPr>
        <p:sp>
          <p:nvSpPr>
            <p:cNvPr id="1128" name="Google Shape;1128;p17"/>
            <p:cNvSpPr/>
            <p:nvPr/>
          </p:nvSpPr>
          <p:spPr>
            <a:xfrm>
              <a:off x="3791700" y="33096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4039494" y="34722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30" name="Google Shape;1130;p17" descr="preencoded.png"/>
            <p:cNvPicPr preferRelativeResize="0"/>
            <p:nvPr/>
          </p:nvPicPr>
          <p:blipFill rotWithShape="1">
            <a:blip r:embed="rId10">
              <a:alphaModFix/>
            </a:blip>
            <a:srcRect t="-1104" b="-1094"/>
            <a:stretch/>
          </p:blipFill>
          <p:spPr>
            <a:xfrm>
              <a:off x="4134606" y="35576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1" name="Google Shape;1131;p17"/>
            <p:cNvSpPr txBox="1"/>
            <p:nvPr/>
          </p:nvSpPr>
          <p:spPr>
            <a:xfrm>
              <a:off x="4554606" y="35338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100" b="1">
                  <a:solidFill>
                    <a:schemeClr val="dk1"/>
                  </a:solidFill>
                </a:rPr>
                <a:t>필터링 시스템</a:t>
              </a:r>
              <a:endParaRPr sz="900" b="1" i="0" u="none" strike="noStrike" cap="none">
                <a:solidFill>
                  <a:schemeClr val="dk1"/>
                </a:solidFill>
              </a:endParaRPr>
            </a:p>
          </p:txBody>
        </p:sp>
        <p:sp>
          <p:nvSpPr>
            <p:cNvPr id="1132" name="Google Shape;1132;p17"/>
            <p:cNvSpPr txBox="1"/>
            <p:nvPr/>
          </p:nvSpPr>
          <p:spPr>
            <a:xfrm>
              <a:off x="4553398" y="3855900"/>
              <a:ext cx="43359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000">
                  <a:solidFill>
                    <a:srgbClr val="8B7B73"/>
                  </a:solidFill>
                </a:rPr>
                <a:t>카테고리별(웨딩홀, 스튜디오 등) 탭 메뉴 및 평점순 정렬 기능</a:t>
              </a:r>
              <a:endParaRPr sz="1000" i="0" u="none" strike="noStrike" cap="none">
                <a:solidFill>
                  <a:srgbClr val="8B7B73"/>
                </a:solidFill>
              </a:endParaRPr>
            </a:p>
          </p:txBody>
        </p:sp>
      </p:grpSp>
      <p:grpSp>
        <p:nvGrpSpPr>
          <p:cNvPr id="1133" name="Google Shape;1133;p17"/>
          <p:cNvGrpSpPr/>
          <p:nvPr/>
        </p:nvGrpSpPr>
        <p:grpSpPr>
          <a:xfrm>
            <a:off x="3791700" y="4184050"/>
            <a:ext cx="7299000" cy="944400"/>
            <a:chOff x="3791700" y="4808200"/>
            <a:chExt cx="7299000" cy="944400"/>
          </a:xfrm>
        </p:grpSpPr>
        <p:sp>
          <p:nvSpPr>
            <p:cNvPr id="1134" name="Google Shape;1134;p17"/>
            <p:cNvSpPr/>
            <p:nvPr/>
          </p:nvSpPr>
          <p:spPr>
            <a:xfrm>
              <a:off x="3791700" y="48082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4039494" y="49708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36" name="Google Shape;1136;p17" descr="preencoded.png"/>
            <p:cNvPicPr preferRelativeResize="0"/>
            <p:nvPr/>
          </p:nvPicPr>
          <p:blipFill rotWithShape="1">
            <a:blip r:embed="rId10">
              <a:alphaModFix/>
            </a:blip>
            <a:srcRect t="-1104" b="-1094"/>
            <a:stretch/>
          </p:blipFill>
          <p:spPr>
            <a:xfrm>
              <a:off x="4134606" y="50562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7" name="Google Shape;1137;p17"/>
            <p:cNvSpPr txBox="1"/>
            <p:nvPr/>
          </p:nvSpPr>
          <p:spPr>
            <a:xfrm>
              <a:off x="4554606" y="50324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100" b="1">
                  <a:solidFill>
                    <a:schemeClr val="dk1"/>
                  </a:solidFill>
                </a:rPr>
                <a:t>업체 전화 연결 기능</a:t>
              </a:r>
              <a:endParaRPr sz="900" b="1" i="0" u="none" strike="noStrike" cap="none">
                <a:solidFill>
                  <a:schemeClr val="dk1"/>
                </a:solidFill>
              </a:endParaRPr>
            </a:p>
          </p:txBody>
        </p:sp>
        <p:sp>
          <p:nvSpPr>
            <p:cNvPr id="1138" name="Google Shape;1138;p17"/>
            <p:cNvSpPr txBox="1"/>
            <p:nvPr/>
          </p:nvSpPr>
          <p:spPr>
            <a:xfrm>
              <a:off x="4553398" y="5354500"/>
              <a:ext cx="43359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>
                  <a:solidFill>
                    <a:srgbClr val="8B7B74"/>
                  </a:solidFill>
                </a:rPr>
                <a:t>Linking API를 활용한 전화 다이얼러 연동</a:t>
              </a:r>
              <a:endParaRPr sz="1000" i="0" u="none" strike="noStrike" cap="none">
                <a:solidFill>
                  <a:srgbClr val="8B7B74"/>
                </a:solidFill>
              </a:endParaRPr>
            </a:p>
          </p:txBody>
        </p:sp>
      </p:grpSp>
      <p:grpSp>
        <p:nvGrpSpPr>
          <p:cNvPr id="1139" name="Google Shape;1139;p17"/>
          <p:cNvGrpSpPr/>
          <p:nvPr/>
        </p:nvGrpSpPr>
        <p:grpSpPr>
          <a:xfrm>
            <a:off x="3791700" y="5299800"/>
            <a:ext cx="7299000" cy="944400"/>
            <a:chOff x="3791700" y="4808200"/>
            <a:chExt cx="7299000" cy="944400"/>
          </a:xfrm>
        </p:grpSpPr>
        <p:sp>
          <p:nvSpPr>
            <p:cNvPr id="1140" name="Google Shape;1140;p17"/>
            <p:cNvSpPr/>
            <p:nvPr/>
          </p:nvSpPr>
          <p:spPr>
            <a:xfrm>
              <a:off x="3791700" y="48082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4039494" y="49708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2" name="Google Shape;1142;p17" descr="preencoded.png"/>
            <p:cNvPicPr preferRelativeResize="0"/>
            <p:nvPr/>
          </p:nvPicPr>
          <p:blipFill rotWithShape="1">
            <a:blip r:embed="rId10">
              <a:alphaModFix/>
            </a:blip>
            <a:srcRect t="-1104" b="-1094"/>
            <a:stretch/>
          </p:blipFill>
          <p:spPr>
            <a:xfrm>
              <a:off x="4134606" y="50562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3" name="Google Shape;1143;p17"/>
            <p:cNvSpPr txBox="1"/>
            <p:nvPr/>
          </p:nvSpPr>
          <p:spPr>
            <a:xfrm>
              <a:off x="4554606" y="50324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100" b="1">
                  <a:solidFill>
                    <a:schemeClr val="dk1"/>
                  </a:solidFill>
                </a:rPr>
                <a:t>플래너 상담 신청 기능 / 알림 기능</a:t>
              </a:r>
              <a:endParaRPr sz="900" b="1" i="0" u="none" strike="noStrike" cap="none">
                <a:solidFill>
                  <a:schemeClr val="dk1"/>
                </a:solidFill>
              </a:endParaRPr>
            </a:p>
          </p:txBody>
        </p:sp>
        <p:sp>
          <p:nvSpPr>
            <p:cNvPr id="1144" name="Google Shape;1144;p17"/>
            <p:cNvSpPr txBox="1"/>
            <p:nvPr/>
          </p:nvSpPr>
          <p:spPr>
            <a:xfrm>
              <a:off x="4553398" y="5354500"/>
              <a:ext cx="43359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>
                  <a:solidFill>
                    <a:srgbClr val="8B7B74"/>
                  </a:solidFill>
                </a:rPr>
                <a:t>Supabase 연동 실시간 상담 신청 및 알림 전송</a:t>
              </a:r>
              <a:endParaRPr sz="1100" i="0" u="none" strike="noStrike" cap="none">
                <a:solidFill>
                  <a:srgbClr val="8B7B74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D967B62A-E0BF-D66E-F89D-3C8631CB8768}"/>
              </a:ext>
            </a:extLst>
          </p:cNvPr>
          <p:cNvGrpSpPr/>
          <p:nvPr/>
        </p:nvGrpSpPr>
        <p:grpSpPr>
          <a:xfrm>
            <a:off x="466838" y="981151"/>
            <a:ext cx="2667301" cy="5658301"/>
            <a:chOff x="3348475" y="990300"/>
            <a:chExt cx="2667301" cy="5658301"/>
          </a:xfrm>
        </p:grpSpPr>
        <p:pic>
          <p:nvPicPr>
            <p:cNvPr id="6" name="Google Shape;1044;p15" descr="preencoded.png">
              <a:extLst>
                <a:ext uri="{FF2B5EF4-FFF2-40B4-BE49-F238E27FC236}">
                  <a16:creationId xmlns:a16="http://schemas.microsoft.com/office/drawing/2014/main" id="{FBF08B4D-122B-974C-D620-DCB1B4EC6BE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475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045;p15">
              <a:extLst>
                <a:ext uri="{FF2B5EF4-FFF2-40B4-BE49-F238E27FC236}">
                  <a16:creationId xmlns:a16="http://schemas.microsoft.com/office/drawing/2014/main" id="{BCBDCAC4-212B-BE46-5331-6F02C6A41A61}"/>
                </a:ext>
              </a:extLst>
            </p:cNvPr>
            <p:cNvSpPr/>
            <p:nvPr/>
          </p:nvSpPr>
          <p:spPr>
            <a:xfrm rot="10800000" flipH="1">
              <a:off x="3615025" y="15229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46;p15">
              <a:extLst>
                <a:ext uri="{FF2B5EF4-FFF2-40B4-BE49-F238E27FC236}">
                  <a16:creationId xmlns:a16="http://schemas.microsoft.com/office/drawing/2014/main" id="{B6A0D0DA-6E02-30B0-986C-5AF9C384EFBE}"/>
                </a:ext>
              </a:extLst>
            </p:cNvPr>
            <p:cNvSpPr txBox="1"/>
            <p:nvPr/>
          </p:nvSpPr>
          <p:spPr>
            <a:xfrm>
              <a:off x="3801605" y="120930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i="0" u="none" strike="noStrike" cap="none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업체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리스트</a:t>
              </a:r>
              <a:r>
                <a:rPr lang="en-US" sz="1000" b="1" i="0" u="none" strike="noStrike" cap="none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i="0" u="none" strike="noStrike" cap="none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화면</a:t>
              </a:r>
              <a:r>
                <a:rPr lang="en-US" sz="1000" b="1" i="0" u="none" strike="noStrike" cap="none" dirty="0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1049;p15">
              <a:extLst>
                <a:ext uri="{FF2B5EF4-FFF2-40B4-BE49-F238E27FC236}">
                  <a16:creationId xmlns:a16="http://schemas.microsoft.com/office/drawing/2014/main" id="{A83930B8-0D3B-1115-A164-B92F0BE5BEB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615477" y="1655338"/>
              <a:ext cx="2133301" cy="4738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50;p15" descr="preencoded.png">
              <a:extLst>
                <a:ext uri="{FF2B5EF4-FFF2-40B4-BE49-F238E27FC236}">
                  <a16:creationId xmlns:a16="http://schemas.microsoft.com/office/drawing/2014/main" id="{FBC65FA6-BD01-9CBE-A2EE-8FCA5AB4076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-1356" r="-1356"/>
            <a:stretch/>
          </p:blipFill>
          <p:spPr>
            <a:xfrm>
              <a:off x="3615475" y="123065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D6A82E0-5A39-B82A-21C3-221A329D9852}"/>
              </a:ext>
            </a:extLst>
          </p:cNvPr>
          <p:cNvGrpSpPr/>
          <p:nvPr/>
        </p:nvGrpSpPr>
        <p:grpSpPr>
          <a:xfrm>
            <a:off x="443074" y="990300"/>
            <a:ext cx="2667301" cy="5658301"/>
            <a:chOff x="6239750" y="990300"/>
            <a:chExt cx="2667301" cy="5658301"/>
          </a:xfrm>
        </p:grpSpPr>
        <p:pic>
          <p:nvPicPr>
            <p:cNvPr id="16" name="Google Shape;1051;p15" descr="preencoded.png">
              <a:extLst>
                <a:ext uri="{FF2B5EF4-FFF2-40B4-BE49-F238E27FC236}">
                  <a16:creationId xmlns:a16="http://schemas.microsoft.com/office/drawing/2014/main" id="{9A382A5A-0713-B786-5F1E-8F236FBC071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3975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53;p15">
              <a:extLst>
                <a:ext uri="{FF2B5EF4-FFF2-40B4-BE49-F238E27FC236}">
                  <a16:creationId xmlns:a16="http://schemas.microsoft.com/office/drawing/2014/main" id="{CEA7997D-2341-09EA-5251-73DDBED1BBA8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06300" y="1654364"/>
              <a:ext cx="2134200" cy="474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054;p15">
              <a:extLst>
                <a:ext uri="{FF2B5EF4-FFF2-40B4-BE49-F238E27FC236}">
                  <a16:creationId xmlns:a16="http://schemas.microsoft.com/office/drawing/2014/main" id="{BDA35C8D-303E-7CD3-A573-3D35216111B1}"/>
                </a:ext>
              </a:extLst>
            </p:cNvPr>
            <p:cNvSpPr/>
            <p:nvPr/>
          </p:nvSpPr>
          <p:spPr>
            <a:xfrm rot="10800000" flipH="1">
              <a:off x="6506300" y="15130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Google Shape;1055;p15" descr="preencoded.png">
              <a:extLst>
                <a:ext uri="{FF2B5EF4-FFF2-40B4-BE49-F238E27FC236}">
                  <a16:creationId xmlns:a16="http://schemas.microsoft.com/office/drawing/2014/main" id="{57678B92-B197-BCA7-B7AC-44AFAC10D18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-1356" r="-1356"/>
            <a:stretch/>
          </p:blipFill>
          <p:spPr>
            <a:xfrm>
              <a:off x="6535100" y="12332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56;p15">
              <a:extLst>
                <a:ext uri="{FF2B5EF4-FFF2-40B4-BE49-F238E27FC236}">
                  <a16:creationId xmlns:a16="http://schemas.microsoft.com/office/drawing/2014/main" id="{13C8AA0E-760F-5F8E-8355-BE5BA92640D4}"/>
                </a:ext>
              </a:extLst>
            </p:cNvPr>
            <p:cNvSpPr txBox="1"/>
            <p:nvPr/>
          </p:nvSpPr>
          <p:spPr>
            <a:xfrm>
              <a:off x="6716255" y="1211838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업체 상세</a:t>
              </a: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화면</a:t>
              </a:r>
              <a:r>
                <a:rPr lang="en-US" sz="1000" b="1" i="0" u="none" strike="noStrike" cap="none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79219F5-A8F6-4550-F75C-E1ECD092ED41}"/>
              </a:ext>
            </a:extLst>
          </p:cNvPr>
          <p:cNvGrpSpPr/>
          <p:nvPr/>
        </p:nvGrpSpPr>
        <p:grpSpPr>
          <a:xfrm>
            <a:off x="409697" y="1009361"/>
            <a:ext cx="2667301" cy="5658301"/>
            <a:chOff x="457200" y="990300"/>
            <a:chExt cx="2667301" cy="5658301"/>
          </a:xfrm>
        </p:grpSpPr>
        <p:pic>
          <p:nvPicPr>
            <p:cNvPr id="22" name="Google Shape;1070;p16" descr="preencoded.png">
              <a:extLst>
                <a:ext uri="{FF2B5EF4-FFF2-40B4-BE49-F238E27FC236}">
                  <a16:creationId xmlns:a16="http://schemas.microsoft.com/office/drawing/2014/main" id="{92CC4FD6-6661-CB42-4B44-23FA6B3FE41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071;p16">
              <a:extLst>
                <a:ext uri="{FF2B5EF4-FFF2-40B4-BE49-F238E27FC236}">
                  <a16:creationId xmlns:a16="http://schemas.microsoft.com/office/drawing/2014/main" id="{C107EE36-4133-39F7-9937-CD35A749490C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72;p16">
              <a:extLst>
                <a:ext uri="{FF2B5EF4-FFF2-40B4-BE49-F238E27FC236}">
                  <a16:creationId xmlns:a16="http://schemas.microsoft.com/office/drawing/2014/main" id="{E6F897D9-6CC9-23EF-ACAE-88E3900F7A80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플래너 리스트 화면</a:t>
              </a:r>
              <a:r>
                <a:rPr lang="en-US" sz="1000" b="1" i="0" u="none" strike="noStrike" cap="none">
                  <a:solidFill>
                    <a:srgbClr val="D9770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1073;p16" descr="preencoded.png">
              <a:extLst>
                <a:ext uri="{FF2B5EF4-FFF2-40B4-BE49-F238E27FC236}">
                  <a16:creationId xmlns:a16="http://schemas.microsoft.com/office/drawing/2014/main" id="{00642139-2AF8-69C6-D899-CFA0A24CDE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088;p16">
              <a:extLst>
                <a:ext uri="{FF2B5EF4-FFF2-40B4-BE49-F238E27FC236}">
                  <a16:creationId xmlns:a16="http://schemas.microsoft.com/office/drawing/2014/main" id="{3074577D-238C-BC2F-0365-EDFAB3DDD1DD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57452" y="165630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7E52330-BB24-E044-7B9B-E04E6A2AA992}"/>
              </a:ext>
            </a:extLst>
          </p:cNvPr>
          <p:cNvGrpSpPr/>
          <p:nvPr/>
        </p:nvGrpSpPr>
        <p:grpSpPr>
          <a:xfrm>
            <a:off x="401771" y="1009361"/>
            <a:ext cx="2667301" cy="5658301"/>
            <a:chOff x="3348475" y="990300"/>
            <a:chExt cx="2667301" cy="5658301"/>
          </a:xfrm>
        </p:grpSpPr>
        <p:pic>
          <p:nvPicPr>
            <p:cNvPr id="28" name="Google Shape;1076;p16" descr="preencoded.png">
              <a:extLst>
                <a:ext uri="{FF2B5EF4-FFF2-40B4-BE49-F238E27FC236}">
                  <a16:creationId xmlns:a16="http://schemas.microsoft.com/office/drawing/2014/main" id="{6AAD8173-F2C3-6F26-BB32-41ACCA72B2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475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077;p16">
              <a:extLst>
                <a:ext uri="{FF2B5EF4-FFF2-40B4-BE49-F238E27FC236}">
                  <a16:creationId xmlns:a16="http://schemas.microsoft.com/office/drawing/2014/main" id="{0AB0693E-A31B-C47F-7C1C-3A787A0303F8}"/>
                </a:ext>
              </a:extLst>
            </p:cNvPr>
            <p:cNvSpPr/>
            <p:nvPr/>
          </p:nvSpPr>
          <p:spPr>
            <a:xfrm rot="10800000" flipH="1">
              <a:off x="3615025" y="15229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78;p16">
              <a:extLst>
                <a:ext uri="{FF2B5EF4-FFF2-40B4-BE49-F238E27FC236}">
                  <a16:creationId xmlns:a16="http://schemas.microsoft.com/office/drawing/2014/main" id="{E01681FF-EEDC-4CBD-1111-665054700952}"/>
                </a:ext>
              </a:extLst>
            </p:cNvPr>
            <p:cNvSpPr txBox="1"/>
            <p:nvPr/>
          </p:nvSpPr>
          <p:spPr>
            <a:xfrm>
              <a:off x="3801605" y="120930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플래너 상세</a:t>
              </a: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화면</a:t>
              </a:r>
              <a:r>
                <a:rPr lang="en-US" sz="1000" b="1" i="0" u="none" strike="noStrike" cap="none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" name="Google Shape;1080;p16" descr="preencoded.png">
              <a:extLst>
                <a:ext uri="{FF2B5EF4-FFF2-40B4-BE49-F238E27FC236}">
                  <a16:creationId xmlns:a16="http://schemas.microsoft.com/office/drawing/2014/main" id="{8345DDBF-A0DB-7CCF-5906-7E8EB21161BE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-1356" r="-1356"/>
            <a:stretch/>
          </p:blipFill>
          <p:spPr>
            <a:xfrm>
              <a:off x="3615475" y="123065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089;p16">
              <a:extLst>
                <a:ext uri="{FF2B5EF4-FFF2-40B4-BE49-F238E27FC236}">
                  <a16:creationId xmlns:a16="http://schemas.microsoft.com/office/drawing/2014/main" id="{4B7AAD8E-7976-9E5E-4685-DBBBDC2FC081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15477" y="16340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07AD918-E495-991B-4978-A6E046D3C50C}"/>
              </a:ext>
            </a:extLst>
          </p:cNvPr>
          <p:cNvGrpSpPr/>
          <p:nvPr/>
        </p:nvGrpSpPr>
        <p:grpSpPr>
          <a:xfrm>
            <a:off x="358749" y="990300"/>
            <a:ext cx="2667301" cy="5658301"/>
            <a:chOff x="6239750" y="990300"/>
            <a:chExt cx="2667301" cy="5658301"/>
          </a:xfrm>
        </p:grpSpPr>
        <p:pic>
          <p:nvPicPr>
            <p:cNvPr id="34" name="Google Shape;1081;p16" descr="preencoded.png">
              <a:extLst>
                <a:ext uri="{FF2B5EF4-FFF2-40B4-BE49-F238E27FC236}">
                  <a16:creationId xmlns:a16="http://schemas.microsoft.com/office/drawing/2014/main" id="{477B29B3-0739-54B1-693C-DED1BC89AF5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3975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082;p16">
              <a:extLst>
                <a:ext uri="{FF2B5EF4-FFF2-40B4-BE49-F238E27FC236}">
                  <a16:creationId xmlns:a16="http://schemas.microsoft.com/office/drawing/2014/main" id="{3D0ACBD5-B2AB-36BD-AAFC-60F372B869EF}"/>
                </a:ext>
              </a:extLst>
            </p:cNvPr>
            <p:cNvSpPr/>
            <p:nvPr/>
          </p:nvSpPr>
          <p:spPr>
            <a:xfrm rot="10800000" flipH="1">
              <a:off x="6506300" y="15130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" name="Google Shape;1083;p16" descr="preencoded.png">
              <a:extLst>
                <a:ext uri="{FF2B5EF4-FFF2-40B4-BE49-F238E27FC236}">
                  <a16:creationId xmlns:a16="http://schemas.microsoft.com/office/drawing/2014/main" id="{0820CB7E-F919-BBE2-F6C7-44D783901AD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-1356" r="-1356"/>
            <a:stretch/>
          </p:blipFill>
          <p:spPr>
            <a:xfrm>
              <a:off x="6535100" y="12332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1084;p16">
              <a:extLst>
                <a:ext uri="{FF2B5EF4-FFF2-40B4-BE49-F238E27FC236}">
                  <a16:creationId xmlns:a16="http://schemas.microsoft.com/office/drawing/2014/main" id="{A66B3B20-5474-33CE-02AB-FBE1CBAE0812}"/>
                </a:ext>
              </a:extLst>
            </p:cNvPr>
            <p:cNvSpPr txBox="1"/>
            <p:nvPr/>
          </p:nvSpPr>
          <p:spPr>
            <a:xfrm>
              <a:off x="6716249" y="12118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플래너 상담 신청 모달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" name="Google Shape;1090;p16">
              <a:extLst>
                <a:ext uri="{FF2B5EF4-FFF2-40B4-BE49-F238E27FC236}">
                  <a16:creationId xmlns:a16="http://schemas.microsoft.com/office/drawing/2014/main" id="{6347B228-4031-8864-A92D-1CD971C1978B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506300" y="1614251"/>
              <a:ext cx="2133301" cy="4738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E316C478-55B6-73A2-D263-837FA4AE4999}"/>
              </a:ext>
            </a:extLst>
          </p:cNvPr>
          <p:cNvGrpSpPr/>
          <p:nvPr/>
        </p:nvGrpSpPr>
        <p:grpSpPr>
          <a:xfrm>
            <a:off x="362103" y="990300"/>
            <a:ext cx="2667301" cy="5658301"/>
            <a:chOff x="9131025" y="938500"/>
            <a:chExt cx="2667301" cy="5658301"/>
          </a:xfrm>
        </p:grpSpPr>
        <p:pic>
          <p:nvPicPr>
            <p:cNvPr id="40" name="Google Shape;1091;p16" descr="preencoded.png">
              <a:extLst>
                <a:ext uri="{FF2B5EF4-FFF2-40B4-BE49-F238E27FC236}">
                  <a16:creationId xmlns:a16="http://schemas.microsoft.com/office/drawing/2014/main" id="{0B400C85-3065-33D7-E109-DD0DA69D26D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1025" y="9385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092;p16">
              <a:extLst>
                <a:ext uri="{FF2B5EF4-FFF2-40B4-BE49-F238E27FC236}">
                  <a16:creationId xmlns:a16="http://schemas.microsoft.com/office/drawing/2014/main" id="{A8A87A1B-3D19-93D7-2E1A-965BCCEE23DA}"/>
                </a:ext>
              </a:extLst>
            </p:cNvPr>
            <p:cNvSpPr/>
            <p:nvPr/>
          </p:nvSpPr>
          <p:spPr>
            <a:xfrm rot="10800000" flipH="1">
              <a:off x="9397575" y="14612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" name="Google Shape;1093;p16" descr="preencoded.png">
              <a:extLst>
                <a:ext uri="{FF2B5EF4-FFF2-40B4-BE49-F238E27FC236}">
                  <a16:creationId xmlns:a16="http://schemas.microsoft.com/office/drawing/2014/main" id="{757B75B3-E856-CBEA-CBCE-3527BFC17E5B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-1356" r="-1356"/>
            <a:stretch/>
          </p:blipFill>
          <p:spPr>
            <a:xfrm>
              <a:off x="9426375" y="11814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1094;p16">
              <a:extLst>
                <a:ext uri="{FF2B5EF4-FFF2-40B4-BE49-F238E27FC236}">
                  <a16:creationId xmlns:a16="http://schemas.microsoft.com/office/drawing/2014/main" id="{8DD4D9CA-0AD2-181C-14F3-4947A10384C4}"/>
                </a:ext>
              </a:extLst>
            </p:cNvPr>
            <p:cNvSpPr txBox="1"/>
            <p:nvPr/>
          </p:nvSpPr>
          <p:spPr>
            <a:xfrm>
              <a:off x="9607524" y="11600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알림 화면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1097;p16">
              <a:extLst>
                <a:ext uri="{FF2B5EF4-FFF2-40B4-BE49-F238E27FC236}">
                  <a16:creationId xmlns:a16="http://schemas.microsoft.com/office/drawing/2014/main" id="{D565F62B-B6B5-6333-388D-CD33E3E208BC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9398025" y="1602575"/>
              <a:ext cx="2133301" cy="47385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E6014DB6-2281-309E-9C17-986029B51A7D}"/>
              </a:ext>
            </a:extLst>
          </p:cNvPr>
          <p:cNvGrpSpPr/>
          <p:nvPr/>
        </p:nvGrpSpPr>
        <p:grpSpPr>
          <a:xfrm>
            <a:off x="405125" y="962090"/>
            <a:ext cx="2667301" cy="5658301"/>
            <a:chOff x="457200" y="990300"/>
            <a:chExt cx="2667301" cy="5658301"/>
          </a:xfrm>
        </p:grpSpPr>
        <p:pic>
          <p:nvPicPr>
            <p:cNvPr id="4" name="Google Shape;1110;p17" descr="preencoded.png">
              <a:extLst>
                <a:ext uri="{FF2B5EF4-FFF2-40B4-BE49-F238E27FC236}">
                  <a16:creationId xmlns:a16="http://schemas.microsoft.com/office/drawing/2014/main" id="{4CB56D0A-4F87-E782-5063-595FA8D2B75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7">
              <a:extLst>
                <a:ext uri="{FF2B5EF4-FFF2-40B4-BE49-F238E27FC236}">
                  <a16:creationId xmlns:a16="http://schemas.microsoft.com/office/drawing/2014/main" id="{4AFF93F8-7615-85B5-16C6-DF9FA5DC357B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2;p17">
              <a:extLst>
                <a:ext uri="{FF2B5EF4-FFF2-40B4-BE49-F238E27FC236}">
                  <a16:creationId xmlns:a16="http://schemas.microsoft.com/office/drawing/2014/main" id="{4E6C15FA-2F18-0CE0-876D-3EB1CF3F9085}"/>
                </a:ext>
              </a:extLst>
            </p:cNvPr>
            <p:cNvSpPr txBox="1"/>
            <p:nvPr/>
          </p:nvSpPr>
          <p:spPr>
            <a:xfrm>
              <a:off x="885900" y="1199700"/>
              <a:ext cx="8340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1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2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홈 화면</a:t>
              </a:r>
              <a:r>
                <a:rPr lang="en-US" sz="1000" b="1" i="0" u="none" strike="noStrike" cap="none">
                  <a:solidFill>
                    <a:srgbClr val="D9770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113;p17" descr="preencoded.png">
              <a:extLst>
                <a:ext uri="{FF2B5EF4-FFF2-40B4-BE49-F238E27FC236}">
                  <a16:creationId xmlns:a16="http://schemas.microsoft.com/office/drawing/2014/main" id="{A757C5EE-5910-4167-DF9F-D540F9A67A2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0" y="1218900"/>
              <a:ext cx="174653" cy="15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116;p17">
              <a:extLst>
                <a:ext uri="{FF2B5EF4-FFF2-40B4-BE49-F238E27FC236}">
                  <a16:creationId xmlns:a16="http://schemas.microsoft.com/office/drawing/2014/main" id="{0EF02F82-2553-18F8-137D-7014864B530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4200" y="1656300"/>
              <a:ext cx="2133301" cy="47385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4CCFE5AF-7D25-5412-7757-30782DD1426B}"/>
              </a:ext>
            </a:extLst>
          </p:cNvPr>
          <p:cNvGrpSpPr/>
          <p:nvPr/>
        </p:nvGrpSpPr>
        <p:grpSpPr>
          <a:xfrm>
            <a:off x="4039494" y="3239700"/>
            <a:ext cx="304500" cy="304500"/>
            <a:chOff x="4191894" y="2267555"/>
            <a:chExt cx="304500" cy="304500"/>
          </a:xfrm>
        </p:grpSpPr>
        <p:sp>
          <p:nvSpPr>
            <p:cNvPr id="45" name="Google Shape;1123;p17">
              <a:extLst>
                <a:ext uri="{FF2B5EF4-FFF2-40B4-BE49-F238E27FC236}">
                  <a16:creationId xmlns:a16="http://schemas.microsoft.com/office/drawing/2014/main" id="{414125ED-AA9C-F4F8-69AD-7E9EDE353D77}"/>
                </a:ext>
              </a:extLst>
            </p:cNvPr>
            <p:cNvSpPr/>
            <p:nvPr/>
          </p:nvSpPr>
          <p:spPr>
            <a:xfrm>
              <a:off x="4191894" y="226755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C1EDC5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" name="Google Shape;1124;p17" descr="preencoded.png">
              <a:extLst>
                <a:ext uri="{FF2B5EF4-FFF2-40B4-BE49-F238E27FC236}">
                  <a16:creationId xmlns:a16="http://schemas.microsoft.com/office/drawing/2014/main" id="{358A7EDF-1EE6-78AA-A30C-D453E95B8F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  <a:biLevel thresh="75000"/>
            </a:blip>
            <a:srcRect t="-1104" b="-1094"/>
            <a:stretch/>
          </p:blipFill>
          <p:spPr>
            <a:xfrm>
              <a:off x="4287006" y="235304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Google Shape;1123;p17">
            <a:extLst>
              <a:ext uri="{FF2B5EF4-FFF2-40B4-BE49-F238E27FC236}">
                <a16:creationId xmlns:a16="http://schemas.microsoft.com/office/drawing/2014/main" id="{220A7459-DD82-8E95-AD22-99353E7CBAEC}"/>
              </a:ext>
            </a:extLst>
          </p:cNvPr>
          <p:cNvSpPr/>
          <p:nvPr/>
        </p:nvSpPr>
        <p:spPr>
          <a:xfrm>
            <a:off x="4054457" y="4350690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1124;p17" descr="preencoded.png">
            <a:extLst>
              <a:ext uri="{FF2B5EF4-FFF2-40B4-BE49-F238E27FC236}">
                <a16:creationId xmlns:a16="http://schemas.microsoft.com/office/drawing/2014/main" id="{BC6E7F69-9113-C13E-4172-5D906A1EFBBC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biLevel thresh="75000"/>
          </a:blip>
          <a:srcRect t="-1104" b="-1094"/>
          <a:stretch/>
        </p:blipFill>
        <p:spPr>
          <a:xfrm>
            <a:off x="4149569" y="4436180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123;p17">
            <a:extLst>
              <a:ext uri="{FF2B5EF4-FFF2-40B4-BE49-F238E27FC236}">
                <a16:creationId xmlns:a16="http://schemas.microsoft.com/office/drawing/2014/main" id="{E8687B1E-15DF-92E7-B17B-E3BD582BC711}"/>
              </a:ext>
            </a:extLst>
          </p:cNvPr>
          <p:cNvSpPr/>
          <p:nvPr/>
        </p:nvSpPr>
        <p:spPr>
          <a:xfrm>
            <a:off x="4051170" y="5470457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" name="Google Shape;1124;p17" descr="preencoded.png">
            <a:extLst>
              <a:ext uri="{FF2B5EF4-FFF2-40B4-BE49-F238E27FC236}">
                <a16:creationId xmlns:a16="http://schemas.microsoft.com/office/drawing/2014/main" id="{2ACACE69-126B-2D97-8BC9-1149FA0E60C4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biLevel thresh="75000"/>
          </a:blip>
          <a:srcRect t="-1104" b="-1094"/>
          <a:stretch/>
        </p:blipFill>
        <p:spPr>
          <a:xfrm>
            <a:off x="4146282" y="5555947"/>
            <a:ext cx="114300" cy="13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9"/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5" name="Google Shape;1175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9" descr="preencoded.png"/>
          <p:cNvPicPr preferRelativeResize="0"/>
          <p:nvPr/>
        </p:nvPicPr>
        <p:blipFill rotWithShape="1">
          <a:blip r:embed="rId4">
            <a:alphaModFix/>
          </a:blip>
          <a:srcRect t="-100" b="-100"/>
          <a:stretch/>
        </p:blipFill>
        <p:spPr>
          <a:xfrm>
            <a:off x="571500" y="457200"/>
            <a:ext cx="114300" cy="152705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9"/>
          <p:cNvSpPr txBox="1"/>
          <p:nvPr/>
        </p:nvSpPr>
        <p:spPr>
          <a:xfrm>
            <a:off x="914400" y="304495"/>
            <a:ext cx="1164900" cy="29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500"/>
              <a:buFont typeface="Noto Sans KR"/>
              <a:buNone/>
            </a:pPr>
            <a:r>
              <a:rPr lang="en-US" sz="2400" b="1" i="0" u="none" strike="noStrike" cap="none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커플</a:t>
            </a:r>
            <a:r>
              <a:rPr lang="en-US" sz="2400" b="1" i="0" u="none" strike="noStrike" cap="none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 UI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19"/>
          <p:cNvSpPr txBox="1"/>
          <p:nvPr/>
        </p:nvSpPr>
        <p:spPr>
          <a:xfrm>
            <a:off x="914400" y="649468"/>
            <a:ext cx="11649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18096"/>
              </a:buClr>
              <a:buSzPts val="900"/>
              <a:buFont typeface="Noto Sans KR"/>
              <a:buNone/>
            </a:pP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홈/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추천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예산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화면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1" name="Google Shape;1181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990300"/>
            <a:ext cx="2667301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9"/>
          <p:cNvSpPr/>
          <p:nvPr/>
        </p:nvSpPr>
        <p:spPr>
          <a:xfrm>
            <a:off x="657451" y="1533449"/>
            <a:ext cx="2274300" cy="9000"/>
          </a:xfrm>
          <a:prstGeom prst="rect">
            <a:avLst/>
          </a:prstGeom>
          <a:solidFill>
            <a:srgbClr val="F2B3A8">
              <a:alpha val="20000"/>
            </a:srgbClr>
          </a:solidFill>
          <a:ln w="12700" cap="flat" cmpd="sng">
            <a:solidFill>
              <a:srgbClr val="F2B3A8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9"/>
          <p:cNvSpPr txBox="1"/>
          <p:nvPr/>
        </p:nvSpPr>
        <p:spPr>
          <a:xfrm>
            <a:off x="885900" y="1199700"/>
            <a:ext cx="8340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100" b="1" i="0" u="none" strike="noStrike" cap="none">
                <a:solidFill>
                  <a:srgbClr val="E0666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1">
                <a:solidFill>
                  <a:srgbClr val="E06666"/>
                </a:solidFill>
                <a:latin typeface="Noto Sans KR"/>
                <a:ea typeface="Noto Sans KR"/>
                <a:cs typeface="Noto Sans KR"/>
                <a:sym typeface="Noto Sans KR"/>
              </a:rPr>
              <a:t>로그인 화면</a:t>
            </a:r>
            <a:endParaRPr sz="10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4" name="Google Shape;1184;p19" descr="preencoded.png"/>
          <p:cNvPicPr preferRelativeResize="0"/>
          <p:nvPr/>
        </p:nvPicPr>
        <p:blipFill rotWithShape="1">
          <a:blip r:embed="rId6">
            <a:alphaModFix/>
          </a:blip>
          <a:srcRect l="-834" r="-844"/>
          <a:stretch/>
        </p:blipFill>
        <p:spPr>
          <a:xfrm>
            <a:off x="657450" y="1218900"/>
            <a:ext cx="174653" cy="1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19"/>
          <p:cNvSpPr/>
          <p:nvPr/>
        </p:nvSpPr>
        <p:spPr>
          <a:xfrm>
            <a:off x="2579861" y="1190999"/>
            <a:ext cx="351900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200"/>
            </a:srgbClr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9"/>
          <p:cNvSpPr txBox="1"/>
          <p:nvPr/>
        </p:nvSpPr>
        <p:spPr>
          <a:xfrm>
            <a:off x="2583673" y="1191000"/>
            <a:ext cx="409800" cy="2286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9B8D"/>
              </a:buClr>
              <a:buSzPts val="800"/>
              <a:buFont typeface="Noto Sans KR"/>
              <a:buNone/>
            </a:pPr>
            <a:r>
              <a:rPr lang="en-US" sz="800" b="0" i="0" u="none" strike="noStrike" cap="none">
                <a:solidFill>
                  <a:srgbClr val="EE9B8D"/>
                </a:solidFill>
                <a:latin typeface="Noto Sans KR"/>
                <a:ea typeface="Noto Sans KR"/>
                <a:cs typeface="Noto Sans KR"/>
                <a:sym typeface="Noto Sans KR"/>
              </a:rPr>
              <a:t>메인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7" name="Google Shape;1187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5775" y="990300"/>
            <a:ext cx="8299275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19"/>
          <p:cNvSpPr txBox="1"/>
          <p:nvPr/>
        </p:nvSpPr>
        <p:spPr>
          <a:xfrm>
            <a:off x="4266347" y="1266450"/>
            <a:ext cx="847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 구현</a:t>
            </a:r>
            <a:r>
              <a:rPr lang="en-US" sz="1200" b="1" i="0" u="none" strike="noStrike" cap="none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9" name="Google Shape;1189;p19" descr="preencoded.png"/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791700" y="119055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9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6798" y="1285650"/>
            <a:ext cx="152705" cy="152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1" name="Google Shape;1191;p19"/>
          <p:cNvGrpSpPr/>
          <p:nvPr/>
        </p:nvGrpSpPr>
        <p:grpSpPr>
          <a:xfrm>
            <a:off x="3791700" y="1952550"/>
            <a:ext cx="7299000" cy="944400"/>
            <a:chOff x="3791700" y="1952550"/>
            <a:chExt cx="7299000" cy="944400"/>
          </a:xfrm>
        </p:grpSpPr>
        <p:sp>
          <p:nvSpPr>
            <p:cNvPr id="1192" name="Google Shape;1192;p19"/>
            <p:cNvSpPr/>
            <p:nvPr/>
          </p:nvSpPr>
          <p:spPr>
            <a:xfrm>
              <a:off x="3791700" y="195255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9"/>
            <p:cNvSpPr/>
            <p:nvPr/>
          </p:nvSpPr>
          <p:spPr>
            <a:xfrm>
              <a:off x="4039494" y="211515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4" name="Google Shape;1194;p19" descr="preencoded.png"/>
            <p:cNvPicPr preferRelativeResize="0"/>
            <p:nvPr/>
          </p:nvPicPr>
          <p:blipFill rotWithShape="1">
            <a:blip r:embed="rId9">
              <a:alphaModFix/>
            </a:blip>
            <a:srcRect t="-1104" b="-1094"/>
            <a:stretch/>
          </p:blipFill>
          <p:spPr>
            <a:xfrm>
              <a:off x="4134606" y="220064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9"/>
            <p:cNvSpPr txBox="1"/>
            <p:nvPr/>
          </p:nvSpPr>
          <p:spPr>
            <a:xfrm>
              <a:off x="4554606" y="217679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100" b="1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Supabase.Auth</a:t>
              </a:r>
              <a:endPara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9"/>
            <p:cNvSpPr txBox="1"/>
            <p:nvPr/>
          </p:nvSpPr>
          <p:spPr>
            <a:xfrm>
              <a:off x="4553406" y="2511557"/>
              <a:ext cx="30852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 dirty="0" err="1">
                  <a:solidFill>
                    <a:srgbClr val="8B7B73"/>
                  </a:solidFill>
                </a:rPr>
                <a:t>Supabase</a:t>
              </a:r>
              <a:r>
                <a:rPr lang="en-US" sz="1100" dirty="0">
                  <a:solidFill>
                    <a:srgbClr val="8B7B73"/>
                  </a:solidFill>
                </a:rPr>
                <a:t> Auth </a:t>
              </a:r>
              <a:r>
                <a:rPr lang="en-US" sz="1100" dirty="0" err="1">
                  <a:solidFill>
                    <a:srgbClr val="8B7B73"/>
                  </a:solidFill>
                </a:rPr>
                <a:t>SDK를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활용한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회원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인증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로직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구현</a:t>
              </a:r>
              <a:endParaRPr sz="1100" b="0" i="0" u="none" strike="noStrike" cap="none" dirty="0">
                <a:solidFill>
                  <a:srgbClr val="8B7B7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19"/>
          <p:cNvGrpSpPr/>
          <p:nvPr/>
        </p:nvGrpSpPr>
        <p:grpSpPr>
          <a:xfrm>
            <a:off x="3791700" y="3068300"/>
            <a:ext cx="7299000" cy="944400"/>
            <a:chOff x="3791700" y="3309600"/>
            <a:chExt cx="7299000" cy="944400"/>
          </a:xfrm>
        </p:grpSpPr>
        <p:sp>
          <p:nvSpPr>
            <p:cNvPr id="1198" name="Google Shape;1198;p19"/>
            <p:cNvSpPr/>
            <p:nvPr/>
          </p:nvSpPr>
          <p:spPr>
            <a:xfrm>
              <a:off x="3791700" y="33096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9"/>
            <p:cNvSpPr/>
            <p:nvPr/>
          </p:nvSpPr>
          <p:spPr>
            <a:xfrm>
              <a:off x="4039494" y="34722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00" name="Google Shape;1200;p19" descr="preencoded.png"/>
            <p:cNvPicPr preferRelativeResize="0"/>
            <p:nvPr/>
          </p:nvPicPr>
          <p:blipFill rotWithShape="1">
            <a:blip r:embed="rId9">
              <a:alphaModFix/>
            </a:blip>
            <a:srcRect t="-1104" b="-1094"/>
            <a:stretch/>
          </p:blipFill>
          <p:spPr>
            <a:xfrm>
              <a:off x="4134606" y="35576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1" name="Google Shape;1201;p19"/>
            <p:cNvSpPr txBox="1"/>
            <p:nvPr/>
          </p:nvSpPr>
          <p:spPr>
            <a:xfrm>
              <a:off x="4554606" y="35338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200" b="1">
                  <a:solidFill>
                    <a:schemeClr val="dk1"/>
                  </a:solidFill>
                </a:rPr>
                <a:t>회원 인증 시스템 고도화</a:t>
              </a:r>
              <a:endParaRPr sz="900" b="1" i="0" u="none" strike="noStrike" cap="none">
                <a:solidFill>
                  <a:schemeClr val="dk1"/>
                </a:solidFill>
              </a:endParaRPr>
            </a:p>
          </p:txBody>
        </p:sp>
        <p:sp>
          <p:nvSpPr>
            <p:cNvPr id="1202" name="Google Shape;1202;p19"/>
            <p:cNvSpPr txBox="1"/>
            <p:nvPr/>
          </p:nvSpPr>
          <p:spPr>
            <a:xfrm>
              <a:off x="4553398" y="3855900"/>
              <a:ext cx="5505002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 dirty="0" err="1">
                  <a:solidFill>
                    <a:srgbClr val="8B7B73"/>
                  </a:solidFill>
                </a:rPr>
                <a:t>유저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타입</a:t>
              </a:r>
              <a:r>
                <a:rPr lang="en-US" sz="1100" dirty="0">
                  <a:solidFill>
                    <a:srgbClr val="8B7B73"/>
                  </a:solidFill>
                </a:rPr>
                <a:t> </a:t>
              </a:r>
              <a:r>
                <a:rPr lang="en-US" sz="1100" dirty="0" err="1">
                  <a:solidFill>
                    <a:srgbClr val="8B7B73"/>
                  </a:solidFill>
                </a:rPr>
                <a:t>구분</a:t>
              </a:r>
              <a:r>
                <a:rPr lang="en-US" sz="1100" dirty="0">
                  <a:solidFill>
                    <a:srgbClr val="8B7B73"/>
                  </a:solidFill>
                </a:rPr>
                <a:t> (</a:t>
              </a:r>
              <a:r>
                <a:rPr lang="en-US" sz="1100" dirty="0" err="1">
                  <a:solidFill>
                    <a:srgbClr val="8B7B73"/>
                  </a:solidFill>
                </a:rPr>
                <a:t>is_planner</a:t>
              </a:r>
              <a:r>
                <a:rPr lang="en-US" sz="1100" dirty="0">
                  <a:solidFill>
                    <a:srgbClr val="8B7B73"/>
                  </a:solidFill>
                </a:rPr>
                <a:t>) / </a:t>
              </a:r>
              <a:r>
                <a:rPr lang="en-US" sz="1100" dirty="0" err="1">
                  <a:solidFill>
                    <a:srgbClr val="8B7B73"/>
                  </a:solidFill>
                </a:rPr>
                <a:t>이메일</a:t>
              </a:r>
              <a:r>
                <a:rPr lang="en-US" sz="1100" dirty="0">
                  <a:solidFill>
                    <a:srgbClr val="8B7B73"/>
                  </a:solidFill>
                </a:rPr>
                <a:t> OTP </a:t>
              </a:r>
              <a:r>
                <a:rPr lang="en-US" sz="1100" dirty="0" err="1">
                  <a:solidFill>
                    <a:srgbClr val="8B7B73"/>
                  </a:solidFill>
                </a:rPr>
                <a:t>인증</a:t>
              </a:r>
              <a:r>
                <a:rPr lang="en-US" sz="1100" dirty="0">
                  <a:solidFill>
                    <a:srgbClr val="8B7B73"/>
                  </a:solidFill>
                </a:rPr>
                <a:t> (AWS Simple Email Service &amp; </a:t>
              </a:r>
              <a:r>
                <a:rPr lang="en-US" sz="1100" dirty="0" err="1">
                  <a:solidFill>
                    <a:srgbClr val="8B7B73"/>
                  </a:solidFill>
                </a:rPr>
                <a:t>Supabase</a:t>
              </a:r>
              <a:r>
                <a:rPr lang="en-US" sz="1100" dirty="0">
                  <a:solidFill>
                    <a:srgbClr val="8B7B73"/>
                  </a:solidFill>
                </a:rPr>
                <a:t> SMTP)</a:t>
              </a:r>
              <a:endParaRPr sz="1100" i="0" u="none" strike="noStrike" cap="none" dirty="0">
                <a:solidFill>
                  <a:srgbClr val="8B7B73"/>
                </a:solidFill>
              </a:endParaRPr>
            </a:p>
          </p:txBody>
        </p:sp>
      </p:grpSp>
      <p:grpSp>
        <p:nvGrpSpPr>
          <p:cNvPr id="1203" name="Google Shape;1203;p19"/>
          <p:cNvGrpSpPr/>
          <p:nvPr/>
        </p:nvGrpSpPr>
        <p:grpSpPr>
          <a:xfrm>
            <a:off x="3791700" y="4184050"/>
            <a:ext cx="7299000" cy="944400"/>
            <a:chOff x="3791700" y="4808200"/>
            <a:chExt cx="7299000" cy="944400"/>
          </a:xfrm>
        </p:grpSpPr>
        <p:sp>
          <p:nvSpPr>
            <p:cNvPr id="1204" name="Google Shape;1204;p19"/>
            <p:cNvSpPr/>
            <p:nvPr/>
          </p:nvSpPr>
          <p:spPr>
            <a:xfrm>
              <a:off x="3791700" y="48082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9"/>
            <p:cNvSpPr/>
            <p:nvPr/>
          </p:nvSpPr>
          <p:spPr>
            <a:xfrm>
              <a:off x="4039494" y="49708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06" name="Google Shape;1206;p19" descr="preencoded.png"/>
            <p:cNvPicPr preferRelativeResize="0"/>
            <p:nvPr/>
          </p:nvPicPr>
          <p:blipFill rotWithShape="1">
            <a:blip r:embed="rId9">
              <a:alphaModFix/>
            </a:blip>
            <a:srcRect t="-1104" b="-1094"/>
            <a:stretch/>
          </p:blipFill>
          <p:spPr>
            <a:xfrm>
              <a:off x="4134606" y="50562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7" name="Google Shape;1207;p19"/>
            <p:cNvSpPr txBox="1"/>
            <p:nvPr/>
          </p:nvSpPr>
          <p:spPr>
            <a:xfrm>
              <a:off x="4554606" y="50324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200" b="1">
                  <a:solidFill>
                    <a:schemeClr val="dk1"/>
                  </a:solidFill>
                </a:rPr>
                <a:t>비밀번호 찾기 / 변경 기능</a:t>
              </a:r>
              <a:endParaRPr sz="900" b="1" i="0" u="none" strike="noStrike" cap="none">
                <a:solidFill>
                  <a:schemeClr val="dk1"/>
                </a:solidFill>
              </a:endParaRPr>
            </a:p>
          </p:txBody>
        </p:sp>
        <p:sp>
          <p:nvSpPr>
            <p:cNvPr id="1208" name="Google Shape;1208;p19"/>
            <p:cNvSpPr txBox="1"/>
            <p:nvPr/>
          </p:nvSpPr>
          <p:spPr>
            <a:xfrm>
              <a:off x="4553398" y="5354500"/>
              <a:ext cx="43359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>
                  <a:solidFill>
                    <a:srgbClr val="8B7B74"/>
                  </a:solidFill>
                </a:rPr>
                <a:t>Supabase.Auth를 활용한 비밀번호 찾기·변경 기능 구현</a:t>
              </a:r>
              <a:endParaRPr sz="1000" i="0" u="none" strike="noStrike" cap="none">
                <a:solidFill>
                  <a:srgbClr val="8B7B74"/>
                </a:solidFill>
              </a:endParaRPr>
            </a:p>
          </p:txBody>
        </p:sp>
      </p:grpSp>
      <p:pic>
        <p:nvPicPr>
          <p:cNvPr id="1209" name="Google Shape;120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425" y="1656300"/>
            <a:ext cx="2148850" cy="4773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FD3890A2-AEA7-B74D-60AB-74F815E74EA2}"/>
              </a:ext>
            </a:extLst>
          </p:cNvPr>
          <p:cNvGrpSpPr/>
          <p:nvPr/>
        </p:nvGrpSpPr>
        <p:grpSpPr>
          <a:xfrm>
            <a:off x="390587" y="990300"/>
            <a:ext cx="2667301" cy="5658301"/>
            <a:chOff x="1819788" y="1894540"/>
            <a:chExt cx="2667301" cy="5658301"/>
          </a:xfrm>
        </p:grpSpPr>
        <p:pic>
          <p:nvPicPr>
            <p:cNvPr id="2" name="Google Shape;1161;p18" descr="preencoded.png">
              <a:extLst>
                <a:ext uri="{FF2B5EF4-FFF2-40B4-BE49-F238E27FC236}">
                  <a16:creationId xmlns:a16="http://schemas.microsoft.com/office/drawing/2014/main" id="{D6AF553C-85D1-243A-F7A9-D4ADA1B282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9788" y="189454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162;p18">
              <a:extLst>
                <a:ext uri="{FF2B5EF4-FFF2-40B4-BE49-F238E27FC236}">
                  <a16:creationId xmlns:a16="http://schemas.microsoft.com/office/drawing/2014/main" id="{42078FE7-291D-23C4-B4C4-8691D597EE1B}"/>
                </a:ext>
              </a:extLst>
            </p:cNvPr>
            <p:cNvSpPr/>
            <p:nvPr/>
          </p:nvSpPr>
          <p:spPr>
            <a:xfrm rot="10800000" flipH="1">
              <a:off x="2086338" y="242716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63;p18">
              <a:extLst>
                <a:ext uri="{FF2B5EF4-FFF2-40B4-BE49-F238E27FC236}">
                  <a16:creationId xmlns:a16="http://schemas.microsoft.com/office/drawing/2014/main" id="{A9FC72A2-9375-032E-C4AC-B1D063310DB3}"/>
                </a:ext>
              </a:extLst>
            </p:cNvPr>
            <p:cNvSpPr txBox="1"/>
            <p:nvPr/>
          </p:nvSpPr>
          <p:spPr>
            <a:xfrm>
              <a:off x="2272918" y="211354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회원 가입 </a:t>
              </a:r>
              <a:r>
                <a:rPr lang="en-US" sz="1000" b="1" i="0" u="none" strike="noStrike" cap="none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화면</a:t>
              </a:r>
              <a:r>
                <a:rPr lang="en-US" sz="1000" b="1" i="0" u="none" strike="noStrike" cap="none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1165;p18" descr="preencoded.png">
              <a:extLst>
                <a:ext uri="{FF2B5EF4-FFF2-40B4-BE49-F238E27FC236}">
                  <a16:creationId xmlns:a16="http://schemas.microsoft.com/office/drawing/2014/main" id="{FECE3AB8-163D-1989-39AA-59707D31E8E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2086788" y="213489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168;p18">
              <a:extLst>
                <a:ext uri="{FF2B5EF4-FFF2-40B4-BE49-F238E27FC236}">
                  <a16:creationId xmlns:a16="http://schemas.microsoft.com/office/drawing/2014/main" id="{935C6553-FEB3-6E29-4BF8-E9B8E3861A28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86340" y="2538290"/>
              <a:ext cx="2134199" cy="47405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E3493B0-E014-9EBA-0EED-78677EFAFC0E}"/>
              </a:ext>
            </a:extLst>
          </p:cNvPr>
          <p:cNvGrpSpPr/>
          <p:nvPr/>
        </p:nvGrpSpPr>
        <p:grpSpPr>
          <a:xfrm>
            <a:off x="407844" y="990300"/>
            <a:ext cx="2667301" cy="5658301"/>
            <a:chOff x="457200" y="990300"/>
            <a:chExt cx="2667301" cy="5658301"/>
          </a:xfrm>
        </p:grpSpPr>
        <p:pic>
          <p:nvPicPr>
            <p:cNvPr id="9" name="Google Shape;1155;p18" descr="preencoded.png">
              <a:extLst>
                <a:ext uri="{FF2B5EF4-FFF2-40B4-BE49-F238E27FC236}">
                  <a16:creationId xmlns:a16="http://schemas.microsoft.com/office/drawing/2014/main" id="{8F326D44-608B-9A23-AB3D-FC7BC6AABEB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156;p18">
              <a:extLst>
                <a:ext uri="{FF2B5EF4-FFF2-40B4-BE49-F238E27FC236}">
                  <a16:creationId xmlns:a16="http://schemas.microsoft.com/office/drawing/2014/main" id="{F1F4F217-ADA7-168C-C969-DA6C84537E1A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7;p18">
              <a:extLst>
                <a:ext uri="{FF2B5EF4-FFF2-40B4-BE49-F238E27FC236}">
                  <a16:creationId xmlns:a16="http://schemas.microsoft.com/office/drawing/2014/main" id="{95A1C2D0-4616-8750-5D81-508EA93730D8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로그인 화면</a:t>
              </a:r>
              <a:r>
                <a:rPr lang="en-US" sz="1000" b="1" i="0" u="none" strike="noStrike" cap="none">
                  <a:solidFill>
                    <a:srgbClr val="D9770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158;p18" descr="preencoded.png">
              <a:extLst>
                <a:ext uri="{FF2B5EF4-FFF2-40B4-BE49-F238E27FC236}">
                  <a16:creationId xmlns:a16="http://schemas.microsoft.com/office/drawing/2014/main" id="{2D030585-C6FF-FE85-254A-AE66CCED9B4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167;p18">
              <a:extLst>
                <a:ext uri="{FF2B5EF4-FFF2-40B4-BE49-F238E27FC236}">
                  <a16:creationId xmlns:a16="http://schemas.microsoft.com/office/drawing/2014/main" id="{726E9D65-76FB-33E9-BED4-4078377CC0D2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24652" y="165630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123;p17">
            <a:extLst>
              <a:ext uri="{FF2B5EF4-FFF2-40B4-BE49-F238E27FC236}">
                <a16:creationId xmlns:a16="http://schemas.microsoft.com/office/drawing/2014/main" id="{13C6925B-A9A1-1F22-91CB-98ED5CA5D315}"/>
              </a:ext>
            </a:extLst>
          </p:cNvPr>
          <p:cNvSpPr/>
          <p:nvPr/>
        </p:nvSpPr>
        <p:spPr>
          <a:xfrm>
            <a:off x="4039494" y="21151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124;p17" descr="preencoded.png">
            <a:extLst>
              <a:ext uri="{FF2B5EF4-FFF2-40B4-BE49-F238E27FC236}">
                <a16:creationId xmlns:a16="http://schemas.microsoft.com/office/drawing/2014/main" id="{AFFC1CDD-0B2A-1B57-9636-6AF15E8E6197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22006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23;p17">
            <a:extLst>
              <a:ext uri="{FF2B5EF4-FFF2-40B4-BE49-F238E27FC236}">
                <a16:creationId xmlns:a16="http://schemas.microsoft.com/office/drawing/2014/main" id="{ACD2D91E-40CC-B4D9-F682-F3CB8C6ADB38}"/>
              </a:ext>
            </a:extLst>
          </p:cNvPr>
          <p:cNvSpPr/>
          <p:nvPr/>
        </p:nvSpPr>
        <p:spPr>
          <a:xfrm>
            <a:off x="4039494" y="3232933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124;p17" descr="preencoded.png">
            <a:extLst>
              <a:ext uri="{FF2B5EF4-FFF2-40B4-BE49-F238E27FC236}">
                <a16:creationId xmlns:a16="http://schemas.microsoft.com/office/drawing/2014/main" id="{B2FAB8B6-0ECD-39EC-1085-4080F7C89A65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3318423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23;p17">
            <a:extLst>
              <a:ext uri="{FF2B5EF4-FFF2-40B4-BE49-F238E27FC236}">
                <a16:creationId xmlns:a16="http://schemas.microsoft.com/office/drawing/2014/main" id="{5FE93D28-57D1-EE5F-152B-43AA5757B185}"/>
              </a:ext>
            </a:extLst>
          </p:cNvPr>
          <p:cNvSpPr/>
          <p:nvPr/>
        </p:nvSpPr>
        <p:spPr>
          <a:xfrm>
            <a:off x="4039494" y="43466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124;p17" descr="preencoded.png">
            <a:extLst>
              <a:ext uri="{FF2B5EF4-FFF2-40B4-BE49-F238E27FC236}">
                <a16:creationId xmlns:a16="http://schemas.microsoft.com/office/drawing/2014/main" id="{CDC3A27A-CC53-5DC0-F472-4ED7F78E3D33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4432145"/>
            <a:ext cx="114300" cy="13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22"/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1" name="Google Shape;1271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 descr="preencoded.png"/>
          <p:cNvPicPr preferRelativeResize="0"/>
          <p:nvPr/>
        </p:nvPicPr>
        <p:blipFill rotWithShape="1">
          <a:blip r:embed="rId4">
            <a:alphaModFix/>
          </a:blip>
          <a:srcRect t="-100" b="-100"/>
          <a:stretch/>
        </p:blipFill>
        <p:spPr>
          <a:xfrm>
            <a:off x="571500" y="457200"/>
            <a:ext cx="114300" cy="15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990300"/>
            <a:ext cx="2667301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22"/>
          <p:cNvSpPr/>
          <p:nvPr/>
        </p:nvSpPr>
        <p:spPr>
          <a:xfrm>
            <a:off x="657451" y="1533449"/>
            <a:ext cx="2274300" cy="9000"/>
          </a:xfrm>
          <a:prstGeom prst="rect">
            <a:avLst/>
          </a:prstGeom>
          <a:solidFill>
            <a:srgbClr val="F2B3A8">
              <a:alpha val="20000"/>
            </a:srgbClr>
          </a:solidFill>
          <a:ln w="12700" cap="flat" cmpd="sng">
            <a:solidFill>
              <a:srgbClr val="F2B3A8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2"/>
          <p:cNvSpPr txBox="1"/>
          <p:nvPr/>
        </p:nvSpPr>
        <p:spPr>
          <a:xfrm>
            <a:off x="885900" y="1199700"/>
            <a:ext cx="11649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100" b="1" i="0" u="none" strike="noStrike" cap="none">
                <a:solidFill>
                  <a:srgbClr val="E0666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1">
                <a:solidFill>
                  <a:srgbClr val="E06666"/>
                </a:solidFill>
                <a:latin typeface="Noto Sans KR"/>
                <a:ea typeface="Noto Sans KR"/>
                <a:cs typeface="Noto Sans KR"/>
                <a:sym typeface="Noto Sans KR"/>
              </a:rPr>
              <a:t>채팅 목록 화면</a:t>
            </a:r>
            <a:endParaRPr sz="10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0" name="Google Shape;1280;p22" descr="preencoded.png"/>
          <p:cNvPicPr preferRelativeResize="0"/>
          <p:nvPr/>
        </p:nvPicPr>
        <p:blipFill rotWithShape="1">
          <a:blip r:embed="rId6">
            <a:alphaModFix/>
          </a:blip>
          <a:srcRect l="-834" r="-844"/>
          <a:stretch/>
        </p:blipFill>
        <p:spPr>
          <a:xfrm>
            <a:off x="657450" y="1218900"/>
            <a:ext cx="174653" cy="1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22"/>
          <p:cNvSpPr/>
          <p:nvPr/>
        </p:nvSpPr>
        <p:spPr>
          <a:xfrm>
            <a:off x="2579861" y="1190999"/>
            <a:ext cx="351900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200"/>
            </a:srgbClr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2"/>
          <p:cNvSpPr txBox="1"/>
          <p:nvPr/>
        </p:nvSpPr>
        <p:spPr>
          <a:xfrm>
            <a:off x="2583673" y="1191000"/>
            <a:ext cx="409800" cy="2286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9B8D"/>
              </a:buClr>
              <a:buSzPts val="800"/>
              <a:buFont typeface="Noto Sans KR"/>
              <a:buNone/>
            </a:pPr>
            <a:r>
              <a:rPr lang="en-US" sz="800" b="0" i="0" u="none" strike="noStrike" cap="none">
                <a:solidFill>
                  <a:srgbClr val="EE9B8D"/>
                </a:solidFill>
                <a:latin typeface="Noto Sans KR"/>
                <a:ea typeface="Noto Sans KR"/>
                <a:cs typeface="Noto Sans KR"/>
                <a:sym typeface="Noto Sans KR"/>
              </a:rPr>
              <a:t>메인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3" name="Google Shape;1283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5775" y="990300"/>
            <a:ext cx="8299275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22"/>
          <p:cNvSpPr txBox="1"/>
          <p:nvPr/>
        </p:nvSpPr>
        <p:spPr>
          <a:xfrm>
            <a:off x="4266347" y="1266450"/>
            <a:ext cx="847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 구현</a:t>
            </a:r>
            <a:r>
              <a:rPr lang="en-US" sz="1200" b="1" i="0" u="none" strike="noStrike" cap="none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5" name="Google Shape;1285;p22" descr="preencoded.png"/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791700" y="119055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22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6798" y="1285650"/>
            <a:ext cx="152705" cy="152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7" name="Google Shape;1287;p22"/>
          <p:cNvGrpSpPr/>
          <p:nvPr/>
        </p:nvGrpSpPr>
        <p:grpSpPr>
          <a:xfrm>
            <a:off x="3791700" y="1952550"/>
            <a:ext cx="7299000" cy="944400"/>
            <a:chOff x="3791700" y="1952550"/>
            <a:chExt cx="7299000" cy="944400"/>
          </a:xfrm>
        </p:grpSpPr>
        <p:sp>
          <p:nvSpPr>
            <p:cNvPr id="1288" name="Google Shape;1288;p22"/>
            <p:cNvSpPr/>
            <p:nvPr/>
          </p:nvSpPr>
          <p:spPr>
            <a:xfrm>
              <a:off x="3791700" y="195255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4039494" y="211515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90" name="Google Shape;1290;p22" descr="preencoded.png"/>
            <p:cNvPicPr preferRelativeResize="0"/>
            <p:nvPr/>
          </p:nvPicPr>
          <p:blipFill rotWithShape="1">
            <a:blip r:embed="rId9">
              <a:alphaModFix/>
            </a:blip>
            <a:srcRect t="-1104" b="-1094"/>
            <a:stretch/>
          </p:blipFill>
          <p:spPr>
            <a:xfrm>
              <a:off x="4134606" y="220064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1" name="Google Shape;1291;p22"/>
            <p:cNvSpPr txBox="1"/>
            <p:nvPr/>
          </p:nvSpPr>
          <p:spPr>
            <a:xfrm>
              <a:off x="4554606" y="217679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200" b="1" dirty="0">
                  <a:solidFill>
                    <a:schemeClr val="dk1"/>
                  </a:solidFill>
                </a:rPr>
                <a:t>AI </a:t>
              </a:r>
              <a:r>
                <a:rPr lang="en-US" sz="1200" b="1" dirty="0" err="1">
                  <a:solidFill>
                    <a:schemeClr val="dk1"/>
                  </a:solidFill>
                </a:rPr>
                <a:t>챗봇</a:t>
              </a:r>
              <a:r>
                <a:rPr lang="en-US" sz="1200" b="1" dirty="0">
                  <a:solidFill>
                    <a:schemeClr val="dk1"/>
                  </a:solidFill>
                </a:rPr>
                <a:t> </a:t>
              </a:r>
              <a:r>
                <a:rPr lang="en-US" sz="1200" b="1" dirty="0" err="1">
                  <a:solidFill>
                    <a:schemeClr val="dk1"/>
                  </a:solidFill>
                </a:rPr>
                <a:t>구현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22"/>
            <p:cNvSpPr txBox="1"/>
            <p:nvPr/>
          </p:nvSpPr>
          <p:spPr>
            <a:xfrm>
              <a:off x="4553394" y="2511550"/>
              <a:ext cx="61044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>
                  <a:solidFill>
                    <a:srgbClr val="8B7B74"/>
                  </a:solidFill>
                </a:rPr>
                <a:t>XMLHttpRequest 스트리밍 방식으로 AI 응답을 실시간 렌더링</a:t>
              </a:r>
              <a:endParaRPr sz="1100" i="0" u="none" strike="noStrike" cap="none">
                <a:solidFill>
                  <a:srgbClr val="8B7B74"/>
                </a:solidFill>
              </a:endParaRPr>
            </a:p>
          </p:txBody>
        </p:sp>
      </p:grpSp>
      <p:grpSp>
        <p:nvGrpSpPr>
          <p:cNvPr id="1293" name="Google Shape;1293;p22"/>
          <p:cNvGrpSpPr/>
          <p:nvPr/>
        </p:nvGrpSpPr>
        <p:grpSpPr>
          <a:xfrm>
            <a:off x="3791700" y="3068300"/>
            <a:ext cx="7299000" cy="944400"/>
            <a:chOff x="3791700" y="3309600"/>
            <a:chExt cx="7299000" cy="944400"/>
          </a:xfrm>
        </p:grpSpPr>
        <p:sp>
          <p:nvSpPr>
            <p:cNvPr id="1294" name="Google Shape;1294;p22"/>
            <p:cNvSpPr/>
            <p:nvPr/>
          </p:nvSpPr>
          <p:spPr>
            <a:xfrm>
              <a:off x="3791700" y="33096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4039494" y="34722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96" name="Google Shape;1296;p22" descr="preencoded.png"/>
            <p:cNvPicPr preferRelativeResize="0"/>
            <p:nvPr/>
          </p:nvPicPr>
          <p:blipFill rotWithShape="1">
            <a:blip r:embed="rId9">
              <a:alphaModFix/>
            </a:blip>
            <a:srcRect t="-1104" b="-1094"/>
            <a:stretch/>
          </p:blipFill>
          <p:spPr>
            <a:xfrm>
              <a:off x="4134606" y="35576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7" name="Google Shape;1297;p22"/>
            <p:cNvSpPr txBox="1"/>
            <p:nvPr/>
          </p:nvSpPr>
          <p:spPr>
            <a:xfrm>
              <a:off x="4554606" y="35338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200" b="1" dirty="0" err="1">
                  <a:solidFill>
                    <a:schemeClr val="dk1"/>
                  </a:solidFill>
                </a:rPr>
                <a:t>실시간</a:t>
              </a:r>
              <a:r>
                <a:rPr lang="en-US" sz="1200" b="1" dirty="0">
                  <a:solidFill>
                    <a:schemeClr val="dk1"/>
                  </a:solidFill>
                </a:rPr>
                <a:t> </a:t>
              </a:r>
              <a:r>
                <a:rPr lang="en-US" sz="1200" b="1" dirty="0" err="1">
                  <a:solidFill>
                    <a:schemeClr val="dk1"/>
                  </a:solidFill>
                </a:rPr>
                <a:t>채팅</a:t>
              </a:r>
              <a:r>
                <a:rPr lang="en-US" sz="1200" b="1" dirty="0">
                  <a:solidFill>
                    <a:schemeClr val="dk1"/>
                  </a:solidFill>
                </a:rPr>
                <a:t> </a:t>
              </a:r>
              <a:r>
                <a:rPr lang="en-US" sz="1200" b="1" dirty="0" err="1">
                  <a:solidFill>
                    <a:schemeClr val="dk1"/>
                  </a:solidFill>
                </a:rPr>
                <a:t>구현</a:t>
              </a:r>
              <a:endParaRPr sz="900" b="1" i="0" u="none" strike="noStrike" cap="none" dirty="0">
                <a:solidFill>
                  <a:schemeClr val="dk1"/>
                </a:solidFill>
              </a:endParaRPr>
            </a:p>
          </p:txBody>
        </p:sp>
        <p:sp>
          <p:nvSpPr>
            <p:cNvPr id="1298" name="Google Shape;1298;p22"/>
            <p:cNvSpPr txBox="1"/>
            <p:nvPr/>
          </p:nvSpPr>
          <p:spPr>
            <a:xfrm>
              <a:off x="4553398" y="3855900"/>
              <a:ext cx="43359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>
                  <a:solidFill>
                    <a:srgbClr val="8B7B74"/>
                  </a:solidFill>
                </a:rPr>
                <a:t>Supabase Realtime 기반 실시간 메시지 수신</a:t>
              </a:r>
              <a:endParaRPr sz="1100" i="0" u="none" strike="noStrike" cap="none">
                <a:solidFill>
                  <a:srgbClr val="8B7B74"/>
                </a:solidFill>
              </a:endParaRPr>
            </a:p>
          </p:txBody>
        </p:sp>
      </p:grpSp>
      <p:grpSp>
        <p:nvGrpSpPr>
          <p:cNvPr id="1299" name="Google Shape;1299;p22"/>
          <p:cNvGrpSpPr/>
          <p:nvPr/>
        </p:nvGrpSpPr>
        <p:grpSpPr>
          <a:xfrm>
            <a:off x="3791700" y="4184050"/>
            <a:ext cx="7299000" cy="944400"/>
            <a:chOff x="3791700" y="4808200"/>
            <a:chExt cx="7299000" cy="944400"/>
          </a:xfrm>
        </p:grpSpPr>
        <p:sp>
          <p:nvSpPr>
            <p:cNvPr id="1300" name="Google Shape;1300;p22"/>
            <p:cNvSpPr/>
            <p:nvPr/>
          </p:nvSpPr>
          <p:spPr>
            <a:xfrm>
              <a:off x="3791700" y="48082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4039494" y="49708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02" name="Google Shape;1302;p22" descr="preencoded.png"/>
            <p:cNvPicPr preferRelativeResize="0"/>
            <p:nvPr/>
          </p:nvPicPr>
          <p:blipFill rotWithShape="1">
            <a:blip r:embed="rId9">
              <a:alphaModFix/>
            </a:blip>
            <a:srcRect t="-1104" b="-1094"/>
            <a:stretch/>
          </p:blipFill>
          <p:spPr>
            <a:xfrm>
              <a:off x="4134606" y="50562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3" name="Google Shape;1303;p22"/>
            <p:cNvSpPr txBox="1"/>
            <p:nvPr/>
          </p:nvSpPr>
          <p:spPr>
            <a:xfrm>
              <a:off x="4554606" y="50324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900"/>
                <a:buFont typeface="Noto Sans KR"/>
                <a:buNone/>
              </a:pPr>
              <a:r>
                <a:rPr lang="en-US" sz="1200" b="1" dirty="0" err="1">
                  <a:solidFill>
                    <a:schemeClr val="dk1"/>
                  </a:solidFill>
                </a:rPr>
                <a:t>채팅방</a:t>
              </a:r>
              <a:r>
                <a:rPr lang="en-US" sz="1200" b="1" dirty="0">
                  <a:solidFill>
                    <a:schemeClr val="dk1"/>
                  </a:solidFill>
                </a:rPr>
                <a:t> </a:t>
              </a:r>
              <a:r>
                <a:rPr lang="en-US" sz="1200" b="1" dirty="0" err="1">
                  <a:solidFill>
                    <a:schemeClr val="dk1"/>
                  </a:solidFill>
                </a:rPr>
                <a:t>관리</a:t>
              </a:r>
              <a:r>
                <a:rPr lang="en-US" sz="1200" b="1" dirty="0">
                  <a:solidFill>
                    <a:schemeClr val="dk1"/>
                  </a:solidFill>
                </a:rPr>
                <a:t> </a:t>
              </a:r>
              <a:r>
                <a:rPr lang="en-US" sz="1200" b="1" dirty="0" err="1">
                  <a:solidFill>
                    <a:schemeClr val="dk1"/>
                  </a:solidFill>
                </a:rPr>
                <a:t>기능</a:t>
              </a:r>
              <a:endParaRPr sz="900" b="1" i="0" u="none" strike="noStrike" cap="none" dirty="0">
                <a:solidFill>
                  <a:schemeClr val="dk1"/>
                </a:solidFill>
              </a:endParaRPr>
            </a:p>
          </p:txBody>
        </p:sp>
        <p:sp>
          <p:nvSpPr>
            <p:cNvPr id="1304" name="Google Shape;1304;p22"/>
            <p:cNvSpPr txBox="1"/>
            <p:nvPr/>
          </p:nvSpPr>
          <p:spPr>
            <a:xfrm>
              <a:off x="4553398" y="5354500"/>
              <a:ext cx="43359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B7B74"/>
                </a:buClr>
                <a:buSzPts val="900"/>
                <a:buFont typeface="Noto Sans KR"/>
                <a:buNone/>
              </a:pPr>
              <a:r>
                <a:rPr lang="en-US" sz="1100">
                  <a:solidFill>
                    <a:srgbClr val="8B7B74"/>
                  </a:solidFill>
                </a:rPr>
                <a:t>롱 프레스(Long-press)를 통한 방 제목 변경, 음소거, 나가기 기능 구현</a:t>
              </a:r>
              <a:endParaRPr sz="1100" i="0" u="none" strike="noStrike" cap="none">
                <a:solidFill>
                  <a:srgbClr val="8B7B74"/>
                </a:solidFill>
              </a:endParaRPr>
            </a:p>
          </p:txBody>
        </p:sp>
      </p:grpSp>
      <p:pic>
        <p:nvPicPr>
          <p:cNvPr id="1305" name="Google Shape;130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952" y="1656300"/>
            <a:ext cx="2133301" cy="4738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95EF1880-D128-607D-D783-66B5603B0571}"/>
              </a:ext>
            </a:extLst>
          </p:cNvPr>
          <p:cNvGrpSpPr/>
          <p:nvPr/>
        </p:nvGrpSpPr>
        <p:grpSpPr>
          <a:xfrm>
            <a:off x="390587" y="990300"/>
            <a:ext cx="2667301" cy="5658301"/>
            <a:chOff x="3348475" y="990300"/>
            <a:chExt cx="2667301" cy="5658301"/>
          </a:xfrm>
        </p:grpSpPr>
        <p:pic>
          <p:nvPicPr>
            <p:cNvPr id="3" name="Google Shape;1226;p20" descr="preencoded.png">
              <a:extLst>
                <a:ext uri="{FF2B5EF4-FFF2-40B4-BE49-F238E27FC236}">
                  <a16:creationId xmlns:a16="http://schemas.microsoft.com/office/drawing/2014/main" id="{0A374161-86B4-0BD5-E597-E6BA9505BFA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475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227;p20">
              <a:extLst>
                <a:ext uri="{FF2B5EF4-FFF2-40B4-BE49-F238E27FC236}">
                  <a16:creationId xmlns:a16="http://schemas.microsoft.com/office/drawing/2014/main" id="{F7B8877D-CA76-0F2F-4F84-5C316BF34E45}"/>
                </a:ext>
              </a:extLst>
            </p:cNvPr>
            <p:cNvSpPr/>
            <p:nvPr/>
          </p:nvSpPr>
          <p:spPr>
            <a:xfrm rot="10800000" flipH="1">
              <a:off x="3615025" y="15229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28;p20">
              <a:extLst>
                <a:ext uri="{FF2B5EF4-FFF2-40B4-BE49-F238E27FC236}">
                  <a16:creationId xmlns:a16="http://schemas.microsoft.com/office/drawing/2014/main" id="{447150A6-3C2B-6843-F4AC-F871DAB7DB90}"/>
                </a:ext>
              </a:extLst>
            </p:cNvPr>
            <p:cNvSpPr txBox="1"/>
            <p:nvPr/>
          </p:nvSpPr>
          <p:spPr>
            <a:xfrm>
              <a:off x="3801605" y="120930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i="0" u="none" strike="noStrike" cap="none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AI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어시스턴트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i="0" u="none" strike="noStrike" cap="none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화면</a:t>
              </a:r>
              <a:r>
                <a:rPr lang="en-US" sz="1000" b="1" i="0" u="none" strike="noStrike" cap="none" dirty="0">
                  <a:solidFill>
                    <a:srgbClr val="4E403B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30;p20" descr="preencoded.png">
              <a:extLst>
                <a:ext uri="{FF2B5EF4-FFF2-40B4-BE49-F238E27FC236}">
                  <a16:creationId xmlns:a16="http://schemas.microsoft.com/office/drawing/2014/main" id="{7EF64AA8-F1B7-124B-0FDF-91D4AD2015A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3615475" y="123065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245;p20">
              <a:extLst>
                <a:ext uri="{FF2B5EF4-FFF2-40B4-BE49-F238E27FC236}">
                  <a16:creationId xmlns:a16="http://schemas.microsoft.com/office/drawing/2014/main" id="{9586EA0F-DCDB-5EEB-2FFE-FDD0E203EFA4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615027" y="16340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AB04E28-3481-E28D-F15D-8DE91EF7659D}"/>
              </a:ext>
            </a:extLst>
          </p:cNvPr>
          <p:cNvGrpSpPr/>
          <p:nvPr/>
        </p:nvGrpSpPr>
        <p:grpSpPr>
          <a:xfrm>
            <a:off x="376950" y="990300"/>
            <a:ext cx="2667301" cy="5658301"/>
            <a:chOff x="6239750" y="990300"/>
            <a:chExt cx="2667301" cy="5658301"/>
          </a:xfrm>
        </p:grpSpPr>
        <p:pic>
          <p:nvPicPr>
            <p:cNvPr id="9" name="Google Shape;1231;p20" descr="preencoded.png">
              <a:extLst>
                <a:ext uri="{FF2B5EF4-FFF2-40B4-BE49-F238E27FC236}">
                  <a16:creationId xmlns:a16="http://schemas.microsoft.com/office/drawing/2014/main" id="{F0D52FA6-9250-242A-334E-EF3B174A24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3975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232;p20">
              <a:extLst>
                <a:ext uri="{FF2B5EF4-FFF2-40B4-BE49-F238E27FC236}">
                  <a16:creationId xmlns:a16="http://schemas.microsoft.com/office/drawing/2014/main" id="{FB774544-D488-6016-9065-94B2DFA5A2A5}"/>
                </a:ext>
              </a:extLst>
            </p:cNvPr>
            <p:cNvSpPr/>
            <p:nvPr/>
          </p:nvSpPr>
          <p:spPr>
            <a:xfrm rot="10800000" flipH="1">
              <a:off x="6506300" y="15130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1233;p20" descr="preencoded.png">
              <a:extLst>
                <a:ext uri="{FF2B5EF4-FFF2-40B4-BE49-F238E27FC236}">
                  <a16:creationId xmlns:a16="http://schemas.microsoft.com/office/drawing/2014/main" id="{7D347CFC-439B-1D88-EE69-29056D19ABD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6535100" y="12332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34;p20">
              <a:extLst>
                <a:ext uri="{FF2B5EF4-FFF2-40B4-BE49-F238E27FC236}">
                  <a16:creationId xmlns:a16="http://schemas.microsoft.com/office/drawing/2014/main" id="{1028A019-F277-7D29-CD92-48371F6BBEF2}"/>
                </a:ext>
              </a:extLst>
            </p:cNvPr>
            <p:cNvSpPr txBox="1"/>
            <p:nvPr/>
          </p:nvSpPr>
          <p:spPr>
            <a:xfrm>
              <a:off x="6716249" y="12118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초대 코드 입장 모달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246;p20">
              <a:extLst>
                <a:ext uri="{FF2B5EF4-FFF2-40B4-BE49-F238E27FC236}">
                  <a16:creationId xmlns:a16="http://schemas.microsoft.com/office/drawing/2014/main" id="{29CB875A-B66F-9F01-29A1-FCC31ECB0C46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06302" y="16142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AABD737-0880-AAB5-7DC2-3743DF8938EC}"/>
              </a:ext>
            </a:extLst>
          </p:cNvPr>
          <p:cNvGrpSpPr/>
          <p:nvPr/>
        </p:nvGrpSpPr>
        <p:grpSpPr>
          <a:xfrm>
            <a:off x="394786" y="988552"/>
            <a:ext cx="2667301" cy="5658301"/>
            <a:chOff x="9131025" y="938500"/>
            <a:chExt cx="2667301" cy="5658301"/>
          </a:xfrm>
        </p:grpSpPr>
        <p:pic>
          <p:nvPicPr>
            <p:cNvPr id="15" name="Google Shape;1238;p20" descr="preencoded.png">
              <a:extLst>
                <a:ext uri="{FF2B5EF4-FFF2-40B4-BE49-F238E27FC236}">
                  <a16:creationId xmlns:a16="http://schemas.microsoft.com/office/drawing/2014/main" id="{52BB2EA3-347C-B395-A3F7-9B547C0A7D7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1025" y="9385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239;p20">
              <a:extLst>
                <a:ext uri="{FF2B5EF4-FFF2-40B4-BE49-F238E27FC236}">
                  <a16:creationId xmlns:a16="http://schemas.microsoft.com/office/drawing/2014/main" id="{DC5A987E-5299-D935-1D98-837D4871128D}"/>
                </a:ext>
              </a:extLst>
            </p:cNvPr>
            <p:cNvSpPr/>
            <p:nvPr/>
          </p:nvSpPr>
          <p:spPr>
            <a:xfrm rot="10800000" flipH="1">
              <a:off x="9397575" y="14612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1240;p20" descr="preencoded.png">
              <a:extLst>
                <a:ext uri="{FF2B5EF4-FFF2-40B4-BE49-F238E27FC236}">
                  <a16:creationId xmlns:a16="http://schemas.microsoft.com/office/drawing/2014/main" id="{A559FD61-34E0-8FFD-A9F2-31A6FAA6979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9426375" y="11814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41;p20">
              <a:extLst>
                <a:ext uri="{FF2B5EF4-FFF2-40B4-BE49-F238E27FC236}">
                  <a16:creationId xmlns:a16="http://schemas.microsoft.com/office/drawing/2014/main" id="{85BCC7DA-4F64-1424-0E4C-E0A816963036}"/>
                </a:ext>
              </a:extLst>
            </p:cNvPr>
            <p:cNvSpPr txBox="1"/>
            <p:nvPr/>
          </p:nvSpPr>
          <p:spPr>
            <a:xfrm>
              <a:off x="9607524" y="11600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채팅창 화면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247;p20">
              <a:extLst>
                <a:ext uri="{FF2B5EF4-FFF2-40B4-BE49-F238E27FC236}">
                  <a16:creationId xmlns:a16="http://schemas.microsoft.com/office/drawing/2014/main" id="{5517C731-C1CC-AEE0-0273-E61CA4F9A838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9398477" y="1562450"/>
              <a:ext cx="2134199" cy="47405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21CFCFF-DE40-4928-0A0F-55A178442AC7}"/>
              </a:ext>
            </a:extLst>
          </p:cNvPr>
          <p:cNvGrpSpPr/>
          <p:nvPr/>
        </p:nvGrpSpPr>
        <p:grpSpPr>
          <a:xfrm>
            <a:off x="415568" y="981151"/>
            <a:ext cx="2667301" cy="5658301"/>
            <a:chOff x="457200" y="990300"/>
            <a:chExt cx="2667301" cy="5658301"/>
          </a:xfrm>
        </p:grpSpPr>
        <p:pic>
          <p:nvPicPr>
            <p:cNvPr id="21" name="Google Shape;1258;p21" descr="preencoded.png">
              <a:extLst>
                <a:ext uri="{FF2B5EF4-FFF2-40B4-BE49-F238E27FC236}">
                  <a16:creationId xmlns:a16="http://schemas.microsoft.com/office/drawing/2014/main" id="{2A0B76DF-C13C-EDF0-B186-5148E56288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259;p21">
              <a:extLst>
                <a:ext uri="{FF2B5EF4-FFF2-40B4-BE49-F238E27FC236}">
                  <a16:creationId xmlns:a16="http://schemas.microsoft.com/office/drawing/2014/main" id="{17901CC8-E784-E1D1-1A59-9ED05CF78318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0;p21">
              <a:extLst>
                <a:ext uri="{FF2B5EF4-FFF2-40B4-BE49-F238E27FC236}">
                  <a16:creationId xmlns:a16="http://schemas.microsoft.com/office/drawing/2014/main" id="{C9EDD12E-BC71-A64B-B825-B857850F72D5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초대 코드 모달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Google Shape;1261;p21" descr="preencoded.png">
              <a:extLst>
                <a:ext uri="{FF2B5EF4-FFF2-40B4-BE49-F238E27FC236}">
                  <a16:creationId xmlns:a16="http://schemas.microsoft.com/office/drawing/2014/main" id="{7B921BDD-57C4-551B-9B97-117B5A0FB1F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264;p21">
              <a:extLst>
                <a:ext uri="{FF2B5EF4-FFF2-40B4-BE49-F238E27FC236}">
                  <a16:creationId xmlns:a16="http://schemas.microsoft.com/office/drawing/2014/main" id="{ACD6C41C-F078-5DED-B624-F6E7A3AE7C79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23750" y="1656300"/>
              <a:ext cx="2134200" cy="4740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5121FFB-7650-3350-495F-11D48CA9D5A9}"/>
              </a:ext>
            </a:extLst>
          </p:cNvPr>
          <p:cNvGrpSpPr/>
          <p:nvPr/>
        </p:nvGrpSpPr>
        <p:grpSpPr>
          <a:xfrm>
            <a:off x="427804" y="979403"/>
            <a:ext cx="2667301" cy="5658301"/>
            <a:chOff x="457200" y="990300"/>
            <a:chExt cx="2667301" cy="5658301"/>
          </a:xfrm>
        </p:grpSpPr>
        <p:pic>
          <p:nvPicPr>
            <p:cNvPr id="27" name="Google Shape;1220;p20" descr="preencoded.png">
              <a:extLst>
                <a:ext uri="{FF2B5EF4-FFF2-40B4-BE49-F238E27FC236}">
                  <a16:creationId xmlns:a16="http://schemas.microsoft.com/office/drawing/2014/main" id="{ED7AC824-FCD7-85CE-B0D3-BE2F470EDA5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221;p20">
              <a:extLst>
                <a:ext uri="{FF2B5EF4-FFF2-40B4-BE49-F238E27FC236}">
                  <a16:creationId xmlns:a16="http://schemas.microsoft.com/office/drawing/2014/main" id="{14DFD0E9-413C-1152-3A5E-7F83415C8B9E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2;p20">
              <a:extLst>
                <a:ext uri="{FF2B5EF4-FFF2-40B4-BE49-F238E27FC236}">
                  <a16:creationId xmlns:a16="http://schemas.microsoft.com/office/drawing/2014/main" id="{83214B1C-0205-847F-9902-FDB98D757098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채팅 목록 화면</a:t>
              </a:r>
              <a:r>
                <a:rPr lang="en-US" sz="1000" b="1" i="0" u="none" strike="noStrike" cap="none">
                  <a:solidFill>
                    <a:srgbClr val="D9770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1223;p20" descr="preencoded.png">
              <a:extLst>
                <a:ext uri="{FF2B5EF4-FFF2-40B4-BE49-F238E27FC236}">
                  <a16:creationId xmlns:a16="http://schemas.microsoft.com/office/drawing/2014/main" id="{FC4DDB43-369E-1DD0-D852-100561CEA24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244;p20">
              <a:extLst>
                <a:ext uri="{FF2B5EF4-FFF2-40B4-BE49-F238E27FC236}">
                  <a16:creationId xmlns:a16="http://schemas.microsoft.com/office/drawing/2014/main" id="{FD7C1A49-B1AA-D3E7-271C-BE1B11792388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85802" y="165630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1123;p17">
            <a:extLst>
              <a:ext uri="{FF2B5EF4-FFF2-40B4-BE49-F238E27FC236}">
                <a16:creationId xmlns:a16="http://schemas.microsoft.com/office/drawing/2014/main" id="{70F8E51C-D50A-BB5C-18B1-AE5DA5707676}"/>
              </a:ext>
            </a:extLst>
          </p:cNvPr>
          <p:cNvSpPr/>
          <p:nvPr/>
        </p:nvSpPr>
        <p:spPr>
          <a:xfrm>
            <a:off x="4045064" y="21151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1124;p17" descr="preencoded.png">
            <a:extLst>
              <a:ext uri="{FF2B5EF4-FFF2-40B4-BE49-F238E27FC236}">
                <a16:creationId xmlns:a16="http://schemas.microsoft.com/office/drawing/2014/main" id="{494FE794-E311-477E-0B79-F305A393CE11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40176" y="22006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123;p17">
            <a:extLst>
              <a:ext uri="{FF2B5EF4-FFF2-40B4-BE49-F238E27FC236}">
                <a16:creationId xmlns:a16="http://schemas.microsoft.com/office/drawing/2014/main" id="{C0CC906F-5AED-4540-C862-90FD125BDCBB}"/>
              </a:ext>
            </a:extLst>
          </p:cNvPr>
          <p:cNvSpPr/>
          <p:nvPr/>
        </p:nvSpPr>
        <p:spPr>
          <a:xfrm>
            <a:off x="4039494" y="32309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1124;p17" descr="preencoded.png">
            <a:extLst>
              <a:ext uri="{FF2B5EF4-FFF2-40B4-BE49-F238E27FC236}">
                <a16:creationId xmlns:a16="http://schemas.microsoft.com/office/drawing/2014/main" id="{EE60C085-3B70-72C3-0F55-EB2C9F848D85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331639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123;p17">
            <a:extLst>
              <a:ext uri="{FF2B5EF4-FFF2-40B4-BE49-F238E27FC236}">
                <a16:creationId xmlns:a16="http://schemas.microsoft.com/office/drawing/2014/main" id="{94DE060E-945A-4F7F-AFC9-25E35C951B9F}"/>
              </a:ext>
            </a:extLst>
          </p:cNvPr>
          <p:cNvSpPr/>
          <p:nvPr/>
        </p:nvSpPr>
        <p:spPr>
          <a:xfrm>
            <a:off x="4039494" y="43466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1124;p17" descr="preencoded.png">
            <a:extLst>
              <a:ext uri="{FF2B5EF4-FFF2-40B4-BE49-F238E27FC236}">
                <a16:creationId xmlns:a16="http://schemas.microsoft.com/office/drawing/2014/main" id="{3AF756A1-19BD-18C4-E2FE-E9494809FF9B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44321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177;p19">
            <a:extLst>
              <a:ext uri="{FF2B5EF4-FFF2-40B4-BE49-F238E27FC236}">
                <a16:creationId xmlns:a16="http://schemas.microsoft.com/office/drawing/2014/main" id="{89B5EF24-E1A5-6D4F-DF68-2489B1B21DC9}"/>
              </a:ext>
            </a:extLst>
          </p:cNvPr>
          <p:cNvSpPr txBox="1"/>
          <p:nvPr/>
        </p:nvSpPr>
        <p:spPr>
          <a:xfrm>
            <a:off x="914400" y="304495"/>
            <a:ext cx="1164900" cy="29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500"/>
              <a:buFont typeface="Noto Sans KR"/>
              <a:buNone/>
            </a:pPr>
            <a:r>
              <a:rPr lang="en-US" sz="2400" b="1" i="0" u="none" strike="noStrike" cap="none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커플</a:t>
            </a:r>
            <a:r>
              <a:rPr lang="en-US" sz="2400" b="1" i="0" u="none" strike="noStrike" cap="none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 UI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178;p19">
            <a:extLst>
              <a:ext uri="{FF2B5EF4-FFF2-40B4-BE49-F238E27FC236}">
                <a16:creationId xmlns:a16="http://schemas.microsoft.com/office/drawing/2014/main" id="{FEFC3964-434E-DBDE-F79D-B88DDC96CC64}"/>
              </a:ext>
            </a:extLst>
          </p:cNvPr>
          <p:cNvSpPr txBox="1"/>
          <p:nvPr/>
        </p:nvSpPr>
        <p:spPr>
          <a:xfrm>
            <a:off x="914400" y="649468"/>
            <a:ext cx="11649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18096"/>
              </a:buClr>
              <a:buSzPts val="900"/>
              <a:buFont typeface="Noto Sans KR"/>
              <a:buNone/>
            </a:pP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홈/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추천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예산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화면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5"/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7" name="Google Shape;1367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25" descr="preencoded.png"/>
          <p:cNvPicPr preferRelativeResize="0"/>
          <p:nvPr/>
        </p:nvPicPr>
        <p:blipFill rotWithShape="1">
          <a:blip r:embed="rId4">
            <a:alphaModFix/>
          </a:blip>
          <a:srcRect t="-100" b="-100"/>
          <a:stretch/>
        </p:blipFill>
        <p:spPr>
          <a:xfrm>
            <a:off x="571500" y="457200"/>
            <a:ext cx="114300" cy="15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2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990300"/>
            <a:ext cx="2667301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25"/>
          <p:cNvSpPr/>
          <p:nvPr/>
        </p:nvSpPr>
        <p:spPr>
          <a:xfrm>
            <a:off x="657451" y="1533449"/>
            <a:ext cx="2274300" cy="9000"/>
          </a:xfrm>
          <a:prstGeom prst="rect">
            <a:avLst/>
          </a:prstGeom>
          <a:solidFill>
            <a:srgbClr val="F2B3A8">
              <a:alpha val="20000"/>
            </a:srgbClr>
          </a:solidFill>
          <a:ln w="12700" cap="flat" cmpd="sng">
            <a:solidFill>
              <a:srgbClr val="F2B3A8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5"/>
          <p:cNvSpPr txBox="1"/>
          <p:nvPr/>
        </p:nvSpPr>
        <p:spPr>
          <a:xfrm>
            <a:off x="885900" y="1199700"/>
            <a:ext cx="11649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100" b="1">
                <a:solidFill>
                  <a:srgbClr val="E06666"/>
                </a:solidFill>
                <a:latin typeface="Noto Sans KR"/>
                <a:ea typeface="Noto Sans KR"/>
                <a:cs typeface="Noto Sans KR"/>
                <a:sym typeface="Noto Sans KR"/>
              </a:rPr>
              <a:t>일정 화면</a:t>
            </a:r>
            <a:endParaRPr sz="10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6" name="Google Shape;1376;p25" descr="preencoded.png"/>
          <p:cNvPicPr preferRelativeResize="0"/>
          <p:nvPr/>
        </p:nvPicPr>
        <p:blipFill rotWithShape="1">
          <a:blip r:embed="rId6">
            <a:alphaModFix/>
          </a:blip>
          <a:srcRect l="-834" r="-844"/>
          <a:stretch/>
        </p:blipFill>
        <p:spPr>
          <a:xfrm>
            <a:off x="657450" y="1218900"/>
            <a:ext cx="174653" cy="1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25"/>
          <p:cNvSpPr/>
          <p:nvPr/>
        </p:nvSpPr>
        <p:spPr>
          <a:xfrm>
            <a:off x="2579861" y="1190999"/>
            <a:ext cx="351900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200"/>
            </a:srgbClr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5"/>
          <p:cNvSpPr txBox="1"/>
          <p:nvPr/>
        </p:nvSpPr>
        <p:spPr>
          <a:xfrm>
            <a:off x="2583673" y="1191000"/>
            <a:ext cx="409800" cy="2286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9B8D"/>
              </a:buClr>
              <a:buSzPts val="800"/>
              <a:buFont typeface="Noto Sans KR"/>
              <a:buNone/>
            </a:pPr>
            <a:r>
              <a:rPr lang="en-US" sz="800" b="0" i="0" u="none" strike="noStrike" cap="none">
                <a:solidFill>
                  <a:srgbClr val="EE9B8D"/>
                </a:solidFill>
                <a:latin typeface="Noto Sans KR"/>
                <a:ea typeface="Noto Sans KR"/>
                <a:cs typeface="Noto Sans KR"/>
                <a:sym typeface="Noto Sans KR"/>
              </a:rPr>
              <a:t>메인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9" name="Google Shape;1379;p2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5775" y="990300"/>
            <a:ext cx="8299275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25"/>
          <p:cNvSpPr txBox="1"/>
          <p:nvPr/>
        </p:nvSpPr>
        <p:spPr>
          <a:xfrm>
            <a:off x="4266347" y="1266450"/>
            <a:ext cx="847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 구현</a:t>
            </a:r>
            <a:r>
              <a:rPr lang="en-US" sz="1200" b="1" i="0" u="none" strike="noStrike" cap="none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1" name="Google Shape;1381;p25" descr="preencoded.png"/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791700" y="119055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25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6798" y="1285650"/>
            <a:ext cx="152705" cy="152705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25"/>
          <p:cNvSpPr/>
          <p:nvPr/>
        </p:nvSpPr>
        <p:spPr>
          <a:xfrm>
            <a:off x="3791700" y="195255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5"/>
          <p:cNvSpPr/>
          <p:nvPr/>
        </p:nvSpPr>
        <p:spPr>
          <a:xfrm>
            <a:off x="4039494" y="21151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6" name="Google Shape;1386;p25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22006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25"/>
          <p:cNvSpPr txBox="1"/>
          <p:nvPr/>
        </p:nvSpPr>
        <p:spPr>
          <a:xfrm>
            <a:off x="4554606" y="217679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Promise.all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25"/>
          <p:cNvSpPr txBox="1"/>
          <p:nvPr/>
        </p:nvSpPr>
        <p:spPr>
          <a:xfrm>
            <a:off x="4553394" y="2511550"/>
            <a:ext cx="61044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 dirty="0" err="1">
                <a:solidFill>
                  <a:srgbClr val="8B7B74"/>
                </a:solidFill>
              </a:rPr>
              <a:t>Promise.all을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사용한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커플</a:t>
            </a:r>
            <a:r>
              <a:rPr lang="en-US" sz="1100" dirty="0">
                <a:solidFill>
                  <a:srgbClr val="8B7B74"/>
                </a:solidFill>
              </a:rPr>
              <a:t> / </a:t>
            </a:r>
            <a:r>
              <a:rPr lang="en-US" sz="1100" dirty="0" err="1">
                <a:solidFill>
                  <a:srgbClr val="8B7B74"/>
                </a:solidFill>
              </a:rPr>
              <a:t>플래너</a:t>
            </a:r>
            <a:r>
              <a:rPr lang="en-US" sz="1100" dirty="0">
                <a:solidFill>
                  <a:srgbClr val="8B7B74"/>
                </a:solidFill>
              </a:rPr>
              <a:t> / </a:t>
            </a:r>
            <a:r>
              <a:rPr lang="en-US" sz="1100" dirty="0" err="1">
                <a:solidFill>
                  <a:srgbClr val="8B7B74"/>
                </a:solidFill>
              </a:rPr>
              <a:t>일정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데이터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병렬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조회로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로딩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최적화</a:t>
            </a:r>
            <a:endParaRPr sz="1100" i="0" u="none" strike="noStrike" cap="none" dirty="0">
              <a:solidFill>
                <a:srgbClr val="8B7B74"/>
              </a:solidFill>
            </a:endParaRPr>
          </a:p>
        </p:txBody>
      </p:sp>
      <p:sp>
        <p:nvSpPr>
          <p:cNvPr id="1390" name="Google Shape;1390;p25"/>
          <p:cNvSpPr/>
          <p:nvPr/>
        </p:nvSpPr>
        <p:spPr>
          <a:xfrm>
            <a:off x="3791700" y="306830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25"/>
          <p:cNvSpPr/>
          <p:nvPr/>
        </p:nvSpPr>
        <p:spPr>
          <a:xfrm>
            <a:off x="4039494" y="32309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2" name="Google Shape;1392;p25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331639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5"/>
          <p:cNvSpPr txBox="1"/>
          <p:nvPr/>
        </p:nvSpPr>
        <p:spPr>
          <a:xfrm>
            <a:off x="4554606" y="329254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Supabase</a:t>
            </a:r>
            <a:r>
              <a:rPr lang="en-US" sz="1400" b="1" dirty="0">
                <a:solidFill>
                  <a:schemeClr val="dk1"/>
                </a:solidFill>
              </a:rPr>
              <a:t> Realtime</a:t>
            </a:r>
            <a:endParaRPr sz="10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394" name="Google Shape;1394;p25"/>
          <p:cNvSpPr txBox="1"/>
          <p:nvPr/>
        </p:nvSpPr>
        <p:spPr>
          <a:xfrm>
            <a:off x="4553401" y="3614600"/>
            <a:ext cx="56853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>
                <a:solidFill>
                  <a:srgbClr val="8B7B74"/>
                </a:solidFill>
              </a:rPr>
              <a:t>Supabase Realtime 구독 기반 일정 실시간 동기화</a:t>
            </a:r>
            <a:endParaRPr sz="1100" i="0" u="none" strike="noStrike" cap="none">
              <a:solidFill>
                <a:srgbClr val="8B7B74"/>
              </a:solidFill>
            </a:endParaRPr>
          </a:p>
        </p:txBody>
      </p:sp>
      <p:sp>
        <p:nvSpPr>
          <p:cNvPr id="1396" name="Google Shape;1396;p25"/>
          <p:cNvSpPr/>
          <p:nvPr/>
        </p:nvSpPr>
        <p:spPr>
          <a:xfrm>
            <a:off x="3791700" y="418405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5"/>
          <p:cNvSpPr/>
          <p:nvPr/>
        </p:nvSpPr>
        <p:spPr>
          <a:xfrm>
            <a:off x="4039494" y="43466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8" name="Google Shape;1398;p25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44321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25"/>
          <p:cNvSpPr txBox="1"/>
          <p:nvPr/>
        </p:nvSpPr>
        <p:spPr>
          <a:xfrm>
            <a:off x="4554606" y="440829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useMemo</a:t>
            </a:r>
            <a:endParaRPr sz="10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400" name="Google Shape;1400;p25"/>
          <p:cNvSpPr txBox="1"/>
          <p:nvPr/>
        </p:nvSpPr>
        <p:spPr>
          <a:xfrm>
            <a:off x="4553401" y="4730350"/>
            <a:ext cx="54186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>
                <a:solidFill>
                  <a:srgbClr val="8B7B74"/>
                </a:solidFill>
              </a:rPr>
              <a:t>useMemo 기반 캘린더 마킹 데이터 및 월별 이벤트 필터링 연산 저장</a:t>
            </a:r>
            <a:endParaRPr sz="1100" i="0" u="none" strike="noStrike" cap="none">
              <a:solidFill>
                <a:srgbClr val="8B7B74"/>
              </a:solidFill>
            </a:endParaRPr>
          </a:p>
        </p:txBody>
      </p:sp>
      <p:pic>
        <p:nvPicPr>
          <p:cNvPr id="1401" name="Google Shape;1401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3752" y="1656300"/>
            <a:ext cx="2134200" cy="47405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CA6F321-B326-BA15-C5A3-4EAAD385F3BA}"/>
              </a:ext>
            </a:extLst>
          </p:cNvPr>
          <p:cNvGrpSpPr/>
          <p:nvPr/>
        </p:nvGrpSpPr>
        <p:grpSpPr>
          <a:xfrm>
            <a:off x="457199" y="996293"/>
            <a:ext cx="2667301" cy="5658301"/>
            <a:chOff x="3348475" y="990300"/>
            <a:chExt cx="2667301" cy="5658301"/>
          </a:xfrm>
        </p:grpSpPr>
        <p:pic>
          <p:nvPicPr>
            <p:cNvPr id="3" name="Google Shape;1322;p23" descr="preencoded.png">
              <a:extLst>
                <a:ext uri="{FF2B5EF4-FFF2-40B4-BE49-F238E27FC236}">
                  <a16:creationId xmlns:a16="http://schemas.microsoft.com/office/drawing/2014/main" id="{EDD6B315-A8CF-9A9E-6E2F-6353F2140F3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475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323;p23">
              <a:extLst>
                <a:ext uri="{FF2B5EF4-FFF2-40B4-BE49-F238E27FC236}">
                  <a16:creationId xmlns:a16="http://schemas.microsoft.com/office/drawing/2014/main" id="{A5F3C22B-BFFC-BD83-E384-5D7E3C1F2A08}"/>
                </a:ext>
              </a:extLst>
            </p:cNvPr>
            <p:cNvSpPr/>
            <p:nvPr/>
          </p:nvSpPr>
          <p:spPr>
            <a:xfrm rot="10800000" flipH="1">
              <a:off x="3615025" y="15229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24;p23">
              <a:extLst>
                <a:ext uri="{FF2B5EF4-FFF2-40B4-BE49-F238E27FC236}">
                  <a16:creationId xmlns:a16="http://schemas.microsoft.com/office/drawing/2014/main" id="{F0A50845-4175-C003-4B34-2766227EA32D}"/>
                </a:ext>
              </a:extLst>
            </p:cNvPr>
            <p:cNvSpPr txBox="1"/>
            <p:nvPr/>
          </p:nvSpPr>
          <p:spPr>
            <a:xfrm>
              <a:off x="3801605" y="120930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일정 화면 2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326;p23" descr="preencoded.png">
              <a:extLst>
                <a:ext uri="{FF2B5EF4-FFF2-40B4-BE49-F238E27FC236}">
                  <a16:creationId xmlns:a16="http://schemas.microsoft.com/office/drawing/2014/main" id="{9B3D14FF-632F-A855-7ED1-3525EE72B49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3615475" y="123065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341;p23">
              <a:extLst>
                <a:ext uri="{FF2B5EF4-FFF2-40B4-BE49-F238E27FC236}">
                  <a16:creationId xmlns:a16="http://schemas.microsoft.com/office/drawing/2014/main" id="{FE75D68F-F633-C4D0-D574-9FEDB3BB57D4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615027" y="16340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C5BB738-BFA2-0873-253E-5C897470EAF1}"/>
              </a:ext>
            </a:extLst>
          </p:cNvPr>
          <p:cNvGrpSpPr/>
          <p:nvPr/>
        </p:nvGrpSpPr>
        <p:grpSpPr>
          <a:xfrm>
            <a:off x="457199" y="981151"/>
            <a:ext cx="2667301" cy="5658301"/>
            <a:chOff x="6239750" y="990300"/>
            <a:chExt cx="2667301" cy="5658301"/>
          </a:xfrm>
        </p:grpSpPr>
        <p:pic>
          <p:nvPicPr>
            <p:cNvPr id="9" name="Google Shape;1327;p23" descr="preencoded.png">
              <a:extLst>
                <a:ext uri="{FF2B5EF4-FFF2-40B4-BE49-F238E27FC236}">
                  <a16:creationId xmlns:a16="http://schemas.microsoft.com/office/drawing/2014/main" id="{4DE4E659-EAD1-3EF1-8219-244730177C5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3975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328;p23">
              <a:extLst>
                <a:ext uri="{FF2B5EF4-FFF2-40B4-BE49-F238E27FC236}">
                  <a16:creationId xmlns:a16="http://schemas.microsoft.com/office/drawing/2014/main" id="{8FAD22F4-E8F3-8FD1-34DB-939F09DB83A8}"/>
                </a:ext>
              </a:extLst>
            </p:cNvPr>
            <p:cNvSpPr/>
            <p:nvPr/>
          </p:nvSpPr>
          <p:spPr>
            <a:xfrm rot="10800000" flipH="1">
              <a:off x="6506300" y="15130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1329;p23" descr="preencoded.png">
              <a:extLst>
                <a:ext uri="{FF2B5EF4-FFF2-40B4-BE49-F238E27FC236}">
                  <a16:creationId xmlns:a16="http://schemas.microsoft.com/office/drawing/2014/main" id="{62E6FFC2-81AF-F988-F7D0-4336F7BEF1A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6535100" y="12332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330;p23">
              <a:extLst>
                <a:ext uri="{FF2B5EF4-FFF2-40B4-BE49-F238E27FC236}">
                  <a16:creationId xmlns:a16="http://schemas.microsoft.com/office/drawing/2014/main" id="{96C0154A-80BF-FAF6-6C9D-3BA362D9E2C1}"/>
                </a:ext>
              </a:extLst>
            </p:cNvPr>
            <p:cNvSpPr txBox="1"/>
            <p:nvPr/>
          </p:nvSpPr>
          <p:spPr>
            <a:xfrm>
              <a:off x="6716249" y="12118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타임라인 수정 모달 1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342;p23">
              <a:extLst>
                <a:ext uri="{FF2B5EF4-FFF2-40B4-BE49-F238E27FC236}">
                  <a16:creationId xmlns:a16="http://schemas.microsoft.com/office/drawing/2014/main" id="{0FD70B64-ADE5-A74F-2B20-1A33F62EE4C1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06302" y="1633000"/>
              <a:ext cx="2134200" cy="47405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8471D3F-2F71-FF90-66A1-0CD8E80BC725}"/>
              </a:ext>
            </a:extLst>
          </p:cNvPr>
          <p:cNvGrpSpPr/>
          <p:nvPr/>
        </p:nvGrpSpPr>
        <p:grpSpPr>
          <a:xfrm>
            <a:off x="390587" y="988722"/>
            <a:ext cx="2667301" cy="5658301"/>
            <a:chOff x="9131025" y="938500"/>
            <a:chExt cx="2667301" cy="5658301"/>
          </a:xfrm>
        </p:grpSpPr>
        <p:pic>
          <p:nvPicPr>
            <p:cNvPr id="15" name="Google Shape;1334;p23" descr="preencoded.png">
              <a:extLst>
                <a:ext uri="{FF2B5EF4-FFF2-40B4-BE49-F238E27FC236}">
                  <a16:creationId xmlns:a16="http://schemas.microsoft.com/office/drawing/2014/main" id="{171219F4-CABF-5A9A-061D-039A3D40E8D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1025" y="9385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335;p23">
              <a:extLst>
                <a:ext uri="{FF2B5EF4-FFF2-40B4-BE49-F238E27FC236}">
                  <a16:creationId xmlns:a16="http://schemas.microsoft.com/office/drawing/2014/main" id="{D439C2A7-16C4-F5E3-D02A-301D3F6A95DD}"/>
                </a:ext>
              </a:extLst>
            </p:cNvPr>
            <p:cNvSpPr/>
            <p:nvPr/>
          </p:nvSpPr>
          <p:spPr>
            <a:xfrm rot="10800000" flipH="1">
              <a:off x="9397575" y="14612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1336;p23" descr="preencoded.png">
              <a:extLst>
                <a:ext uri="{FF2B5EF4-FFF2-40B4-BE49-F238E27FC236}">
                  <a16:creationId xmlns:a16="http://schemas.microsoft.com/office/drawing/2014/main" id="{D0451CC1-37C6-5020-4985-E5F164213DE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9426375" y="11814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337;p23">
              <a:extLst>
                <a:ext uri="{FF2B5EF4-FFF2-40B4-BE49-F238E27FC236}">
                  <a16:creationId xmlns:a16="http://schemas.microsoft.com/office/drawing/2014/main" id="{4A5E0716-8645-B4CC-321B-D1B296F85791}"/>
                </a:ext>
              </a:extLst>
            </p:cNvPr>
            <p:cNvSpPr txBox="1"/>
            <p:nvPr/>
          </p:nvSpPr>
          <p:spPr>
            <a:xfrm>
              <a:off x="9607524" y="11600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타임라인 수정 모달 2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343;p23">
              <a:extLst>
                <a:ext uri="{FF2B5EF4-FFF2-40B4-BE49-F238E27FC236}">
                  <a16:creationId xmlns:a16="http://schemas.microsoft.com/office/drawing/2014/main" id="{DCE47ECE-A2F7-2FE3-45E4-9F6650880580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9398477" y="15624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BE8CA83-F9AC-AB76-52F5-0868EF24C1DE}"/>
              </a:ext>
            </a:extLst>
          </p:cNvPr>
          <p:cNvGrpSpPr/>
          <p:nvPr/>
        </p:nvGrpSpPr>
        <p:grpSpPr>
          <a:xfrm>
            <a:off x="390586" y="972002"/>
            <a:ext cx="2667301" cy="5658301"/>
            <a:chOff x="457200" y="990300"/>
            <a:chExt cx="2667301" cy="5658301"/>
          </a:xfrm>
        </p:grpSpPr>
        <p:pic>
          <p:nvPicPr>
            <p:cNvPr id="21" name="Google Shape;1354;p24" descr="preencoded.png">
              <a:extLst>
                <a:ext uri="{FF2B5EF4-FFF2-40B4-BE49-F238E27FC236}">
                  <a16:creationId xmlns:a16="http://schemas.microsoft.com/office/drawing/2014/main" id="{D642ED17-4CFC-2AD5-5780-E87B3BE31E3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355;p24">
              <a:extLst>
                <a:ext uri="{FF2B5EF4-FFF2-40B4-BE49-F238E27FC236}">
                  <a16:creationId xmlns:a16="http://schemas.microsoft.com/office/drawing/2014/main" id="{EA9F1E40-0C5F-510A-C9C0-7D718422118A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6;p24">
              <a:extLst>
                <a:ext uri="{FF2B5EF4-FFF2-40B4-BE49-F238E27FC236}">
                  <a16:creationId xmlns:a16="http://schemas.microsoft.com/office/drawing/2014/main" id="{DBBDC83D-DD7A-6E70-EF66-59AF25F6A9A5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캘린더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일정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추가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모달</a:t>
              </a:r>
              <a:endParaRPr sz="1000" b="0" i="0" u="none" strike="noStrike" cap="none" dirty="0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Google Shape;1357;p24" descr="preencoded.png">
              <a:extLst>
                <a:ext uri="{FF2B5EF4-FFF2-40B4-BE49-F238E27FC236}">
                  <a16:creationId xmlns:a16="http://schemas.microsoft.com/office/drawing/2014/main" id="{4D883A9E-05F2-D6C3-C70F-C70FA966306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360;p24">
              <a:extLst>
                <a:ext uri="{FF2B5EF4-FFF2-40B4-BE49-F238E27FC236}">
                  <a16:creationId xmlns:a16="http://schemas.microsoft.com/office/drawing/2014/main" id="{284C2820-F02E-B9F8-FECD-D18C48579DC1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85802" y="1656300"/>
              <a:ext cx="2134200" cy="47405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9D0803A-3D34-B3FC-349E-6DE85B3EE751}"/>
              </a:ext>
            </a:extLst>
          </p:cNvPr>
          <p:cNvGrpSpPr/>
          <p:nvPr/>
        </p:nvGrpSpPr>
        <p:grpSpPr>
          <a:xfrm>
            <a:off x="390585" y="970424"/>
            <a:ext cx="2667301" cy="5658301"/>
            <a:chOff x="457200" y="990300"/>
            <a:chExt cx="2667301" cy="5658301"/>
          </a:xfrm>
        </p:grpSpPr>
        <p:pic>
          <p:nvPicPr>
            <p:cNvPr id="33" name="Google Shape;1316;p23" descr="preencoded.png">
              <a:extLst>
                <a:ext uri="{FF2B5EF4-FFF2-40B4-BE49-F238E27FC236}">
                  <a16:creationId xmlns:a16="http://schemas.microsoft.com/office/drawing/2014/main" id="{F2899637-BD20-F1D4-8C6C-AAB39476129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1317;p23">
              <a:extLst>
                <a:ext uri="{FF2B5EF4-FFF2-40B4-BE49-F238E27FC236}">
                  <a16:creationId xmlns:a16="http://schemas.microsoft.com/office/drawing/2014/main" id="{4115CB8D-B999-D540-9E4D-CC12176477B8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18;p23">
              <a:extLst>
                <a:ext uri="{FF2B5EF4-FFF2-40B4-BE49-F238E27FC236}">
                  <a16:creationId xmlns:a16="http://schemas.microsoft.com/office/drawing/2014/main" id="{D10606ED-A0C2-858A-D3CF-CD406094D6FD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일정 화면 1</a:t>
              </a:r>
              <a:r>
                <a:rPr lang="en-US" sz="1000" b="1" i="0" u="none" strike="noStrike" cap="none">
                  <a:solidFill>
                    <a:srgbClr val="D9770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endParaRPr sz="1000" b="0" i="0" u="none" strike="noStrike" cap="none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" name="Google Shape;1319;p23" descr="preencoded.png">
              <a:extLst>
                <a:ext uri="{FF2B5EF4-FFF2-40B4-BE49-F238E27FC236}">
                  <a16:creationId xmlns:a16="http://schemas.microsoft.com/office/drawing/2014/main" id="{E6EAE6DF-3A82-3D2B-AAAD-A6131B4C6AA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340;p23">
              <a:extLst>
                <a:ext uri="{FF2B5EF4-FFF2-40B4-BE49-F238E27FC236}">
                  <a16:creationId xmlns:a16="http://schemas.microsoft.com/office/drawing/2014/main" id="{B9CE92F8-8687-4168-D88B-6A5B3FF5ED0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23752" y="1656300"/>
              <a:ext cx="2134200" cy="47405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1123;p17">
            <a:extLst>
              <a:ext uri="{FF2B5EF4-FFF2-40B4-BE49-F238E27FC236}">
                <a16:creationId xmlns:a16="http://schemas.microsoft.com/office/drawing/2014/main" id="{21E5CF6F-2F31-1761-50A3-FDCAD8DFCFA8}"/>
              </a:ext>
            </a:extLst>
          </p:cNvPr>
          <p:cNvSpPr/>
          <p:nvPr/>
        </p:nvSpPr>
        <p:spPr>
          <a:xfrm>
            <a:off x="4039494" y="21151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1124;p17" descr="preencoded.png">
            <a:extLst>
              <a:ext uri="{FF2B5EF4-FFF2-40B4-BE49-F238E27FC236}">
                <a16:creationId xmlns:a16="http://schemas.microsoft.com/office/drawing/2014/main" id="{5E1E1EFF-3098-8E66-CE02-1BA0F855DF92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22006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123;p17">
            <a:extLst>
              <a:ext uri="{FF2B5EF4-FFF2-40B4-BE49-F238E27FC236}">
                <a16:creationId xmlns:a16="http://schemas.microsoft.com/office/drawing/2014/main" id="{502D2D85-A230-2B6B-8CA3-2710C570A6CD}"/>
              </a:ext>
            </a:extLst>
          </p:cNvPr>
          <p:cNvSpPr/>
          <p:nvPr/>
        </p:nvSpPr>
        <p:spPr>
          <a:xfrm>
            <a:off x="4039494" y="32309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1124;p17" descr="preencoded.png">
            <a:extLst>
              <a:ext uri="{FF2B5EF4-FFF2-40B4-BE49-F238E27FC236}">
                <a16:creationId xmlns:a16="http://schemas.microsoft.com/office/drawing/2014/main" id="{BC669D5C-0FAD-8344-9642-9AB143E27840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331639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123;p17">
            <a:extLst>
              <a:ext uri="{FF2B5EF4-FFF2-40B4-BE49-F238E27FC236}">
                <a16:creationId xmlns:a16="http://schemas.microsoft.com/office/drawing/2014/main" id="{A91CE221-53E2-B142-DED7-261A84D14384}"/>
              </a:ext>
            </a:extLst>
          </p:cNvPr>
          <p:cNvSpPr/>
          <p:nvPr/>
        </p:nvSpPr>
        <p:spPr>
          <a:xfrm>
            <a:off x="4039494" y="43466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Google Shape;1124;p17" descr="preencoded.png">
            <a:extLst>
              <a:ext uri="{FF2B5EF4-FFF2-40B4-BE49-F238E27FC236}">
                <a16:creationId xmlns:a16="http://schemas.microsoft.com/office/drawing/2014/main" id="{A8ACD574-2626-61DF-5443-F42CBEE4C267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44321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177;p19">
            <a:extLst>
              <a:ext uri="{FF2B5EF4-FFF2-40B4-BE49-F238E27FC236}">
                <a16:creationId xmlns:a16="http://schemas.microsoft.com/office/drawing/2014/main" id="{A252A4A1-763A-0AAF-D611-F7F1DF63D887}"/>
              </a:ext>
            </a:extLst>
          </p:cNvPr>
          <p:cNvSpPr txBox="1"/>
          <p:nvPr/>
        </p:nvSpPr>
        <p:spPr>
          <a:xfrm>
            <a:off x="914400" y="304495"/>
            <a:ext cx="1164900" cy="29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500"/>
              <a:buFont typeface="Noto Sans KR"/>
              <a:buNone/>
            </a:pPr>
            <a:r>
              <a:rPr lang="en-US" sz="2400" b="1" i="0" u="none" strike="noStrike" cap="none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커플</a:t>
            </a:r>
            <a:r>
              <a:rPr lang="en-US" sz="2400" b="1" i="0" u="none" strike="noStrike" cap="none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 UI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178;p19">
            <a:extLst>
              <a:ext uri="{FF2B5EF4-FFF2-40B4-BE49-F238E27FC236}">
                <a16:creationId xmlns:a16="http://schemas.microsoft.com/office/drawing/2014/main" id="{9022DFB9-A13A-D0FE-4B00-7FB7A34201A1}"/>
              </a:ext>
            </a:extLst>
          </p:cNvPr>
          <p:cNvSpPr txBox="1"/>
          <p:nvPr/>
        </p:nvSpPr>
        <p:spPr>
          <a:xfrm>
            <a:off x="914400" y="649468"/>
            <a:ext cx="11649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18096"/>
              </a:buClr>
              <a:buSzPts val="900"/>
              <a:buFont typeface="Noto Sans KR"/>
              <a:buNone/>
            </a:pP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홈/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추천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예산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화면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8"/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0" name="Google Shape;1470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28" descr="preencoded.png"/>
          <p:cNvPicPr preferRelativeResize="0"/>
          <p:nvPr/>
        </p:nvPicPr>
        <p:blipFill rotWithShape="1">
          <a:blip r:embed="rId4">
            <a:alphaModFix/>
          </a:blip>
          <a:srcRect t="-100" b="-100"/>
          <a:stretch/>
        </p:blipFill>
        <p:spPr>
          <a:xfrm>
            <a:off x="571500" y="457200"/>
            <a:ext cx="114300" cy="15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990300"/>
            <a:ext cx="2667301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28"/>
          <p:cNvSpPr/>
          <p:nvPr/>
        </p:nvSpPr>
        <p:spPr>
          <a:xfrm>
            <a:off x="657451" y="1533449"/>
            <a:ext cx="2274300" cy="9000"/>
          </a:xfrm>
          <a:prstGeom prst="rect">
            <a:avLst/>
          </a:prstGeom>
          <a:solidFill>
            <a:srgbClr val="F2B3A8">
              <a:alpha val="20000"/>
            </a:srgbClr>
          </a:solidFill>
          <a:ln w="12700" cap="flat" cmpd="sng">
            <a:solidFill>
              <a:srgbClr val="F2B3A8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8"/>
          <p:cNvSpPr txBox="1"/>
          <p:nvPr/>
        </p:nvSpPr>
        <p:spPr>
          <a:xfrm>
            <a:off x="885900" y="1199700"/>
            <a:ext cx="11649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100" b="1">
                <a:solidFill>
                  <a:srgbClr val="E06666"/>
                </a:solidFill>
                <a:latin typeface="Noto Sans KR"/>
                <a:ea typeface="Noto Sans KR"/>
                <a:cs typeface="Noto Sans KR"/>
                <a:sym typeface="Noto Sans KR"/>
              </a:rPr>
              <a:t>비용 화면</a:t>
            </a:r>
            <a:endParaRPr sz="10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9" name="Google Shape;1479;p28" descr="preencoded.png"/>
          <p:cNvPicPr preferRelativeResize="0"/>
          <p:nvPr/>
        </p:nvPicPr>
        <p:blipFill rotWithShape="1">
          <a:blip r:embed="rId6">
            <a:alphaModFix/>
          </a:blip>
          <a:srcRect l="-834" r="-844"/>
          <a:stretch/>
        </p:blipFill>
        <p:spPr>
          <a:xfrm>
            <a:off x="657450" y="1218900"/>
            <a:ext cx="174653" cy="1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28"/>
          <p:cNvSpPr/>
          <p:nvPr/>
        </p:nvSpPr>
        <p:spPr>
          <a:xfrm>
            <a:off x="2579861" y="1190999"/>
            <a:ext cx="351900" cy="228600"/>
          </a:xfrm>
          <a:prstGeom prst="roundRect">
            <a:avLst>
              <a:gd name="adj" fmla="val 400000"/>
            </a:avLst>
          </a:prstGeom>
          <a:solidFill>
            <a:srgbClr val="F2B3A8">
              <a:alpha val="10200"/>
            </a:srgbClr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8"/>
          <p:cNvSpPr txBox="1"/>
          <p:nvPr/>
        </p:nvSpPr>
        <p:spPr>
          <a:xfrm>
            <a:off x="2583673" y="1191000"/>
            <a:ext cx="409800" cy="2286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200" tIns="38100" rIns="762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9B8D"/>
              </a:buClr>
              <a:buSzPts val="800"/>
              <a:buFont typeface="Noto Sans KR"/>
              <a:buNone/>
            </a:pPr>
            <a:r>
              <a:rPr lang="en-US" sz="800" b="0" i="0" u="none" strike="noStrike" cap="none">
                <a:solidFill>
                  <a:srgbClr val="EE9B8D"/>
                </a:solidFill>
                <a:latin typeface="Noto Sans KR"/>
                <a:ea typeface="Noto Sans KR"/>
                <a:cs typeface="Noto Sans KR"/>
                <a:sym typeface="Noto Sans KR"/>
              </a:rPr>
              <a:t>메인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2" name="Google Shape;1482;p2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5775" y="990300"/>
            <a:ext cx="8299275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8"/>
          <p:cNvSpPr txBox="1"/>
          <p:nvPr/>
        </p:nvSpPr>
        <p:spPr>
          <a:xfrm>
            <a:off x="4266347" y="1266450"/>
            <a:ext cx="847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 구현</a:t>
            </a:r>
            <a:r>
              <a:rPr lang="en-US" sz="1200" b="1" i="0" u="none" strike="noStrike" cap="none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4" name="Google Shape;1484;p28" descr="preencoded.png"/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791700" y="119055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8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6798" y="1285650"/>
            <a:ext cx="152705" cy="152705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28"/>
          <p:cNvSpPr/>
          <p:nvPr/>
        </p:nvSpPr>
        <p:spPr>
          <a:xfrm>
            <a:off x="3791700" y="195255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28"/>
          <p:cNvSpPr/>
          <p:nvPr/>
        </p:nvSpPr>
        <p:spPr>
          <a:xfrm>
            <a:off x="4039494" y="21151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9" name="Google Shape;1489;p28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22006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Google Shape;1490;p28"/>
          <p:cNvSpPr txBox="1"/>
          <p:nvPr/>
        </p:nvSpPr>
        <p:spPr>
          <a:xfrm>
            <a:off x="4554606" y="217679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200" b="1" dirty="0" err="1">
                <a:solidFill>
                  <a:schemeClr val="dk1"/>
                </a:solidFill>
              </a:rPr>
              <a:t>견적</a:t>
            </a:r>
            <a:r>
              <a:rPr lang="en-US" sz="1200" b="1" dirty="0">
                <a:solidFill>
                  <a:schemeClr val="dk1"/>
                </a:solidFill>
              </a:rPr>
              <a:t> </a:t>
            </a:r>
            <a:r>
              <a:rPr lang="en-US" sz="1200" b="1" dirty="0" err="1">
                <a:solidFill>
                  <a:schemeClr val="dk1"/>
                </a:solidFill>
              </a:rPr>
              <a:t>비교</a:t>
            </a:r>
            <a:r>
              <a:rPr lang="en-US" sz="1200" b="1" dirty="0">
                <a:solidFill>
                  <a:schemeClr val="dk1"/>
                </a:solidFill>
              </a:rPr>
              <a:t> AI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28"/>
          <p:cNvSpPr txBox="1"/>
          <p:nvPr/>
        </p:nvSpPr>
        <p:spPr>
          <a:xfrm>
            <a:off x="4553394" y="2511550"/>
            <a:ext cx="61044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>
                <a:solidFill>
                  <a:srgbClr val="8B7B74"/>
                </a:solidFill>
              </a:rPr>
              <a:t>조건을 자체 백엔드 서버로 전송하여 AI 기반 예산 재분배 플랜을 생성</a:t>
            </a:r>
            <a:endParaRPr sz="1100" i="0" u="none" strike="noStrike" cap="none">
              <a:solidFill>
                <a:srgbClr val="8B7B74"/>
              </a:solidFill>
            </a:endParaRPr>
          </a:p>
        </p:txBody>
      </p:sp>
      <p:pic>
        <p:nvPicPr>
          <p:cNvPr id="1492" name="Google Shape;1492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4652" y="1656300"/>
            <a:ext cx="2133301" cy="473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28"/>
          <p:cNvSpPr/>
          <p:nvPr/>
        </p:nvSpPr>
        <p:spPr>
          <a:xfrm>
            <a:off x="3791700" y="529980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28"/>
          <p:cNvSpPr/>
          <p:nvPr/>
        </p:nvSpPr>
        <p:spPr>
          <a:xfrm>
            <a:off x="4039494" y="54624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6" name="Google Shape;1496;p28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554789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8"/>
          <p:cNvSpPr txBox="1"/>
          <p:nvPr/>
        </p:nvSpPr>
        <p:spPr>
          <a:xfrm>
            <a:off x="4554606" y="552404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400" b="1">
                <a:solidFill>
                  <a:schemeClr val="dk1"/>
                </a:solidFill>
              </a:rPr>
              <a:t>useMemo</a:t>
            </a:r>
            <a:endParaRPr sz="10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498" name="Google Shape;1498;p28"/>
          <p:cNvSpPr txBox="1"/>
          <p:nvPr/>
        </p:nvSpPr>
        <p:spPr>
          <a:xfrm>
            <a:off x="4553401" y="5846100"/>
            <a:ext cx="54186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>
                <a:solidFill>
                  <a:srgbClr val="8B7B74"/>
                </a:solidFill>
              </a:rPr>
              <a:t>useMemo 기반 결제/업체 비용 데이터 정규화 연산 저장</a:t>
            </a:r>
            <a:endParaRPr sz="1100" i="0" u="none" strike="noStrike" cap="none">
              <a:solidFill>
                <a:srgbClr val="8B7B74"/>
              </a:solidFill>
            </a:endParaRPr>
          </a:p>
        </p:txBody>
      </p:sp>
      <p:sp>
        <p:nvSpPr>
          <p:cNvPr id="1500" name="Google Shape;1500;p28"/>
          <p:cNvSpPr/>
          <p:nvPr/>
        </p:nvSpPr>
        <p:spPr>
          <a:xfrm>
            <a:off x="3791700" y="306830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28"/>
          <p:cNvSpPr/>
          <p:nvPr/>
        </p:nvSpPr>
        <p:spPr>
          <a:xfrm>
            <a:off x="4039494" y="32309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2" name="Google Shape;1502;p28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331639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28"/>
          <p:cNvSpPr txBox="1"/>
          <p:nvPr/>
        </p:nvSpPr>
        <p:spPr>
          <a:xfrm>
            <a:off x="4554606" y="329254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200" b="1" dirty="0">
                <a:solidFill>
                  <a:schemeClr val="dk1"/>
                </a:solidFill>
              </a:rPr>
              <a:t>@tanstack/react-query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1504" name="Google Shape;1504;p28"/>
          <p:cNvSpPr txBox="1"/>
          <p:nvPr/>
        </p:nvSpPr>
        <p:spPr>
          <a:xfrm>
            <a:off x="4553401" y="3614600"/>
            <a:ext cx="56853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>
                <a:solidFill>
                  <a:srgbClr val="8B7B74"/>
                </a:solidFill>
              </a:rPr>
              <a:t>예산 데이터 캐싱, refetch 및 invalidateQueries로 갱신</a:t>
            </a:r>
            <a:endParaRPr sz="1100">
              <a:solidFill>
                <a:srgbClr val="8B7B74"/>
              </a:solidFill>
            </a:endParaRPr>
          </a:p>
        </p:txBody>
      </p:sp>
      <p:sp>
        <p:nvSpPr>
          <p:cNvPr id="1506" name="Google Shape;1506;p28"/>
          <p:cNvSpPr/>
          <p:nvPr/>
        </p:nvSpPr>
        <p:spPr>
          <a:xfrm>
            <a:off x="3791700" y="4184050"/>
            <a:ext cx="7299000" cy="944400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28"/>
          <p:cNvSpPr/>
          <p:nvPr/>
        </p:nvSpPr>
        <p:spPr>
          <a:xfrm>
            <a:off x="4039494" y="434665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8" name="Google Shape;1508;p28" descr="preencoded.png"/>
          <p:cNvPicPr preferRelativeResize="0"/>
          <p:nvPr/>
        </p:nvPicPr>
        <p:blipFill rotWithShape="1">
          <a:blip r:embed="rId9">
            <a:alphaModFix/>
          </a:blip>
          <a:srcRect t="-1104" b="-1094"/>
          <a:stretch/>
        </p:blipFill>
        <p:spPr>
          <a:xfrm>
            <a:off x="4134606" y="443214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28"/>
          <p:cNvSpPr txBox="1"/>
          <p:nvPr/>
        </p:nvSpPr>
        <p:spPr>
          <a:xfrm>
            <a:off x="4554606" y="4408293"/>
            <a:ext cx="30771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900"/>
              <a:buFont typeface="Noto Sans KR"/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Supabase</a:t>
            </a:r>
            <a:r>
              <a:rPr lang="en-US" sz="1400" b="1" dirty="0">
                <a:solidFill>
                  <a:schemeClr val="dk1"/>
                </a:solidFill>
              </a:rPr>
              <a:t> Realtime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1510" name="Google Shape;1510;p28"/>
          <p:cNvSpPr txBox="1"/>
          <p:nvPr/>
        </p:nvSpPr>
        <p:spPr>
          <a:xfrm>
            <a:off x="4553401" y="4730350"/>
            <a:ext cx="54186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B7B74"/>
              </a:buClr>
              <a:buSzPts val="900"/>
              <a:buFont typeface="Noto Sans KR"/>
              <a:buNone/>
            </a:pPr>
            <a:r>
              <a:rPr lang="en-US" sz="1100" dirty="0" err="1">
                <a:solidFill>
                  <a:srgbClr val="8B7B74"/>
                </a:solidFill>
              </a:rPr>
              <a:t>Supabase</a:t>
            </a:r>
            <a:r>
              <a:rPr lang="en-US" sz="1100" dirty="0">
                <a:solidFill>
                  <a:srgbClr val="8B7B74"/>
                </a:solidFill>
              </a:rPr>
              <a:t> Realtime </a:t>
            </a:r>
            <a:r>
              <a:rPr lang="en-US" sz="1100" dirty="0" err="1">
                <a:solidFill>
                  <a:srgbClr val="8B7B74"/>
                </a:solidFill>
              </a:rPr>
              <a:t>채널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병렬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구독으로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비용·잔금·업</a:t>
            </a:r>
            <a:r>
              <a:rPr lang="ko-KR" altLang="en-US" sz="1100" dirty="0">
                <a:solidFill>
                  <a:srgbClr val="8B7B74"/>
                </a:solidFill>
              </a:rPr>
              <a:t>체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데이터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실시간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반영</a:t>
            </a:r>
            <a:r>
              <a:rPr lang="en-US" sz="1100" dirty="0">
                <a:solidFill>
                  <a:srgbClr val="8B7B74"/>
                </a:solidFill>
              </a:rPr>
              <a:t> </a:t>
            </a:r>
            <a:r>
              <a:rPr lang="en-US" sz="1100" dirty="0" err="1">
                <a:solidFill>
                  <a:srgbClr val="8B7B74"/>
                </a:solidFill>
              </a:rPr>
              <a:t>구현</a:t>
            </a:r>
            <a:endParaRPr sz="1100" i="0" u="none" strike="noStrike" cap="none" dirty="0">
              <a:solidFill>
                <a:srgbClr val="8B7B74"/>
              </a:solidFill>
            </a:endParaRPr>
          </a:p>
        </p:txBody>
      </p:sp>
      <p:sp>
        <p:nvSpPr>
          <p:cNvPr id="2" name="Google Shape;1123;p17">
            <a:extLst>
              <a:ext uri="{FF2B5EF4-FFF2-40B4-BE49-F238E27FC236}">
                <a16:creationId xmlns:a16="http://schemas.microsoft.com/office/drawing/2014/main" id="{7776AE2D-F8E7-1595-4EB8-932250AC35CD}"/>
              </a:ext>
            </a:extLst>
          </p:cNvPr>
          <p:cNvSpPr/>
          <p:nvPr/>
        </p:nvSpPr>
        <p:spPr>
          <a:xfrm>
            <a:off x="4039494" y="211143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1124;p17" descr="preencoded.png">
            <a:extLst>
              <a:ext uri="{FF2B5EF4-FFF2-40B4-BE49-F238E27FC236}">
                <a16:creationId xmlns:a16="http://schemas.microsoft.com/office/drawing/2014/main" id="{4176E4FB-037D-6CB8-E19F-53E9C0C77AA5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219692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3;p17">
            <a:extLst>
              <a:ext uri="{FF2B5EF4-FFF2-40B4-BE49-F238E27FC236}">
                <a16:creationId xmlns:a16="http://schemas.microsoft.com/office/drawing/2014/main" id="{D6900644-9BEC-C897-D8E5-E31A777A6A93}"/>
              </a:ext>
            </a:extLst>
          </p:cNvPr>
          <p:cNvSpPr/>
          <p:nvPr/>
        </p:nvSpPr>
        <p:spPr>
          <a:xfrm>
            <a:off x="4039494" y="322633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1124;p17" descr="preencoded.png">
            <a:extLst>
              <a:ext uri="{FF2B5EF4-FFF2-40B4-BE49-F238E27FC236}">
                <a16:creationId xmlns:a16="http://schemas.microsoft.com/office/drawing/2014/main" id="{F5221942-3763-DF66-DED2-B644C16EF608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331182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23;p17">
            <a:extLst>
              <a:ext uri="{FF2B5EF4-FFF2-40B4-BE49-F238E27FC236}">
                <a16:creationId xmlns:a16="http://schemas.microsoft.com/office/drawing/2014/main" id="{C014CE7D-1099-3EEE-9E83-8AC9C84E2ED1}"/>
              </a:ext>
            </a:extLst>
          </p:cNvPr>
          <p:cNvSpPr/>
          <p:nvPr/>
        </p:nvSpPr>
        <p:spPr>
          <a:xfrm>
            <a:off x="4039494" y="4354707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1124;p17" descr="preencoded.png">
            <a:extLst>
              <a:ext uri="{FF2B5EF4-FFF2-40B4-BE49-F238E27FC236}">
                <a16:creationId xmlns:a16="http://schemas.microsoft.com/office/drawing/2014/main" id="{D1531F96-3802-616D-82C7-4B0FB201506B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4440197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23;p17">
            <a:extLst>
              <a:ext uri="{FF2B5EF4-FFF2-40B4-BE49-F238E27FC236}">
                <a16:creationId xmlns:a16="http://schemas.microsoft.com/office/drawing/2014/main" id="{04006D28-2703-3319-F33D-F2166F88DFAF}"/>
              </a:ext>
            </a:extLst>
          </p:cNvPr>
          <p:cNvSpPr/>
          <p:nvPr/>
        </p:nvSpPr>
        <p:spPr>
          <a:xfrm>
            <a:off x="4039494" y="54624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124;p17" descr="preencoded.png">
            <a:extLst>
              <a:ext uri="{FF2B5EF4-FFF2-40B4-BE49-F238E27FC236}">
                <a16:creationId xmlns:a16="http://schemas.microsoft.com/office/drawing/2014/main" id="{372033ED-8410-06E0-D601-3C3B807BFEB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biLevel thresh="75000"/>
          </a:blip>
          <a:srcRect t="-1104" b="-1094"/>
          <a:stretch/>
        </p:blipFill>
        <p:spPr>
          <a:xfrm>
            <a:off x="4134606" y="5547895"/>
            <a:ext cx="114300" cy="13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E0BAED1E-8BAC-F991-FAB6-9DD0DA6B4C14}"/>
              </a:ext>
            </a:extLst>
          </p:cNvPr>
          <p:cNvGrpSpPr/>
          <p:nvPr/>
        </p:nvGrpSpPr>
        <p:grpSpPr>
          <a:xfrm>
            <a:off x="415129" y="990299"/>
            <a:ext cx="2667301" cy="5658301"/>
            <a:chOff x="3348475" y="990300"/>
            <a:chExt cx="2667301" cy="5658301"/>
          </a:xfrm>
        </p:grpSpPr>
        <p:pic>
          <p:nvPicPr>
            <p:cNvPr id="11" name="Google Shape;1418;p26" descr="preencoded.png">
              <a:extLst>
                <a:ext uri="{FF2B5EF4-FFF2-40B4-BE49-F238E27FC236}">
                  <a16:creationId xmlns:a16="http://schemas.microsoft.com/office/drawing/2014/main" id="{C6ADC513-837E-CD15-7BA9-4F8254CE202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475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419;p26">
              <a:extLst>
                <a:ext uri="{FF2B5EF4-FFF2-40B4-BE49-F238E27FC236}">
                  <a16:creationId xmlns:a16="http://schemas.microsoft.com/office/drawing/2014/main" id="{CD744DF0-20BA-523D-BCAA-25385BB95254}"/>
                </a:ext>
              </a:extLst>
            </p:cNvPr>
            <p:cNvSpPr/>
            <p:nvPr/>
          </p:nvSpPr>
          <p:spPr>
            <a:xfrm rot="10800000" flipH="1">
              <a:off x="3615025" y="15229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20;p26">
              <a:extLst>
                <a:ext uri="{FF2B5EF4-FFF2-40B4-BE49-F238E27FC236}">
                  <a16:creationId xmlns:a16="http://schemas.microsoft.com/office/drawing/2014/main" id="{758E8CDE-B83A-E0FA-B6BE-91F0BE05FCE4}"/>
                </a:ext>
              </a:extLst>
            </p:cNvPr>
            <p:cNvSpPr txBox="1"/>
            <p:nvPr/>
          </p:nvSpPr>
          <p:spPr>
            <a:xfrm>
              <a:off x="3801605" y="120930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예산 대시보드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422;p26" descr="preencoded.png">
              <a:extLst>
                <a:ext uri="{FF2B5EF4-FFF2-40B4-BE49-F238E27FC236}">
                  <a16:creationId xmlns:a16="http://schemas.microsoft.com/office/drawing/2014/main" id="{7E04AC44-1327-C93C-A4A4-20FEA0661E0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3615475" y="123065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37;p26">
              <a:extLst>
                <a:ext uri="{FF2B5EF4-FFF2-40B4-BE49-F238E27FC236}">
                  <a16:creationId xmlns:a16="http://schemas.microsoft.com/office/drawing/2014/main" id="{794845DA-B0EB-2C94-D6DA-A8CE0705AB50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615027" y="16340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0AF1880-734B-8814-0FD2-C2158B4A0DF4}"/>
              </a:ext>
            </a:extLst>
          </p:cNvPr>
          <p:cNvGrpSpPr/>
          <p:nvPr/>
        </p:nvGrpSpPr>
        <p:grpSpPr>
          <a:xfrm>
            <a:off x="423990" y="981151"/>
            <a:ext cx="2667301" cy="5658301"/>
            <a:chOff x="6239750" y="990300"/>
            <a:chExt cx="2667301" cy="5658301"/>
          </a:xfrm>
        </p:grpSpPr>
        <p:pic>
          <p:nvPicPr>
            <p:cNvPr id="17" name="Google Shape;1423;p26" descr="preencoded.png">
              <a:extLst>
                <a:ext uri="{FF2B5EF4-FFF2-40B4-BE49-F238E27FC236}">
                  <a16:creationId xmlns:a16="http://schemas.microsoft.com/office/drawing/2014/main" id="{EC4064D8-2349-E17A-3BEA-C06797E42BD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3975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424;p26">
              <a:extLst>
                <a:ext uri="{FF2B5EF4-FFF2-40B4-BE49-F238E27FC236}">
                  <a16:creationId xmlns:a16="http://schemas.microsoft.com/office/drawing/2014/main" id="{F0549739-6D07-C77F-09E7-9F6BECFBCE95}"/>
                </a:ext>
              </a:extLst>
            </p:cNvPr>
            <p:cNvSpPr/>
            <p:nvPr/>
          </p:nvSpPr>
          <p:spPr>
            <a:xfrm rot="10800000" flipH="1">
              <a:off x="6506300" y="15130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Google Shape;1425;p26" descr="preencoded.png">
              <a:extLst>
                <a:ext uri="{FF2B5EF4-FFF2-40B4-BE49-F238E27FC236}">
                  <a16:creationId xmlns:a16="http://schemas.microsoft.com/office/drawing/2014/main" id="{60275254-D602-2C8D-56DC-62358CE9749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6535100" y="12332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26;p26">
              <a:extLst>
                <a:ext uri="{FF2B5EF4-FFF2-40B4-BE49-F238E27FC236}">
                  <a16:creationId xmlns:a16="http://schemas.microsoft.com/office/drawing/2014/main" id="{DF0E5E99-EF42-67A4-C7D3-F751EF199BAF}"/>
                </a:ext>
              </a:extLst>
            </p:cNvPr>
            <p:cNvSpPr txBox="1"/>
            <p:nvPr/>
          </p:nvSpPr>
          <p:spPr>
            <a:xfrm>
              <a:off x="6716249" y="12118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업체 견적 비교 페이지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439;p26">
              <a:extLst>
                <a:ext uri="{FF2B5EF4-FFF2-40B4-BE49-F238E27FC236}">
                  <a16:creationId xmlns:a16="http://schemas.microsoft.com/office/drawing/2014/main" id="{E545F82D-285E-CE56-632C-ADE8A20CB95D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06750" y="1654375"/>
              <a:ext cx="2134200" cy="4740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849502A-5BCA-3F3E-BDC3-D3FE26AC7ED0}"/>
              </a:ext>
            </a:extLst>
          </p:cNvPr>
          <p:cNvGrpSpPr/>
          <p:nvPr/>
        </p:nvGrpSpPr>
        <p:grpSpPr>
          <a:xfrm>
            <a:off x="432503" y="981150"/>
            <a:ext cx="2667301" cy="5658301"/>
            <a:chOff x="9131025" y="938500"/>
            <a:chExt cx="2667301" cy="5658301"/>
          </a:xfrm>
        </p:grpSpPr>
        <p:pic>
          <p:nvPicPr>
            <p:cNvPr id="23" name="Google Shape;1430;p26" descr="preencoded.png">
              <a:extLst>
                <a:ext uri="{FF2B5EF4-FFF2-40B4-BE49-F238E27FC236}">
                  <a16:creationId xmlns:a16="http://schemas.microsoft.com/office/drawing/2014/main" id="{5D18DB11-00EF-FB09-70F5-67B805F520E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31025" y="9385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431;p26">
              <a:extLst>
                <a:ext uri="{FF2B5EF4-FFF2-40B4-BE49-F238E27FC236}">
                  <a16:creationId xmlns:a16="http://schemas.microsoft.com/office/drawing/2014/main" id="{4E556D38-ADAC-EAFA-1071-93B958EC4ABC}"/>
                </a:ext>
              </a:extLst>
            </p:cNvPr>
            <p:cNvSpPr/>
            <p:nvPr/>
          </p:nvSpPr>
          <p:spPr>
            <a:xfrm rot="10800000" flipH="1">
              <a:off x="9397575" y="14612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" name="Google Shape;1432;p26" descr="preencoded.png">
              <a:extLst>
                <a:ext uri="{FF2B5EF4-FFF2-40B4-BE49-F238E27FC236}">
                  <a16:creationId xmlns:a16="http://schemas.microsoft.com/office/drawing/2014/main" id="{DEBAD97C-8374-FF7D-4CCD-7F772842E19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9426375" y="118140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433;p26">
              <a:extLst>
                <a:ext uri="{FF2B5EF4-FFF2-40B4-BE49-F238E27FC236}">
                  <a16:creationId xmlns:a16="http://schemas.microsoft.com/office/drawing/2014/main" id="{8DC4A83B-130A-ED76-9636-9B53845EEEC8}"/>
                </a:ext>
              </a:extLst>
            </p:cNvPr>
            <p:cNvSpPr txBox="1"/>
            <p:nvPr/>
          </p:nvSpPr>
          <p:spPr>
            <a:xfrm>
              <a:off x="9607524" y="1160050"/>
              <a:ext cx="150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PDF 내역 페이지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1438;p26">
              <a:extLst>
                <a:ext uri="{FF2B5EF4-FFF2-40B4-BE49-F238E27FC236}">
                  <a16:creationId xmlns:a16="http://schemas.microsoft.com/office/drawing/2014/main" id="{2AADE4B0-9358-D22F-115D-3AC2D9E045C5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9398477" y="15624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A1F490B-DA94-A733-4213-94DCBC235F20}"/>
              </a:ext>
            </a:extLst>
          </p:cNvPr>
          <p:cNvGrpSpPr/>
          <p:nvPr/>
        </p:nvGrpSpPr>
        <p:grpSpPr>
          <a:xfrm>
            <a:off x="418867" y="992772"/>
            <a:ext cx="2667301" cy="5658301"/>
            <a:chOff x="457200" y="990300"/>
            <a:chExt cx="2667301" cy="5658301"/>
          </a:xfrm>
        </p:grpSpPr>
        <p:pic>
          <p:nvPicPr>
            <p:cNvPr id="29" name="Google Shape;1450;p27" descr="preencoded.png">
              <a:extLst>
                <a:ext uri="{FF2B5EF4-FFF2-40B4-BE49-F238E27FC236}">
                  <a16:creationId xmlns:a16="http://schemas.microsoft.com/office/drawing/2014/main" id="{A9C57F13-C9D9-7B3E-95A6-C5F63B576F5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451;p27">
              <a:extLst>
                <a:ext uri="{FF2B5EF4-FFF2-40B4-BE49-F238E27FC236}">
                  <a16:creationId xmlns:a16="http://schemas.microsoft.com/office/drawing/2014/main" id="{38C1EA15-A252-E5D8-1675-EEAA7F62EB0A}"/>
                </a:ext>
              </a:extLst>
            </p:cNvPr>
            <p:cNvSpPr/>
            <p:nvPr/>
          </p:nvSpPr>
          <p:spPr>
            <a:xfrm>
              <a:off x="657451" y="1533449"/>
              <a:ext cx="2274300" cy="90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52;p27">
              <a:extLst>
                <a:ext uri="{FF2B5EF4-FFF2-40B4-BE49-F238E27FC236}">
                  <a16:creationId xmlns:a16="http://schemas.microsoft.com/office/drawing/2014/main" id="{9A24EDA2-8281-3C03-CE0D-98C4EE45DB7F}"/>
                </a:ext>
              </a:extLst>
            </p:cNvPr>
            <p:cNvSpPr txBox="1"/>
            <p:nvPr/>
          </p:nvSpPr>
          <p:spPr>
            <a:xfrm>
              <a:off x="886043" y="1209750"/>
              <a:ext cx="13425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비용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최적화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AI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모달</a:t>
              </a:r>
              <a:endParaRPr sz="1000" b="0" i="0" u="none" strike="noStrike" cap="none" dirty="0">
                <a:solidFill>
                  <a:srgbClr val="D977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" name="Google Shape;1453;p27" descr="preencoded.png">
              <a:extLst>
                <a:ext uri="{FF2B5EF4-FFF2-40B4-BE49-F238E27FC236}">
                  <a16:creationId xmlns:a16="http://schemas.microsoft.com/office/drawing/2014/main" id="{9A808FC1-3AEC-F39F-CA3E-9859938BB62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834" r="-844"/>
            <a:stretch/>
          </p:blipFill>
          <p:spPr>
            <a:xfrm>
              <a:off x="657454" y="1238098"/>
              <a:ext cx="152705" cy="13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462;p27">
              <a:extLst>
                <a:ext uri="{FF2B5EF4-FFF2-40B4-BE49-F238E27FC236}">
                  <a16:creationId xmlns:a16="http://schemas.microsoft.com/office/drawing/2014/main" id="{340780F2-AD39-F061-D3EB-AA8CD6D26A03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24202" y="165630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4C61951C-6F48-74EA-F824-4558D5BF5A03}"/>
              </a:ext>
            </a:extLst>
          </p:cNvPr>
          <p:cNvGrpSpPr/>
          <p:nvPr/>
        </p:nvGrpSpPr>
        <p:grpSpPr>
          <a:xfrm>
            <a:off x="439394" y="1011134"/>
            <a:ext cx="2667301" cy="5658301"/>
            <a:chOff x="3348475" y="990300"/>
            <a:chExt cx="2667301" cy="5658301"/>
          </a:xfrm>
        </p:grpSpPr>
        <p:pic>
          <p:nvPicPr>
            <p:cNvPr id="35" name="Google Shape;1456;p27" descr="preencoded.png">
              <a:extLst>
                <a:ext uri="{FF2B5EF4-FFF2-40B4-BE49-F238E27FC236}">
                  <a16:creationId xmlns:a16="http://schemas.microsoft.com/office/drawing/2014/main" id="{573CB8F6-91E1-F77B-2C89-0D0C1DCBC1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475" y="990300"/>
              <a:ext cx="2667301" cy="565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1457;p27">
              <a:extLst>
                <a:ext uri="{FF2B5EF4-FFF2-40B4-BE49-F238E27FC236}">
                  <a16:creationId xmlns:a16="http://schemas.microsoft.com/office/drawing/2014/main" id="{717EDAEA-636F-0A13-B442-8645005B0E4B}"/>
                </a:ext>
              </a:extLst>
            </p:cNvPr>
            <p:cNvSpPr/>
            <p:nvPr/>
          </p:nvSpPr>
          <p:spPr>
            <a:xfrm rot="10800000" flipH="1">
              <a:off x="3615025" y="1522924"/>
              <a:ext cx="2134200" cy="9900"/>
            </a:xfrm>
            <a:prstGeom prst="rect">
              <a:avLst/>
            </a:prstGeom>
            <a:solidFill>
              <a:srgbClr val="F2B3A8">
                <a:alpha val="20000"/>
              </a:srgbClr>
            </a:solidFill>
            <a:ln w="12700" cap="flat" cmpd="sng">
              <a:solidFill>
                <a:srgbClr val="F2B3A8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58;p27">
              <a:extLst>
                <a:ext uri="{FF2B5EF4-FFF2-40B4-BE49-F238E27FC236}">
                  <a16:creationId xmlns:a16="http://schemas.microsoft.com/office/drawing/2014/main" id="{380E1C96-2E0C-7C7E-7D58-A218DF2E64AB}"/>
                </a:ext>
              </a:extLst>
            </p:cNvPr>
            <p:cNvSpPr txBox="1"/>
            <p:nvPr/>
          </p:nvSpPr>
          <p:spPr>
            <a:xfrm>
              <a:off x="3801605" y="1209300"/>
              <a:ext cx="1164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4E403B"/>
                </a:buClr>
                <a:buSzPts val="1000"/>
                <a:buFont typeface="Noto Sans KR"/>
                <a:buNone/>
              </a:pP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비용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잔금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관리</a:t>
              </a:r>
              <a:r>
                <a:rPr lang="en-US" sz="1000" b="1" dirty="0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 </a:t>
              </a:r>
              <a:r>
                <a:rPr lang="en-US" sz="1000" b="1" dirty="0" err="1">
                  <a:solidFill>
                    <a:srgbClr val="E06666"/>
                  </a:solidFill>
                  <a:latin typeface="Noto Sans KR"/>
                  <a:ea typeface="Noto Sans KR"/>
                  <a:cs typeface="Noto Sans KR"/>
                  <a:sym typeface="Noto Sans KR"/>
                </a:rPr>
                <a:t>모달</a:t>
              </a:r>
              <a:endParaRPr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" name="Google Shape;1460;p27" descr="preencoded.png">
              <a:extLst>
                <a:ext uri="{FF2B5EF4-FFF2-40B4-BE49-F238E27FC236}">
                  <a16:creationId xmlns:a16="http://schemas.microsoft.com/office/drawing/2014/main" id="{49D0B827-8BBE-5F2A-88CC-1980E97023D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1356" r="-1356"/>
            <a:stretch/>
          </p:blipFill>
          <p:spPr>
            <a:xfrm>
              <a:off x="3615475" y="1230650"/>
              <a:ext cx="114300" cy="14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1463;p27">
              <a:extLst>
                <a:ext uri="{FF2B5EF4-FFF2-40B4-BE49-F238E27FC236}">
                  <a16:creationId xmlns:a16="http://schemas.microsoft.com/office/drawing/2014/main" id="{6C8A6719-5BD5-86DD-0CCB-AED9D63DDAD4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615477" y="165535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3A5C1C43-4D58-4F1F-F1DF-08AA036F3256}"/>
              </a:ext>
            </a:extLst>
          </p:cNvPr>
          <p:cNvGrpSpPr/>
          <p:nvPr/>
        </p:nvGrpSpPr>
        <p:grpSpPr>
          <a:xfrm>
            <a:off x="421588" y="993011"/>
            <a:ext cx="2667301" cy="5658301"/>
            <a:chOff x="6560534" y="674374"/>
            <a:chExt cx="2667301" cy="565830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8D391F3F-BD31-1CF4-2C58-B95970BF087E}"/>
                </a:ext>
              </a:extLst>
            </p:cNvPr>
            <p:cNvGrpSpPr/>
            <p:nvPr/>
          </p:nvGrpSpPr>
          <p:grpSpPr>
            <a:xfrm>
              <a:off x="6560534" y="674374"/>
              <a:ext cx="2667301" cy="5658301"/>
              <a:chOff x="3348475" y="990300"/>
              <a:chExt cx="2667301" cy="5658301"/>
            </a:xfrm>
          </p:grpSpPr>
          <p:pic>
            <p:nvPicPr>
              <p:cNvPr id="41" name="Google Shape;1456;p27" descr="preencoded.png">
                <a:extLst>
                  <a:ext uri="{FF2B5EF4-FFF2-40B4-BE49-F238E27FC236}">
                    <a16:creationId xmlns:a16="http://schemas.microsoft.com/office/drawing/2014/main" id="{23D55978-1502-8EA7-8E37-3D87AB2302E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348475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" name="Google Shape;1457;p27">
                <a:extLst>
                  <a:ext uri="{FF2B5EF4-FFF2-40B4-BE49-F238E27FC236}">
                    <a16:creationId xmlns:a16="http://schemas.microsoft.com/office/drawing/2014/main" id="{8E89C70B-A6C8-C04E-BEB4-72B0E7A50E7C}"/>
                  </a:ext>
                </a:extLst>
              </p:cNvPr>
              <p:cNvSpPr/>
              <p:nvPr/>
            </p:nvSpPr>
            <p:spPr>
              <a:xfrm rot="10800000" flipH="1">
                <a:off x="3615025" y="15229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458;p27">
                <a:extLst>
                  <a:ext uri="{FF2B5EF4-FFF2-40B4-BE49-F238E27FC236}">
                    <a16:creationId xmlns:a16="http://schemas.microsoft.com/office/drawing/2014/main" id="{FA3C5F25-764C-F194-87A1-C52514F46A77}"/>
                  </a:ext>
                </a:extLst>
              </p:cNvPr>
              <p:cNvSpPr txBox="1"/>
              <p:nvPr/>
            </p:nvSpPr>
            <p:spPr>
              <a:xfrm>
                <a:off x="3801605" y="1209300"/>
                <a:ext cx="11649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비용</a:t>
                </a:r>
                <a:r>
                  <a:rPr 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</a:t>
                </a: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화면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1460;p27" descr="preencoded.png">
                <a:extLst>
                  <a:ext uri="{FF2B5EF4-FFF2-40B4-BE49-F238E27FC236}">
                    <a16:creationId xmlns:a16="http://schemas.microsoft.com/office/drawing/2014/main" id="{46817C25-C07F-E276-84DB-6A3E301DB44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3615475" y="123065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6" name="Google Shape;1492;p28">
              <a:extLst>
                <a:ext uri="{FF2B5EF4-FFF2-40B4-BE49-F238E27FC236}">
                  <a16:creationId xmlns:a16="http://schemas.microsoft.com/office/drawing/2014/main" id="{E6392D0A-787B-B466-B622-06D8D5DF71FC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840980" y="1226030"/>
              <a:ext cx="2133301" cy="47385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1177;p19">
            <a:extLst>
              <a:ext uri="{FF2B5EF4-FFF2-40B4-BE49-F238E27FC236}">
                <a16:creationId xmlns:a16="http://schemas.microsoft.com/office/drawing/2014/main" id="{0D8289A5-01C8-A22A-4C63-5737A78B2A5C}"/>
              </a:ext>
            </a:extLst>
          </p:cNvPr>
          <p:cNvSpPr txBox="1"/>
          <p:nvPr/>
        </p:nvSpPr>
        <p:spPr>
          <a:xfrm>
            <a:off x="914400" y="304495"/>
            <a:ext cx="1164900" cy="29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500"/>
              <a:buFont typeface="Noto Sans KR"/>
              <a:buNone/>
            </a:pPr>
            <a:r>
              <a:rPr lang="en-US" sz="2400" b="1" i="0" u="none" strike="noStrike" cap="none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커플</a:t>
            </a:r>
            <a:r>
              <a:rPr lang="en-US" sz="2400" b="1" i="0" u="none" strike="noStrike" cap="none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 UI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178;p19">
            <a:extLst>
              <a:ext uri="{FF2B5EF4-FFF2-40B4-BE49-F238E27FC236}">
                <a16:creationId xmlns:a16="http://schemas.microsoft.com/office/drawing/2014/main" id="{03331393-3EE1-DD84-D506-90F2BA5376AB}"/>
              </a:ext>
            </a:extLst>
          </p:cNvPr>
          <p:cNvSpPr txBox="1"/>
          <p:nvPr/>
        </p:nvSpPr>
        <p:spPr>
          <a:xfrm>
            <a:off x="914400" y="649468"/>
            <a:ext cx="11649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18096"/>
              </a:buClr>
              <a:buSzPts val="900"/>
              <a:buFont typeface="Noto Sans KR"/>
              <a:buNone/>
            </a:pP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홈/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추천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예산</a:t>
            </a:r>
            <a:r>
              <a:rPr lang="en-US" sz="1100" b="1" i="0" u="none" strike="noStrike" cap="none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100" b="1" i="0" u="none" strike="noStrike" cap="none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화면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>
          <a:extLst>
            <a:ext uri="{FF2B5EF4-FFF2-40B4-BE49-F238E27FC236}">
              <a16:creationId xmlns:a16="http://schemas.microsoft.com/office/drawing/2014/main" id="{D797DF75-92CD-C634-BAED-F0B46F29E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8">
            <a:extLst>
              <a:ext uri="{FF2B5EF4-FFF2-40B4-BE49-F238E27FC236}">
                <a16:creationId xmlns:a16="http://schemas.microsoft.com/office/drawing/2014/main" id="{E018FED8-1835-4B58-3536-DCBE526980BE}"/>
              </a:ext>
            </a:extLst>
          </p:cNvPr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70" name="Google Shape;1470;p28" descr="preencoded.png">
            <a:extLst>
              <a:ext uri="{FF2B5EF4-FFF2-40B4-BE49-F238E27FC236}">
                <a16:creationId xmlns:a16="http://schemas.microsoft.com/office/drawing/2014/main" id="{F8102889-FD40-D8F4-E63B-A9487E89B7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28" descr="preencoded.png">
            <a:extLst>
              <a:ext uri="{FF2B5EF4-FFF2-40B4-BE49-F238E27FC236}">
                <a16:creationId xmlns:a16="http://schemas.microsoft.com/office/drawing/2014/main" id="{F7165754-93EE-8FDA-DA13-5653960EED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00" b="-100"/>
          <a:stretch/>
        </p:blipFill>
        <p:spPr>
          <a:xfrm>
            <a:off x="571500" y="457200"/>
            <a:ext cx="114300" cy="1527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28">
            <a:extLst>
              <a:ext uri="{FF2B5EF4-FFF2-40B4-BE49-F238E27FC236}">
                <a16:creationId xmlns:a16="http://schemas.microsoft.com/office/drawing/2014/main" id="{346C4699-6A3A-E554-7650-6CF54E47014A}"/>
              </a:ext>
            </a:extLst>
          </p:cNvPr>
          <p:cNvSpPr txBox="1"/>
          <p:nvPr/>
        </p:nvSpPr>
        <p:spPr>
          <a:xfrm>
            <a:off x="914399" y="304495"/>
            <a:ext cx="1314143" cy="23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1500"/>
            </a:pPr>
            <a:r>
              <a:rPr lang="ko-KR" altLang="en-US" sz="2400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플래너</a:t>
            </a:r>
            <a:r>
              <a:rPr lang="ko-KR" altLang="en-US" sz="24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altLang="ko-KR" sz="24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  <a:sym typeface="Noto Sans KR"/>
              </a:rPr>
              <a:t>UI</a:t>
            </a:r>
            <a:endParaRPr lang="en-US" altLang="ko-K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28">
            <a:extLst>
              <a:ext uri="{FF2B5EF4-FFF2-40B4-BE49-F238E27FC236}">
                <a16:creationId xmlns:a16="http://schemas.microsoft.com/office/drawing/2014/main" id="{80383D43-36CA-DBAE-5F69-34CFA549C59D}"/>
              </a:ext>
            </a:extLst>
          </p:cNvPr>
          <p:cNvSpPr txBox="1"/>
          <p:nvPr/>
        </p:nvSpPr>
        <p:spPr>
          <a:xfrm>
            <a:off x="914399" y="639636"/>
            <a:ext cx="1779639" cy="1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718096"/>
              </a:buClr>
              <a:buSzPts val="900"/>
            </a:pPr>
            <a:r>
              <a:rPr lang="ko-KR" altLang="en-US" sz="1100" b="1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리드 </a:t>
            </a:r>
            <a:r>
              <a:rPr lang="ko-KR" altLang="en-US" sz="1100" b="1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인박스</a:t>
            </a:r>
            <a:r>
              <a:rPr lang="en-US" altLang="ko-KR" sz="1100" b="1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ko-KR" altLang="en-US" sz="1100" b="1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스케줄</a:t>
            </a:r>
            <a:r>
              <a:rPr lang="en-US" altLang="ko-KR" sz="1100" b="1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/</a:t>
            </a:r>
            <a:r>
              <a:rPr lang="ko-KR" altLang="en-US" sz="1100" b="1" dirty="0">
                <a:solidFill>
                  <a:srgbClr val="718096"/>
                </a:solidFill>
                <a:latin typeface="Noto Sans KR"/>
                <a:ea typeface="Noto Sans KR"/>
                <a:cs typeface="Noto Sans KR"/>
                <a:sym typeface="Noto Sans KR"/>
              </a:rPr>
              <a:t>채팅 화면</a:t>
            </a:r>
            <a:endParaRPr lang="ko-KR" alt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2" name="Google Shape;1482;p28" descr="preencoded.png">
            <a:extLst>
              <a:ext uri="{FF2B5EF4-FFF2-40B4-BE49-F238E27FC236}">
                <a16:creationId xmlns:a16="http://schemas.microsoft.com/office/drawing/2014/main" id="{B4564267-315D-F789-3B03-16240E92DB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5775" y="990300"/>
            <a:ext cx="8299275" cy="56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8">
            <a:extLst>
              <a:ext uri="{FF2B5EF4-FFF2-40B4-BE49-F238E27FC236}">
                <a16:creationId xmlns:a16="http://schemas.microsoft.com/office/drawing/2014/main" id="{BA393525-B0EE-E356-A970-533B83DDD62D}"/>
              </a:ext>
            </a:extLst>
          </p:cNvPr>
          <p:cNvSpPr txBox="1"/>
          <p:nvPr/>
        </p:nvSpPr>
        <p:spPr>
          <a:xfrm>
            <a:off x="4266347" y="1266450"/>
            <a:ext cx="847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 구현</a:t>
            </a:r>
            <a:r>
              <a:rPr lang="en-US" sz="1200" b="1" i="0" u="none" strike="noStrike" cap="none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4" name="Google Shape;1484;p28" descr="preencoded.png">
            <a:extLst>
              <a:ext uri="{FF2B5EF4-FFF2-40B4-BE49-F238E27FC236}">
                <a16:creationId xmlns:a16="http://schemas.microsoft.com/office/drawing/2014/main" id="{1225DBB9-3F92-DC22-5BD4-DDC4F456E92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791700" y="1190552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8" descr="preencoded.png">
            <a:extLst>
              <a:ext uri="{FF2B5EF4-FFF2-40B4-BE49-F238E27FC236}">
                <a16:creationId xmlns:a16="http://schemas.microsoft.com/office/drawing/2014/main" id="{D42D266E-B20C-0056-69F6-6EB2C55ED1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6798" y="1285650"/>
            <a:ext cx="152705" cy="152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6" name="Google Shape;1486;p28">
            <a:extLst>
              <a:ext uri="{FF2B5EF4-FFF2-40B4-BE49-F238E27FC236}">
                <a16:creationId xmlns:a16="http://schemas.microsoft.com/office/drawing/2014/main" id="{AA9096A0-9970-854C-AF8D-B5B4BD759D46}"/>
              </a:ext>
            </a:extLst>
          </p:cNvPr>
          <p:cNvGrpSpPr/>
          <p:nvPr/>
        </p:nvGrpSpPr>
        <p:grpSpPr>
          <a:xfrm>
            <a:off x="3791700" y="1952550"/>
            <a:ext cx="7299000" cy="944400"/>
            <a:chOff x="3791700" y="1952550"/>
            <a:chExt cx="7299000" cy="944400"/>
          </a:xfrm>
        </p:grpSpPr>
        <p:sp>
          <p:nvSpPr>
            <p:cNvPr id="1487" name="Google Shape;1487;p28">
              <a:extLst>
                <a:ext uri="{FF2B5EF4-FFF2-40B4-BE49-F238E27FC236}">
                  <a16:creationId xmlns:a16="http://schemas.microsoft.com/office/drawing/2014/main" id="{318DE46E-5210-6B12-C3B4-7FE1272D14CF}"/>
                </a:ext>
              </a:extLst>
            </p:cNvPr>
            <p:cNvSpPr/>
            <p:nvPr/>
          </p:nvSpPr>
          <p:spPr>
            <a:xfrm>
              <a:off x="3791700" y="195255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8">
              <a:extLst>
                <a:ext uri="{FF2B5EF4-FFF2-40B4-BE49-F238E27FC236}">
                  <a16:creationId xmlns:a16="http://schemas.microsoft.com/office/drawing/2014/main" id="{91F78FA1-9B1B-6FBA-DBD8-814D7D2A996F}"/>
                </a:ext>
              </a:extLst>
            </p:cNvPr>
            <p:cNvSpPr/>
            <p:nvPr/>
          </p:nvSpPr>
          <p:spPr>
            <a:xfrm>
              <a:off x="4039494" y="211515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89" name="Google Shape;1489;p28" descr="preencoded.png">
              <a:extLst>
                <a:ext uri="{FF2B5EF4-FFF2-40B4-BE49-F238E27FC236}">
                  <a16:creationId xmlns:a16="http://schemas.microsoft.com/office/drawing/2014/main" id="{293E6CAF-7D18-683F-4C78-A49A4E118B1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-1104" b="-1094"/>
            <a:stretch/>
          </p:blipFill>
          <p:spPr>
            <a:xfrm>
              <a:off x="4134606" y="220064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0" name="Google Shape;1490;p28">
              <a:extLst>
                <a:ext uri="{FF2B5EF4-FFF2-40B4-BE49-F238E27FC236}">
                  <a16:creationId xmlns:a16="http://schemas.microsoft.com/office/drawing/2014/main" id="{E5D1B3DF-F31A-CD5A-D4F8-626A8E5D0129}"/>
                </a:ext>
              </a:extLst>
            </p:cNvPr>
            <p:cNvSpPr txBox="1"/>
            <p:nvPr/>
          </p:nvSpPr>
          <p:spPr>
            <a:xfrm>
              <a:off x="4554606" y="217679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4E403B"/>
                </a:buClr>
                <a:buSzPts val="900"/>
              </a:pPr>
              <a:r>
                <a:rPr lang="en-US" altLang="ko-KR" sz="1200" b="1" dirty="0" err="1"/>
                <a:t>Promise.all</a:t>
              </a:r>
              <a:endParaRPr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28">
              <a:extLst>
                <a:ext uri="{FF2B5EF4-FFF2-40B4-BE49-F238E27FC236}">
                  <a16:creationId xmlns:a16="http://schemas.microsoft.com/office/drawing/2014/main" id="{9CC91CE0-60ED-6736-E0A6-CB0FFC035225}"/>
                </a:ext>
              </a:extLst>
            </p:cNvPr>
            <p:cNvSpPr txBox="1"/>
            <p:nvPr/>
          </p:nvSpPr>
          <p:spPr>
            <a:xfrm>
              <a:off x="4553394" y="2511550"/>
              <a:ext cx="61044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8B7B74"/>
                </a:buClr>
                <a:buSzPts val="900"/>
              </a:pPr>
              <a:r>
                <a:rPr lang="en-US" altLang="ko-KR" sz="1100" dirty="0" err="1">
                  <a:solidFill>
                    <a:srgbClr val="8B7B74"/>
                  </a:solidFill>
                </a:rPr>
                <a:t>Promise.all</a:t>
              </a:r>
              <a:r>
                <a:rPr lang="ko-KR" altLang="en-US" sz="1100" dirty="0">
                  <a:solidFill>
                    <a:srgbClr val="8B7B74"/>
                  </a:solidFill>
                </a:rPr>
                <a:t>을 사용한 </a:t>
              </a:r>
              <a:r>
                <a:rPr lang="en-US" altLang="ko-KR" sz="1100" dirty="0">
                  <a:solidFill>
                    <a:srgbClr val="8B7B74"/>
                  </a:solidFill>
                </a:rPr>
                <a:t>5</a:t>
              </a:r>
              <a:r>
                <a:rPr lang="ko-KR" altLang="en-US" sz="1100" dirty="0">
                  <a:solidFill>
                    <a:srgbClr val="8B7B74"/>
                  </a:solidFill>
                </a:rPr>
                <a:t>개 데이터 병렬 조회로 로딩 최적화</a:t>
              </a:r>
            </a:p>
          </p:txBody>
        </p:sp>
      </p:grpSp>
      <p:grpSp>
        <p:nvGrpSpPr>
          <p:cNvPr id="1493" name="Google Shape;1493;p28">
            <a:extLst>
              <a:ext uri="{FF2B5EF4-FFF2-40B4-BE49-F238E27FC236}">
                <a16:creationId xmlns:a16="http://schemas.microsoft.com/office/drawing/2014/main" id="{CADF0A5E-B3EC-8632-43DE-1215A0514F21}"/>
              </a:ext>
            </a:extLst>
          </p:cNvPr>
          <p:cNvGrpSpPr/>
          <p:nvPr/>
        </p:nvGrpSpPr>
        <p:grpSpPr>
          <a:xfrm>
            <a:off x="3791700" y="5299800"/>
            <a:ext cx="7299000" cy="944400"/>
            <a:chOff x="3791700" y="4808200"/>
            <a:chExt cx="7299000" cy="944400"/>
          </a:xfrm>
        </p:grpSpPr>
        <p:sp>
          <p:nvSpPr>
            <p:cNvPr id="1494" name="Google Shape;1494;p28">
              <a:extLst>
                <a:ext uri="{FF2B5EF4-FFF2-40B4-BE49-F238E27FC236}">
                  <a16:creationId xmlns:a16="http://schemas.microsoft.com/office/drawing/2014/main" id="{60601F5A-0E26-36A1-7FAD-CC7494DDBA3E}"/>
                </a:ext>
              </a:extLst>
            </p:cNvPr>
            <p:cNvSpPr/>
            <p:nvPr/>
          </p:nvSpPr>
          <p:spPr>
            <a:xfrm>
              <a:off x="3791700" y="48082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8">
              <a:extLst>
                <a:ext uri="{FF2B5EF4-FFF2-40B4-BE49-F238E27FC236}">
                  <a16:creationId xmlns:a16="http://schemas.microsoft.com/office/drawing/2014/main" id="{30E66263-C772-C8BA-19D4-006CF86A0E0C}"/>
                </a:ext>
              </a:extLst>
            </p:cNvPr>
            <p:cNvSpPr/>
            <p:nvPr/>
          </p:nvSpPr>
          <p:spPr>
            <a:xfrm>
              <a:off x="4039494" y="49708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96" name="Google Shape;1496;p28" descr="preencoded.png">
              <a:extLst>
                <a:ext uri="{FF2B5EF4-FFF2-40B4-BE49-F238E27FC236}">
                  <a16:creationId xmlns:a16="http://schemas.microsoft.com/office/drawing/2014/main" id="{7A600287-D9A3-D340-3892-60F82C37B17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-1104" b="-1094"/>
            <a:stretch/>
          </p:blipFill>
          <p:spPr>
            <a:xfrm>
              <a:off x="4134606" y="50562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7" name="Google Shape;1497;p28">
              <a:extLst>
                <a:ext uri="{FF2B5EF4-FFF2-40B4-BE49-F238E27FC236}">
                  <a16:creationId xmlns:a16="http://schemas.microsoft.com/office/drawing/2014/main" id="{841A92B0-15EA-94B2-A792-C42371B4B0E0}"/>
                </a:ext>
              </a:extLst>
            </p:cNvPr>
            <p:cNvSpPr txBox="1"/>
            <p:nvPr/>
          </p:nvSpPr>
          <p:spPr>
            <a:xfrm>
              <a:off x="4554606" y="50324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4E403B"/>
                </a:buClr>
                <a:buSzPts val="900"/>
              </a:pPr>
              <a:r>
                <a:rPr lang="en-US" altLang="ko-KR" sz="1200" b="1" dirty="0" err="1"/>
                <a:t>NotificationContext</a:t>
              </a:r>
              <a:endParaRPr sz="900" b="1" i="0" u="none" strike="noStrike" cap="none" dirty="0">
                <a:solidFill>
                  <a:schemeClr val="dk1"/>
                </a:solidFill>
              </a:endParaRPr>
            </a:p>
          </p:txBody>
        </p:sp>
        <p:sp>
          <p:nvSpPr>
            <p:cNvPr id="1498" name="Google Shape;1498;p28">
              <a:extLst>
                <a:ext uri="{FF2B5EF4-FFF2-40B4-BE49-F238E27FC236}">
                  <a16:creationId xmlns:a16="http://schemas.microsoft.com/office/drawing/2014/main" id="{7B3D7C7B-4E36-1502-9B15-F595604BA615}"/>
                </a:ext>
              </a:extLst>
            </p:cNvPr>
            <p:cNvSpPr txBox="1"/>
            <p:nvPr/>
          </p:nvSpPr>
          <p:spPr>
            <a:xfrm>
              <a:off x="4553401" y="5354500"/>
              <a:ext cx="54186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8B7B74"/>
                </a:buClr>
                <a:buSzPts val="900"/>
              </a:pPr>
              <a:r>
                <a:rPr lang="en-US" altLang="ko-KR" sz="1100" dirty="0" err="1">
                  <a:solidFill>
                    <a:srgbClr val="867670"/>
                  </a:solidFill>
                </a:rPr>
                <a:t>unreadCount</a:t>
              </a:r>
              <a:r>
                <a:rPr lang="ko-KR" altLang="en-US" sz="1100" dirty="0">
                  <a:solidFill>
                    <a:srgbClr val="867670"/>
                  </a:solidFill>
                </a:rPr>
                <a:t> 기반 알림 </a:t>
              </a:r>
              <a:r>
                <a:rPr lang="en-US" altLang="ko-KR" sz="1100" dirty="0">
                  <a:solidFill>
                    <a:srgbClr val="867670"/>
                  </a:solidFill>
                </a:rPr>
                <a:t>dot </a:t>
              </a:r>
              <a:r>
                <a:rPr lang="ko-KR" altLang="en-US" sz="1100" dirty="0">
                  <a:solidFill>
                    <a:srgbClr val="867670"/>
                  </a:solidFill>
                </a:rPr>
                <a:t>조건부 표시</a:t>
              </a:r>
              <a:endParaRPr sz="1100" i="0" u="none" strike="noStrike" cap="none" dirty="0">
                <a:solidFill>
                  <a:srgbClr val="867670"/>
                </a:solidFill>
              </a:endParaRPr>
            </a:p>
          </p:txBody>
        </p:sp>
      </p:grpSp>
      <p:grpSp>
        <p:nvGrpSpPr>
          <p:cNvPr id="1499" name="Google Shape;1499;p28">
            <a:extLst>
              <a:ext uri="{FF2B5EF4-FFF2-40B4-BE49-F238E27FC236}">
                <a16:creationId xmlns:a16="http://schemas.microsoft.com/office/drawing/2014/main" id="{E5ADC234-08BC-B0DA-65E1-FC33116AD58A}"/>
              </a:ext>
            </a:extLst>
          </p:cNvPr>
          <p:cNvGrpSpPr/>
          <p:nvPr/>
        </p:nvGrpSpPr>
        <p:grpSpPr>
          <a:xfrm>
            <a:off x="3791700" y="3068300"/>
            <a:ext cx="7299000" cy="944400"/>
            <a:chOff x="3791700" y="3309600"/>
            <a:chExt cx="7299000" cy="944400"/>
          </a:xfrm>
        </p:grpSpPr>
        <p:sp>
          <p:nvSpPr>
            <p:cNvPr id="1500" name="Google Shape;1500;p28">
              <a:extLst>
                <a:ext uri="{FF2B5EF4-FFF2-40B4-BE49-F238E27FC236}">
                  <a16:creationId xmlns:a16="http://schemas.microsoft.com/office/drawing/2014/main" id="{C4060C5C-3B23-9B1C-B2F0-AB782D401471}"/>
                </a:ext>
              </a:extLst>
            </p:cNvPr>
            <p:cNvSpPr/>
            <p:nvPr/>
          </p:nvSpPr>
          <p:spPr>
            <a:xfrm>
              <a:off x="3791700" y="33096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8">
              <a:extLst>
                <a:ext uri="{FF2B5EF4-FFF2-40B4-BE49-F238E27FC236}">
                  <a16:creationId xmlns:a16="http://schemas.microsoft.com/office/drawing/2014/main" id="{85893108-5407-127F-EEC3-0B0CC864D726}"/>
                </a:ext>
              </a:extLst>
            </p:cNvPr>
            <p:cNvSpPr/>
            <p:nvPr/>
          </p:nvSpPr>
          <p:spPr>
            <a:xfrm>
              <a:off x="4039494" y="34722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02" name="Google Shape;1502;p28" descr="preencoded.png">
              <a:extLst>
                <a:ext uri="{FF2B5EF4-FFF2-40B4-BE49-F238E27FC236}">
                  <a16:creationId xmlns:a16="http://schemas.microsoft.com/office/drawing/2014/main" id="{783763EC-4CE3-1CEE-A182-1510F196F01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-1104" b="-1094"/>
            <a:stretch/>
          </p:blipFill>
          <p:spPr>
            <a:xfrm>
              <a:off x="4134606" y="35576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3" name="Google Shape;1503;p28">
              <a:extLst>
                <a:ext uri="{FF2B5EF4-FFF2-40B4-BE49-F238E27FC236}">
                  <a16:creationId xmlns:a16="http://schemas.microsoft.com/office/drawing/2014/main" id="{11FDD296-561E-E5F7-D1EC-4A2AE4CF491C}"/>
                </a:ext>
              </a:extLst>
            </p:cNvPr>
            <p:cNvSpPr txBox="1"/>
            <p:nvPr/>
          </p:nvSpPr>
          <p:spPr>
            <a:xfrm>
              <a:off x="4554606" y="35338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4E403B"/>
                </a:buClr>
                <a:buSzPts val="900"/>
              </a:pPr>
              <a:r>
                <a:rPr lang="en-US" altLang="ko-KR" sz="1200" b="1" dirty="0" err="1"/>
                <a:t>Supabase</a:t>
              </a:r>
              <a:r>
                <a:rPr lang="en-US" altLang="ko-KR" sz="1200" b="1" dirty="0"/>
                <a:t> Realtime</a:t>
              </a:r>
              <a:endParaRPr sz="1400" b="1" dirty="0">
                <a:solidFill>
                  <a:schemeClr val="dk1"/>
                </a:solidFill>
              </a:endParaRPr>
            </a:p>
          </p:txBody>
        </p:sp>
        <p:sp>
          <p:nvSpPr>
            <p:cNvPr id="1504" name="Google Shape;1504;p28">
              <a:extLst>
                <a:ext uri="{FF2B5EF4-FFF2-40B4-BE49-F238E27FC236}">
                  <a16:creationId xmlns:a16="http://schemas.microsoft.com/office/drawing/2014/main" id="{1392B236-3F98-CD87-2358-16E74DBC797D}"/>
                </a:ext>
              </a:extLst>
            </p:cNvPr>
            <p:cNvSpPr txBox="1"/>
            <p:nvPr/>
          </p:nvSpPr>
          <p:spPr>
            <a:xfrm>
              <a:off x="4553401" y="3855900"/>
              <a:ext cx="56853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8B7B74"/>
                </a:buClr>
                <a:buSzPts val="900"/>
              </a:pPr>
              <a:r>
                <a:rPr lang="en-US" altLang="ko-KR" sz="1100" dirty="0" err="1">
                  <a:solidFill>
                    <a:srgbClr val="8B7B74"/>
                  </a:solidFill>
                </a:rPr>
                <a:t>Supabase</a:t>
              </a:r>
              <a:r>
                <a:rPr lang="ko-KR" altLang="en-US" sz="1100" dirty="0">
                  <a:solidFill>
                    <a:srgbClr val="8B7B74"/>
                  </a:solidFill>
                </a:rPr>
                <a:t> </a:t>
              </a:r>
              <a:r>
                <a:rPr lang="en-US" altLang="ko-KR" sz="1100" dirty="0">
                  <a:solidFill>
                    <a:srgbClr val="8B7B74"/>
                  </a:solidFill>
                </a:rPr>
                <a:t>Realtime </a:t>
              </a:r>
              <a:r>
                <a:rPr lang="ko-KR" altLang="en-US" sz="1100" dirty="0">
                  <a:solidFill>
                    <a:srgbClr val="8B7B74"/>
                  </a:solidFill>
                </a:rPr>
                <a:t>채널 병렬 구독으로 일정</a:t>
              </a:r>
              <a:r>
                <a:rPr lang="en-US" altLang="ko-KR" sz="1100" dirty="0">
                  <a:solidFill>
                    <a:srgbClr val="8B7B74"/>
                  </a:solidFill>
                </a:rPr>
                <a:t>·</a:t>
              </a:r>
              <a:r>
                <a:rPr lang="ko-KR" altLang="en-US" sz="1100" dirty="0">
                  <a:solidFill>
                    <a:srgbClr val="8B7B74"/>
                  </a:solidFill>
                </a:rPr>
                <a:t>비용</a:t>
              </a:r>
              <a:r>
                <a:rPr lang="en-US" altLang="ko-KR" sz="1100" dirty="0">
                  <a:solidFill>
                    <a:srgbClr val="8B7B74"/>
                  </a:solidFill>
                </a:rPr>
                <a:t>·</a:t>
              </a:r>
              <a:r>
                <a:rPr lang="ko-KR" altLang="en-US" sz="1100" dirty="0">
                  <a:solidFill>
                    <a:srgbClr val="8B7B74"/>
                  </a:solidFill>
                </a:rPr>
                <a:t> 데이터 실시간 반영 구현</a:t>
              </a:r>
            </a:p>
          </p:txBody>
        </p:sp>
      </p:grpSp>
      <p:grpSp>
        <p:nvGrpSpPr>
          <p:cNvPr id="1505" name="Google Shape;1505;p28">
            <a:extLst>
              <a:ext uri="{FF2B5EF4-FFF2-40B4-BE49-F238E27FC236}">
                <a16:creationId xmlns:a16="http://schemas.microsoft.com/office/drawing/2014/main" id="{171D0D87-EDB6-4788-D8F3-AF3FE3E9721A}"/>
              </a:ext>
            </a:extLst>
          </p:cNvPr>
          <p:cNvGrpSpPr/>
          <p:nvPr/>
        </p:nvGrpSpPr>
        <p:grpSpPr>
          <a:xfrm>
            <a:off x="3791700" y="4184050"/>
            <a:ext cx="7299000" cy="944400"/>
            <a:chOff x="3791700" y="4808200"/>
            <a:chExt cx="7299000" cy="944400"/>
          </a:xfrm>
        </p:grpSpPr>
        <p:sp>
          <p:nvSpPr>
            <p:cNvPr id="1506" name="Google Shape;1506;p28">
              <a:extLst>
                <a:ext uri="{FF2B5EF4-FFF2-40B4-BE49-F238E27FC236}">
                  <a16:creationId xmlns:a16="http://schemas.microsoft.com/office/drawing/2014/main" id="{445D8048-A627-B6AA-C4C9-E25D82526488}"/>
                </a:ext>
              </a:extLst>
            </p:cNvPr>
            <p:cNvSpPr/>
            <p:nvPr/>
          </p:nvSpPr>
          <p:spPr>
            <a:xfrm>
              <a:off x="3791700" y="4808200"/>
              <a:ext cx="7299000" cy="944400"/>
            </a:xfrm>
            <a:prstGeom prst="roundRect">
              <a:avLst>
                <a:gd name="adj" fmla="val 20117"/>
              </a:avLst>
            </a:prstGeom>
            <a:solidFill>
              <a:srgbClr val="FFFFFF"/>
            </a:solidFill>
            <a:ln w="12700" cap="flat" cmpd="sng">
              <a:solidFill>
                <a:srgbClr val="F2B3A8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1600" dist="25400" dir="16200000" algn="bl" rotWithShape="0">
                <a:srgbClr val="000000">
                  <a:alpha val="51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8">
              <a:extLst>
                <a:ext uri="{FF2B5EF4-FFF2-40B4-BE49-F238E27FC236}">
                  <a16:creationId xmlns:a16="http://schemas.microsoft.com/office/drawing/2014/main" id="{897F6F62-15E1-0D76-9ACA-ADB8B2A6FF50}"/>
                </a:ext>
              </a:extLst>
            </p:cNvPr>
            <p:cNvSpPr/>
            <p:nvPr/>
          </p:nvSpPr>
          <p:spPr>
            <a:xfrm>
              <a:off x="4039494" y="4970805"/>
              <a:ext cx="304500" cy="304500"/>
            </a:xfrm>
            <a:prstGeom prst="roundRect">
              <a:avLst>
                <a:gd name="adj" fmla="val 150150"/>
              </a:avLst>
            </a:prstGeom>
            <a:solidFill>
              <a:srgbClr val="F3FAF1"/>
            </a:solidFill>
            <a:ln w="12700" cap="flat" cmpd="sng">
              <a:solidFill>
                <a:srgbClr val="FFFFFF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08" name="Google Shape;1508;p28" descr="preencoded.png">
              <a:extLst>
                <a:ext uri="{FF2B5EF4-FFF2-40B4-BE49-F238E27FC236}">
                  <a16:creationId xmlns:a16="http://schemas.microsoft.com/office/drawing/2014/main" id="{DFD98BCB-244B-6E21-FDEB-F9BCA623BA7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-1104" b="-1094"/>
            <a:stretch/>
          </p:blipFill>
          <p:spPr>
            <a:xfrm>
              <a:off x="4134606" y="5056295"/>
              <a:ext cx="114300" cy="13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9" name="Google Shape;1509;p28">
              <a:extLst>
                <a:ext uri="{FF2B5EF4-FFF2-40B4-BE49-F238E27FC236}">
                  <a16:creationId xmlns:a16="http://schemas.microsoft.com/office/drawing/2014/main" id="{58B7D8C9-15FB-04FE-D6D6-54118BE4027B}"/>
                </a:ext>
              </a:extLst>
            </p:cNvPr>
            <p:cNvSpPr txBox="1"/>
            <p:nvPr/>
          </p:nvSpPr>
          <p:spPr>
            <a:xfrm>
              <a:off x="4554606" y="5032443"/>
              <a:ext cx="3077100" cy="1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4E403B"/>
                </a:buClr>
                <a:buSzPts val="900"/>
              </a:pPr>
              <a:r>
                <a:rPr lang="en-US" altLang="ko-KR" sz="1200" b="1" dirty="0" err="1"/>
                <a:t>useRef</a:t>
              </a:r>
              <a:r>
                <a:rPr lang="en-US" altLang="ko-KR" sz="1200" b="1" dirty="0"/>
                <a:t>(</a:t>
              </a:r>
              <a:r>
                <a:rPr lang="en-US" altLang="ko-KR" sz="1200" b="1" dirty="0" err="1"/>
                <a:t>lockedTodoIds</a:t>
              </a:r>
              <a:r>
                <a:rPr lang="en-US" altLang="ko-KR" sz="1200" b="1" dirty="0"/>
                <a:t>)</a:t>
              </a:r>
              <a:endParaRPr sz="1200" b="1" dirty="0">
                <a:solidFill>
                  <a:schemeClr val="dk1"/>
                </a:solidFill>
              </a:endParaRPr>
            </a:p>
          </p:txBody>
        </p:sp>
        <p:sp>
          <p:nvSpPr>
            <p:cNvPr id="1510" name="Google Shape;1510;p28">
              <a:extLst>
                <a:ext uri="{FF2B5EF4-FFF2-40B4-BE49-F238E27FC236}">
                  <a16:creationId xmlns:a16="http://schemas.microsoft.com/office/drawing/2014/main" id="{E8D7E634-C95A-7882-9DDA-EF0D5AE3A290}"/>
                </a:ext>
              </a:extLst>
            </p:cNvPr>
            <p:cNvSpPr txBox="1"/>
            <p:nvPr/>
          </p:nvSpPr>
          <p:spPr>
            <a:xfrm>
              <a:off x="4553401" y="5354500"/>
              <a:ext cx="5418600" cy="16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>
                <a:buClr>
                  <a:srgbClr val="8B7B74"/>
                </a:buClr>
                <a:buSzPts val="900"/>
              </a:pPr>
              <a:r>
                <a:rPr lang="en-US" altLang="ko-KR" sz="1100" dirty="0" err="1">
                  <a:solidFill>
                    <a:srgbClr val="867670"/>
                  </a:solidFill>
                </a:rPr>
                <a:t>useRef</a:t>
              </a:r>
              <a:r>
                <a:rPr lang="ko-KR" altLang="en-US" sz="1100" dirty="0">
                  <a:solidFill>
                    <a:srgbClr val="867670"/>
                  </a:solidFill>
                </a:rPr>
                <a:t> 기반 할 일 목록 고정으로 완료 후에도 자리 유지되는 사용자 경험 구현</a:t>
              </a:r>
              <a:endParaRPr sz="1100" i="0" u="none" strike="noStrike" cap="none" dirty="0">
                <a:solidFill>
                  <a:srgbClr val="867670"/>
                </a:solidFill>
              </a:endParaRPr>
            </a:p>
          </p:txBody>
        </p:sp>
      </p:grpSp>
      <p:sp>
        <p:nvSpPr>
          <p:cNvPr id="2" name="Google Shape;1123;p17">
            <a:extLst>
              <a:ext uri="{FF2B5EF4-FFF2-40B4-BE49-F238E27FC236}">
                <a16:creationId xmlns:a16="http://schemas.microsoft.com/office/drawing/2014/main" id="{932042AC-1005-EB90-18DF-746AC5C82CC3}"/>
              </a:ext>
            </a:extLst>
          </p:cNvPr>
          <p:cNvSpPr/>
          <p:nvPr/>
        </p:nvSpPr>
        <p:spPr>
          <a:xfrm>
            <a:off x="4039494" y="211143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1124;p17" descr="preencoded.png">
            <a:extLst>
              <a:ext uri="{FF2B5EF4-FFF2-40B4-BE49-F238E27FC236}">
                <a16:creationId xmlns:a16="http://schemas.microsoft.com/office/drawing/2014/main" id="{CB116B99-95D7-588B-9F00-397436A4162A}"/>
              </a:ext>
            </a:extLst>
          </p:cNvPr>
          <p:cNvPicPr preferRelativeResize="0"/>
          <p:nvPr/>
        </p:nvPicPr>
        <p:blipFill rotWithShape="1">
          <a:blip r:embed="rId8">
            <a:alphaModFix/>
            <a:biLevel thresh="75000"/>
          </a:blip>
          <a:srcRect t="-1104" b="-1094"/>
          <a:stretch/>
        </p:blipFill>
        <p:spPr>
          <a:xfrm>
            <a:off x="4134606" y="219692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3;p17">
            <a:extLst>
              <a:ext uri="{FF2B5EF4-FFF2-40B4-BE49-F238E27FC236}">
                <a16:creationId xmlns:a16="http://schemas.microsoft.com/office/drawing/2014/main" id="{2F619248-6134-09B5-B3B5-4E93560A9B84}"/>
              </a:ext>
            </a:extLst>
          </p:cNvPr>
          <p:cNvSpPr/>
          <p:nvPr/>
        </p:nvSpPr>
        <p:spPr>
          <a:xfrm>
            <a:off x="4039494" y="322633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1124;p17" descr="preencoded.png">
            <a:extLst>
              <a:ext uri="{FF2B5EF4-FFF2-40B4-BE49-F238E27FC236}">
                <a16:creationId xmlns:a16="http://schemas.microsoft.com/office/drawing/2014/main" id="{10F8EE96-A1D2-4B6F-2666-DCDCAA4C49F3}"/>
              </a:ext>
            </a:extLst>
          </p:cNvPr>
          <p:cNvPicPr preferRelativeResize="0"/>
          <p:nvPr/>
        </p:nvPicPr>
        <p:blipFill rotWithShape="1">
          <a:blip r:embed="rId8">
            <a:alphaModFix/>
            <a:biLevel thresh="75000"/>
          </a:blip>
          <a:srcRect t="-1104" b="-1094"/>
          <a:stretch/>
        </p:blipFill>
        <p:spPr>
          <a:xfrm>
            <a:off x="4134606" y="3311825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23;p17">
            <a:extLst>
              <a:ext uri="{FF2B5EF4-FFF2-40B4-BE49-F238E27FC236}">
                <a16:creationId xmlns:a16="http://schemas.microsoft.com/office/drawing/2014/main" id="{0B1EA505-3FF6-9CE6-33E0-BA9887395B45}"/>
              </a:ext>
            </a:extLst>
          </p:cNvPr>
          <p:cNvSpPr/>
          <p:nvPr/>
        </p:nvSpPr>
        <p:spPr>
          <a:xfrm>
            <a:off x="4039494" y="4354707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1124;p17" descr="preencoded.png">
            <a:extLst>
              <a:ext uri="{FF2B5EF4-FFF2-40B4-BE49-F238E27FC236}">
                <a16:creationId xmlns:a16="http://schemas.microsoft.com/office/drawing/2014/main" id="{989519C1-4F55-C54F-04DB-DD6923893C7F}"/>
              </a:ext>
            </a:extLst>
          </p:cNvPr>
          <p:cNvPicPr preferRelativeResize="0"/>
          <p:nvPr/>
        </p:nvPicPr>
        <p:blipFill rotWithShape="1">
          <a:blip r:embed="rId8">
            <a:alphaModFix/>
            <a:biLevel thresh="75000"/>
          </a:blip>
          <a:srcRect t="-1104" b="-1094"/>
          <a:stretch/>
        </p:blipFill>
        <p:spPr>
          <a:xfrm>
            <a:off x="4134606" y="4440197"/>
            <a:ext cx="114300" cy="1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23;p17">
            <a:extLst>
              <a:ext uri="{FF2B5EF4-FFF2-40B4-BE49-F238E27FC236}">
                <a16:creationId xmlns:a16="http://schemas.microsoft.com/office/drawing/2014/main" id="{86011B70-652C-FE47-0DD5-431A8943D1FC}"/>
              </a:ext>
            </a:extLst>
          </p:cNvPr>
          <p:cNvSpPr/>
          <p:nvPr/>
        </p:nvSpPr>
        <p:spPr>
          <a:xfrm>
            <a:off x="4039494" y="5462405"/>
            <a:ext cx="304500" cy="304500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124;p17" descr="preencoded.png">
            <a:extLst>
              <a:ext uri="{FF2B5EF4-FFF2-40B4-BE49-F238E27FC236}">
                <a16:creationId xmlns:a16="http://schemas.microsoft.com/office/drawing/2014/main" id="{1658A01B-130F-2853-C0C6-E88123D01BD7}"/>
              </a:ext>
            </a:extLst>
          </p:cNvPr>
          <p:cNvPicPr preferRelativeResize="0"/>
          <p:nvPr/>
        </p:nvPicPr>
        <p:blipFill rotWithShape="1">
          <a:blip r:embed="rId8">
            <a:alphaModFix/>
            <a:biLevel thresh="75000"/>
          </a:blip>
          <a:srcRect t="-1104" b="-1094"/>
          <a:stretch/>
        </p:blipFill>
        <p:spPr>
          <a:xfrm>
            <a:off x="4134606" y="5547895"/>
            <a:ext cx="114300" cy="13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그룹 45">
            <a:extLst>
              <a:ext uri="{FF2B5EF4-FFF2-40B4-BE49-F238E27FC236}">
                <a16:creationId xmlns:a16="http://schemas.microsoft.com/office/drawing/2014/main" id="{E7854FCC-F9E8-41BB-5ACA-EF1600A0B51D}"/>
              </a:ext>
            </a:extLst>
          </p:cNvPr>
          <p:cNvGrpSpPr/>
          <p:nvPr/>
        </p:nvGrpSpPr>
        <p:grpSpPr>
          <a:xfrm>
            <a:off x="457200" y="990300"/>
            <a:ext cx="2667301" cy="5658301"/>
            <a:chOff x="457200" y="990300"/>
            <a:chExt cx="2667301" cy="5658301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3F86E501-9D6C-C131-E110-6620E630FE72}"/>
                </a:ext>
              </a:extLst>
            </p:cNvPr>
            <p:cNvGrpSpPr/>
            <p:nvPr/>
          </p:nvGrpSpPr>
          <p:grpSpPr>
            <a:xfrm>
              <a:off x="457200" y="990300"/>
              <a:ext cx="2667301" cy="5658301"/>
              <a:chOff x="457200" y="990300"/>
              <a:chExt cx="2667301" cy="5658301"/>
            </a:xfrm>
          </p:grpSpPr>
          <p:pic>
            <p:nvPicPr>
              <p:cNvPr id="49" name="Google Shape;1412;p26" descr="preencoded.png">
                <a:extLst>
                  <a:ext uri="{FF2B5EF4-FFF2-40B4-BE49-F238E27FC236}">
                    <a16:creationId xmlns:a16="http://schemas.microsoft.com/office/drawing/2014/main" id="{938C7781-935B-39D7-DD2D-9AD3DD29950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57200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" name="Google Shape;1413;p26">
                <a:extLst>
                  <a:ext uri="{FF2B5EF4-FFF2-40B4-BE49-F238E27FC236}">
                    <a16:creationId xmlns:a16="http://schemas.microsoft.com/office/drawing/2014/main" id="{25240DF7-E4E4-E1E4-E9DD-2402375E9F14}"/>
                  </a:ext>
                </a:extLst>
              </p:cNvPr>
              <p:cNvSpPr/>
              <p:nvPr/>
            </p:nvSpPr>
            <p:spPr>
              <a:xfrm>
                <a:off x="657451" y="1533449"/>
                <a:ext cx="2274300" cy="90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14;p26">
                <a:extLst>
                  <a:ext uri="{FF2B5EF4-FFF2-40B4-BE49-F238E27FC236}">
                    <a16:creationId xmlns:a16="http://schemas.microsoft.com/office/drawing/2014/main" id="{E774F533-45B7-24D4-A615-88B98DF0D2DE}"/>
                  </a:ext>
                </a:extLst>
              </p:cNvPr>
              <p:cNvSpPr txBox="1"/>
              <p:nvPr/>
            </p:nvSpPr>
            <p:spPr>
              <a:xfrm>
                <a:off x="886043" y="1209750"/>
                <a:ext cx="13425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플래너</a:t>
                </a: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메인</a:t>
                </a:r>
                <a:r>
                  <a:rPr 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</a:t>
                </a:r>
                <a:r>
                  <a:rPr 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화면</a:t>
                </a:r>
                <a:r>
                  <a:rPr 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</a:t>
                </a:r>
                <a:endParaRPr sz="1000" b="0" i="0" u="none" strike="noStrike" cap="none" dirty="0">
                  <a:solidFill>
                    <a:srgbClr val="D9770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" name="Google Shape;1415;p26" descr="preencoded.png">
                <a:extLst>
                  <a:ext uri="{FF2B5EF4-FFF2-40B4-BE49-F238E27FC236}">
                    <a16:creationId xmlns:a16="http://schemas.microsoft.com/office/drawing/2014/main" id="{80CB0017-1B4A-FFF4-E76A-450442E9FD39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-834" r="-844"/>
              <a:stretch/>
            </p:blipFill>
            <p:spPr>
              <a:xfrm>
                <a:off x="657454" y="1238098"/>
                <a:ext cx="152705" cy="1335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EBF5A12F-7BAE-242B-DD13-C5A24C6C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9119" y="1634050"/>
              <a:ext cx="2124881" cy="4721958"/>
            </a:xfrm>
            <a:prstGeom prst="rect">
              <a:avLst/>
            </a:prstGeom>
          </p:spPr>
        </p:pic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0FAC0ACC-C947-78C6-6154-D23088BDE0E1}"/>
              </a:ext>
            </a:extLst>
          </p:cNvPr>
          <p:cNvGrpSpPr/>
          <p:nvPr/>
        </p:nvGrpSpPr>
        <p:grpSpPr>
          <a:xfrm>
            <a:off x="457199" y="981008"/>
            <a:ext cx="2667301" cy="5658301"/>
            <a:chOff x="3348475" y="990300"/>
            <a:chExt cx="2667301" cy="5658301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14D43318-9F5C-1E09-D409-B32BFE076CE2}"/>
                </a:ext>
              </a:extLst>
            </p:cNvPr>
            <p:cNvGrpSpPr/>
            <p:nvPr/>
          </p:nvGrpSpPr>
          <p:grpSpPr>
            <a:xfrm>
              <a:off x="3348475" y="990300"/>
              <a:ext cx="2667301" cy="5658301"/>
              <a:chOff x="3348475" y="990300"/>
              <a:chExt cx="2667301" cy="5658301"/>
            </a:xfrm>
          </p:grpSpPr>
          <p:pic>
            <p:nvPicPr>
              <p:cNvPr id="56" name="Google Shape;1418;p26" descr="preencoded.png">
                <a:extLst>
                  <a:ext uri="{FF2B5EF4-FFF2-40B4-BE49-F238E27FC236}">
                    <a16:creationId xmlns:a16="http://schemas.microsoft.com/office/drawing/2014/main" id="{1241978F-5799-44C2-FEF2-45C7907F0BE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348475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" name="Google Shape;1419;p26">
                <a:extLst>
                  <a:ext uri="{FF2B5EF4-FFF2-40B4-BE49-F238E27FC236}">
                    <a16:creationId xmlns:a16="http://schemas.microsoft.com/office/drawing/2014/main" id="{7FFD4014-909F-EB4D-8144-AD23960456BD}"/>
                  </a:ext>
                </a:extLst>
              </p:cNvPr>
              <p:cNvSpPr/>
              <p:nvPr/>
            </p:nvSpPr>
            <p:spPr>
              <a:xfrm rot="10800000" flipH="1">
                <a:off x="3615025" y="15229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20;p26">
                <a:extLst>
                  <a:ext uri="{FF2B5EF4-FFF2-40B4-BE49-F238E27FC236}">
                    <a16:creationId xmlns:a16="http://schemas.microsoft.com/office/drawing/2014/main" id="{F7629D8E-9D60-7C6D-81D6-FE9BA9BBB26C}"/>
                  </a:ext>
                </a:extLst>
              </p:cNvPr>
              <p:cNvSpPr txBox="1"/>
              <p:nvPr/>
            </p:nvSpPr>
            <p:spPr>
              <a:xfrm>
                <a:off x="3801605" y="1209300"/>
                <a:ext cx="11649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플래너</a:t>
                </a: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메인 화면 </a:t>
                </a:r>
                <a:r>
                  <a:rPr lang="en-US" altLang="ko-KR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2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1422;p26" descr="preencoded.png">
                <a:extLst>
                  <a:ext uri="{FF2B5EF4-FFF2-40B4-BE49-F238E27FC236}">
                    <a16:creationId xmlns:a16="http://schemas.microsoft.com/office/drawing/2014/main" id="{1F00BACE-D5D4-6ABB-537B-F164FB16A035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3615475" y="123065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B08598D3-3BF7-C789-F41F-C2C64D93B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92489" y="1634051"/>
              <a:ext cx="2124881" cy="4721958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E8CD90A8-8071-C665-784D-043F4B4BE346}"/>
              </a:ext>
            </a:extLst>
          </p:cNvPr>
          <p:cNvGrpSpPr/>
          <p:nvPr/>
        </p:nvGrpSpPr>
        <p:grpSpPr>
          <a:xfrm>
            <a:off x="457199" y="981007"/>
            <a:ext cx="2667301" cy="5658301"/>
            <a:chOff x="6239750" y="990300"/>
            <a:chExt cx="2667301" cy="5658301"/>
          </a:xfrm>
        </p:grpSpPr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DB2F13C5-D3BD-6AFE-8EEC-9747E8272B9E}"/>
                </a:ext>
              </a:extLst>
            </p:cNvPr>
            <p:cNvGrpSpPr/>
            <p:nvPr/>
          </p:nvGrpSpPr>
          <p:grpSpPr>
            <a:xfrm>
              <a:off x="6239750" y="990300"/>
              <a:ext cx="2667301" cy="5658301"/>
              <a:chOff x="6239750" y="990300"/>
              <a:chExt cx="2667301" cy="5658301"/>
            </a:xfrm>
          </p:grpSpPr>
          <p:pic>
            <p:nvPicPr>
              <p:cNvPr id="63" name="Google Shape;1423;p26" descr="preencoded.png">
                <a:extLst>
                  <a:ext uri="{FF2B5EF4-FFF2-40B4-BE49-F238E27FC236}">
                    <a16:creationId xmlns:a16="http://schemas.microsoft.com/office/drawing/2014/main" id="{26563EE6-7FDB-87B0-05A5-BCE7D28FF11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239750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08" name="Google Shape;1424;p26">
                <a:extLst>
                  <a:ext uri="{FF2B5EF4-FFF2-40B4-BE49-F238E27FC236}">
                    <a16:creationId xmlns:a16="http://schemas.microsoft.com/office/drawing/2014/main" id="{2600389F-A8C5-BC31-B1BE-531E731BEA1A}"/>
                  </a:ext>
                </a:extLst>
              </p:cNvPr>
              <p:cNvSpPr/>
              <p:nvPr/>
            </p:nvSpPr>
            <p:spPr>
              <a:xfrm rot="10800000" flipH="1">
                <a:off x="6506300" y="15130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409" name="Google Shape;1425;p26" descr="preencoded.png">
                <a:extLst>
                  <a:ext uri="{FF2B5EF4-FFF2-40B4-BE49-F238E27FC236}">
                    <a16:creationId xmlns:a16="http://schemas.microsoft.com/office/drawing/2014/main" id="{D8D6F0CF-6C81-A7D2-EE56-94D60ABA286A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6535100" y="123320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0" name="Google Shape;1426;p26">
                <a:extLst>
                  <a:ext uri="{FF2B5EF4-FFF2-40B4-BE49-F238E27FC236}">
                    <a16:creationId xmlns:a16="http://schemas.microsoft.com/office/drawing/2014/main" id="{44621905-9866-033C-194F-8331596F872E}"/>
                  </a:ext>
                </a:extLst>
              </p:cNvPr>
              <p:cNvSpPr txBox="1"/>
              <p:nvPr/>
            </p:nvSpPr>
            <p:spPr>
              <a:xfrm>
                <a:off x="6716249" y="1211850"/>
                <a:ext cx="15018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커플 리스트 상세 페이지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8C7BF51E-ADA2-A8B4-5A11-6C182964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06301" y="1632999"/>
              <a:ext cx="2134200" cy="4742668"/>
            </a:xfrm>
            <a:prstGeom prst="rect">
              <a:avLst/>
            </a:prstGeom>
          </p:spPr>
        </p:pic>
      </p:grpSp>
      <p:grpSp>
        <p:nvGrpSpPr>
          <p:cNvPr id="1411" name="그룹 1410">
            <a:extLst>
              <a:ext uri="{FF2B5EF4-FFF2-40B4-BE49-F238E27FC236}">
                <a16:creationId xmlns:a16="http://schemas.microsoft.com/office/drawing/2014/main" id="{CF9706A6-AA49-2175-AF42-296FFE902255}"/>
              </a:ext>
            </a:extLst>
          </p:cNvPr>
          <p:cNvGrpSpPr/>
          <p:nvPr/>
        </p:nvGrpSpPr>
        <p:grpSpPr>
          <a:xfrm>
            <a:off x="457199" y="971715"/>
            <a:ext cx="2667301" cy="5658301"/>
            <a:chOff x="9116999" y="990300"/>
            <a:chExt cx="2667301" cy="5658301"/>
          </a:xfrm>
        </p:grpSpPr>
        <p:grpSp>
          <p:nvGrpSpPr>
            <p:cNvPr id="1412" name="그룹 1411">
              <a:extLst>
                <a:ext uri="{FF2B5EF4-FFF2-40B4-BE49-F238E27FC236}">
                  <a16:creationId xmlns:a16="http://schemas.microsoft.com/office/drawing/2014/main" id="{3867DB18-C97D-6A62-A939-7991B687D97A}"/>
                </a:ext>
              </a:extLst>
            </p:cNvPr>
            <p:cNvGrpSpPr/>
            <p:nvPr/>
          </p:nvGrpSpPr>
          <p:grpSpPr>
            <a:xfrm>
              <a:off x="9116999" y="990300"/>
              <a:ext cx="2667301" cy="5658301"/>
              <a:chOff x="9131025" y="938500"/>
              <a:chExt cx="2667301" cy="5658301"/>
            </a:xfrm>
          </p:grpSpPr>
          <p:pic>
            <p:nvPicPr>
              <p:cNvPr id="1414" name="Google Shape;1430;p26" descr="preencoded.png">
                <a:extLst>
                  <a:ext uri="{FF2B5EF4-FFF2-40B4-BE49-F238E27FC236}">
                    <a16:creationId xmlns:a16="http://schemas.microsoft.com/office/drawing/2014/main" id="{4D903B25-B252-C191-2690-F3355CD6F66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131025" y="9385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5" name="Google Shape;1431;p26">
                <a:extLst>
                  <a:ext uri="{FF2B5EF4-FFF2-40B4-BE49-F238E27FC236}">
                    <a16:creationId xmlns:a16="http://schemas.microsoft.com/office/drawing/2014/main" id="{7D46A5EC-97E0-1BBF-18E0-D20D378C4D56}"/>
                  </a:ext>
                </a:extLst>
              </p:cNvPr>
              <p:cNvSpPr/>
              <p:nvPr/>
            </p:nvSpPr>
            <p:spPr>
              <a:xfrm rot="10800000" flipH="1">
                <a:off x="9397575" y="14612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416" name="Google Shape;1432;p26" descr="preencoded.png">
                <a:extLst>
                  <a:ext uri="{FF2B5EF4-FFF2-40B4-BE49-F238E27FC236}">
                    <a16:creationId xmlns:a16="http://schemas.microsoft.com/office/drawing/2014/main" id="{C27D0E2D-3839-D6F8-307B-4CE2AADD984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9426375" y="118140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7" name="Google Shape;1433;p26">
                <a:extLst>
                  <a:ext uri="{FF2B5EF4-FFF2-40B4-BE49-F238E27FC236}">
                    <a16:creationId xmlns:a16="http://schemas.microsoft.com/office/drawing/2014/main" id="{8A6A6CB1-03C2-3230-0AA4-076394E7FF4C}"/>
                  </a:ext>
                </a:extLst>
              </p:cNvPr>
              <p:cNvSpPr txBox="1"/>
              <p:nvPr/>
            </p:nvSpPr>
            <p:spPr>
              <a:xfrm>
                <a:off x="9607524" y="1160050"/>
                <a:ext cx="15018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커플 리스트 상세 </a:t>
                </a: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모달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13" name="그림 1412">
              <a:extLst>
                <a:ext uri="{FF2B5EF4-FFF2-40B4-BE49-F238E27FC236}">
                  <a16:creationId xmlns:a16="http://schemas.microsoft.com/office/drawing/2014/main" id="{653AF393-3D6D-9C54-AE22-DC651D64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51952" y="1632999"/>
              <a:ext cx="2125354" cy="4723009"/>
            </a:xfrm>
            <a:prstGeom prst="rect">
              <a:avLst/>
            </a:prstGeom>
          </p:spPr>
        </p:pic>
      </p:grpSp>
      <p:grpSp>
        <p:nvGrpSpPr>
          <p:cNvPr id="1418" name="그룹 1417">
            <a:extLst>
              <a:ext uri="{FF2B5EF4-FFF2-40B4-BE49-F238E27FC236}">
                <a16:creationId xmlns:a16="http://schemas.microsoft.com/office/drawing/2014/main" id="{D3F5AFA3-721D-A428-2F8B-0D811D6D0A52}"/>
              </a:ext>
            </a:extLst>
          </p:cNvPr>
          <p:cNvGrpSpPr/>
          <p:nvPr/>
        </p:nvGrpSpPr>
        <p:grpSpPr>
          <a:xfrm>
            <a:off x="457199" y="962088"/>
            <a:ext cx="2667301" cy="5658301"/>
            <a:chOff x="9116999" y="990300"/>
            <a:chExt cx="2667301" cy="5658301"/>
          </a:xfrm>
        </p:grpSpPr>
        <p:grpSp>
          <p:nvGrpSpPr>
            <p:cNvPr id="1419" name="그룹 1418">
              <a:extLst>
                <a:ext uri="{FF2B5EF4-FFF2-40B4-BE49-F238E27FC236}">
                  <a16:creationId xmlns:a16="http://schemas.microsoft.com/office/drawing/2014/main" id="{62A664B6-418A-5D5A-C942-959E50AC00B9}"/>
                </a:ext>
              </a:extLst>
            </p:cNvPr>
            <p:cNvGrpSpPr/>
            <p:nvPr/>
          </p:nvGrpSpPr>
          <p:grpSpPr>
            <a:xfrm>
              <a:off x="9116999" y="990300"/>
              <a:ext cx="2667301" cy="5658301"/>
              <a:chOff x="9131025" y="938500"/>
              <a:chExt cx="2667301" cy="5658301"/>
            </a:xfrm>
          </p:grpSpPr>
          <p:pic>
            <p:nvPicPr>
              <p:cNvPr id="1421" name="Google Shape;1430;p26" descr="preencoded.png">
                <a:extLst>
                  <a:ext uri="{FF2B5EF4-FFF2-40B4-BE49-F238E27FC236}">
                    <a16:creationId xmlns:a16="http://schemas.microsoft.com/office/drawing/2014/main" id="{F483EC9D-7C72-3A8D-4A50-54E46C1E011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131025" y="9385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2" name="Google Shape;1431;p26">
                <a:extLst>
                  <a:ext uri="{FF2B5EF4-FFF2-40B4-BE49-F238E27FC236}">
                    <a16:creationId xmlns:a16="http://schemas.microsoft.com/office/drawing/2014/main" id="{519EA9C9-B37B-96E7-CA01-59648BC6B426}"/>
                  </a:ext>
                </a:extLst>
              </p:cNvPr>
              <p:cNvSpPr/>
              <p:nvPr/>
            </p:nvSpPr>
            <p:spPr>
              <a:xfrm rot="10800000" flipH="1">
                <a:off x="9397575" y="14612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423" name="Google Shape;1432;p26" descr="preencoded.png">
                <a:extLst>
                  <a:ext uri="{FF2B5EF4-FFF2-40B4-BE49-F238E27FC236}">
                    <a16:creationId xmlns:a16="http://schemas.microsoft.com/office/drawing/2014/main" id="{96167F45-057A-3638-E462-5488726E39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9426375" y="118140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4" name="Google Shape;1433;p26">
                <a:extLst>
                  <a:ext uri="{FF2B5EF4-FFF2-40B4-BE49-F238E27FC236}">
                    <a16:creationId xmlns:a16="http://schemas.microsoft.com/office/drawing/2014/main" id="{5B03CB49-A1B9-93C7-5C90-FDB726CCF07B}"/>
                  </a:ext>
                </a:extLst>
              </p:cNvPr>
              <p:cNvSpPr txBox="1"/>
              <p:nvPr/>
            </p:nvSpPr>
            <p:spPr>
              <a:xfrm>
                <a:off x="9607524" y="1160050"/>
                <a:ext cx="15018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커플 리스트 추가 </a:t>
                </a: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모달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20" name="그림 1419">
              <a:extLst>
                <a:ext uri="{FF2B5EF4-FFF2-40B4-BE49-F238E27FC236}">
                  <a16:creationId xmlns:a16="http://schemas.microsoft.com/office/drawing/2014/main" id="{4F4A0309-1F45-B12B-3252-A8C919EFD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383550" y="1633000"/>
              <a:ext cx="2134200" cy="4742666"/>
            </a:xfrm>
            <a:prstGeom prst="rect">
              <a:avLst/>
            </a:prstGeom>
          </p:spPr>
        </p:pic>
      </p:grpSp>
      <p:grpSp>
        <p:nvGrpSpPr>
          <p:cNvPr id="1425" name="그룹 1424">
            <a:extLst>
              <a:ext uri="{FF2B5EF4-FFF2-40B4-BE49-F238E27FC236}">
                <a16:creationId xmlns:a16="http://schemas.microsoft.com/office/drawing/2014/main" id="{AFCF7084-8988-D476-7E62-9E82B8155FDD}"/>
              </a:ext>
            </a:extLst>
          </p:cNvPr>
          <p:cNvGrpSpPr/>
          <p:nvPr/>
        </p:nvGrpSpPr>
        <p:grpSpPr>
          <a:xfrm>
            <a:off x="457199" y="971380"/>
            <a:ext cx="2667301" cy="5658301"/>
            <a:chOff x="9131025" y="938500"/>
            <a:chExt cx="2667301" cy="5658301"/>
          </a:xfrm>
        </p:grpSpPr>
        <p:grpSp>
          <p:nvGrpSpPr>
            <p:cNvPr id="1426" name="그룹 1425">
              <a:extLst>
                <a:ext uri="{FF2B5EF4-FFF2-40B4-BE49-F238E27FC236}">
                  <a16:creationId xmlns:a16="http://schemas.microsoft.com/office/drawing/2014/main" id="{3E54B5D2-8FB4-948C-A340-8FF3B8D20F38}"/>
                </a:ext>
              </a:extLst>
            </p:cNvPr>
            <p:cNvGrpSpPr/>
            <p:nvPr/>
          </p:nvGrpSpPr>
          <p:grpSpPr>
            <a:xfrm>
              <a:off x="9131025" y="938500"/>
              <a:ext cx="2667301" cy="5658301"/>
              <a:chOff x="9131025" y="938500"/>
              <a:chExt cx="2667301" cy="5658301"/>
            </a:xfrm>
          </p:grpSpPr>
          <p:pic>
            <p:nvPicPr>
              <p:cNvPr id="1428" name="Google Shape;1430;p26" descr="preencoded.png">
                <a:extLst>
                  <a:ext uri="{FF2B5EF4-FFF2-40B4-BE49-F238E27FC236}">
                    <a16:creationId xmlns:a16="http://schemas.microsoft.com/office/drawing/2014/main" id="{8A7ADDB4-0A69-9595-B893-4F9AF951011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131025" y="9385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9" name="Google Shape;1431;p26">
                <a:extLst>
                  <a:ext uri="{FF2B5EF4-FFF2-40B4-BE49-F238E27FC236}">
                    <a16:creationId xmlns:a16="http://schemas.microsoft.com/office/drawing/2014/main" id="{A799E5F0-DA6D-6B3F-0D91-DCEE7691BF1F}"/>
                  </a:ext>
                </a:extLst>
              </p:cNvPr>
              <p:cNvSpPr/>
              <p:nvPr/>
            </p:nvSpPr>
            <p:spPr>
              <a:xfrm rot="10800000" flipH="1">
                <a:off x="9397575" y="14612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430" name="Google Shape;1432;p26" descr="preencoded.png">
                <a:extLst>
                  <a:ext uri="{FF2B5EF4-FFF2-40B4-BE49-F238E27FC236}">
                    <a16:creationId xmlns:a16="http://schemas.microsoft.com/office/drawing/2014/main" id="{3B17ADFA-849A-F6B7-F137-EE91B93ACCF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9426375" y="118140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1" name="Google Shape;1433;p26">
                <a:extLst>
                  <a:ext uri="{FF2B5EF4-FFF2-40B4-BE49-F238E27FC236}">
                    <a16:creationId xmlns:a16="http://schemas.microsoft.com/office/drawing/2014/main" id="{4F1FD154-DD8C-EC46-FE5D-DCF7AF3CE99D}"/>
                  </a:ext>
                </a:extLst>
              </p:cNvPr>
              <p:cNvSpPr txBox="1"/>
              <p:nvPr/>
            </p:nvSpPr>
            <p:spPr>
              <a:xfrm>
                <a:off x="9607524" y="1160050"/>
                <a:ext cx="15018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플래너</a:t>
                </a: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메인 화면 </a:t>
                </a:r>
                <a:r>
                  <a:rPr lang="en-US" altLang="ko-KR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3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27" name="그림 1426">
              <a:extLst>
                <a:ext uri="{FF2B5EF4-FFF2-40B4-BE49-F238E27FC236}">
                  <a16:creationId xmlns:a16="http://schemas.microsoft.com/office/drawing/2014/main" id="{428E917B-8825-2D4A-5BEE-5C984AE66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397575" y="1542450"/>
              <a:ext cx="2161646" cy="4803658"/>
            </a:xfrm>
            <a:prstGeom prst="rect">
              <a:avLst/>
            </a:prstGeom>
          </p:spPr>
        </p:pic>
      </p:grpSp>
      <p:grpSp>
        <p:nvGrpSpPr>
          <p:cNvPr id="1432" name="그룹 1431">
            <a:extLst>
              <a:ext uri="{FF2B5EF4-FFF2-40B4-BE49-F238E27FC236}">
                <a16:creationId xmlns:a16="http://schemas.microsoft.com/office/drawing/2014/main" id="{B43DC63D-CD5D-62A4-9F80-6EB3FF307AFD}"/>
              </a:ext>
            </a:extLst>
          </p:cNvPr>
          <p:cNvGrpSpPr/>
          <p:nvPr/>
        </p:nvGrpSpPr>
        <p:grpSpPr>
          <a:xfrm>
            <a:off x="467623" y="943797"/>
            <a:ext cx="2667301" cy="5658301"/>
            <a:chOff x="457200" y="990300"/>
            <a:chExt cx="2667301" cy="5658301"/>
          </a:xfrm>
        </p:grpSpPr>
        <p:grpSp>
          <p:nvGrpSpPr>
            <p:cNvPr id="1433" name="그룹 1432">
              <a:extLst>
                <a:ext uri="{FF2B5EF4-FFF2-40B4-BE49-F238E27FC236}">
                  <a16:creationId xmlns:a16="http://schemas.microsoft.com/office/drawing/2014/main" id="{E0584BDF-FFDA-C894-AFA1-C2DB2F9DBD47}"/>
                </a:ext>
              </a:extLst>
            </p:cNvPr>
            <p:cNvGrpSpPr/>
            <p:nvPr/>
          </p:nvGrpSpPr>
          <p:grpSpPr>
            <a:xfrm>
              <a:off x="457200" y="990300"/>
              <a:ext cx="2667301" cy="5658301"/>
              <a:chOff x="457200" y="990300"/>
              <a:chExt cx="2667301" cy="5658301"/>
            </a:xfrm>
          </p:grpSpPr>
          <p:pic>
            <p:nvPicPr>
              <p:cNvPr id="1435" name="Google Shape;1412;p26" descr="preencoded.png">
                <a:extLst>
                  <a:ext uri="{FF2B5EF4-FFF2-40B4-BE49-F238E27FC236}">
                    <a16:creationId xmlns:a16="http://schemas.microsoft.com/office/drawing/2014/main" id="{3653FB1B-CB94-1EA0-A437-09E098D99CF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57200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6" name="Google Shape;1413;p26">
                <a:extLst>
                  <a:ext uri="{FF2B5EF4-FFF2-40B4-BE49-F238E27FC236}">
                    <a16:creationId xmlns:a16="http://schemas.microsoft.com/office/drawing/2014/main" id="{D8C9C312-8D96-FC28-72E8-F489D3F00D3C}"/>
                  </a:ext>
                </a:extLst>
              </p:cNvPr>
              <p:cNvSpPr/>
              <p:nvPr/>
            </p:nvSpPr>
            <p:spPr>
              <a:xfrm>
                <a:off x="657451" y="1533449"/>
                <a:ext cx="2274300" cy="90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14;p26">
                <a:extLst>
                  <a:ext uri="{FF2B5EF4-FFF2-40B4-BE49-F238E27FC236}">
                    <a16:creationId xmlns:a16="http://schemas.microsoft.com/office/drawing/2014/main" id="{1DA18913-9D2D-2BA0-919F-816045B2BBFE}"/>
                  </a:ext>
                </a:extLst>
              </p:cNvPr>
              <p:cNvSpPr txBox="1"/>
              <p:nvPr/>
            </p:nvSpPr>
            <p:spPr>
              <a:xfrm>
                <a:off x="886043" y="1209750"/>
                <a:ext cx="13425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협력 업체 상세 페이지</a:t>
                </a:r>
                <a:endParaRPr sz="1000" b="0" i="0" u="none" strike="noStrike" cap="none" dirty="0">
                  <a:solidFill>
                    <a:srgbClr val="D9770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38" name="Google Shape;1415;p26" descr="preencoded.png">
                <a:extLst>
                  <a:ext uri="{FF2B5EF4-FFF2-40B4-BE49-F238E27FC236}">
                    <a16:creationId xmlns:a16="http://schemas.microsoft.com/office/drawing/2014/main" id="{7AB5E7B6-D330-05B5-2864-A42DFFCAD9CA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-834" r="-844"/>
              <a:stretch/>
            </p:blipFill>
            <p:spPr>
              <a:xfrm>
                <a:off x="657454" y="1238098"/>
                <a:ext cx="152705" cy="1335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34" name="그림 1433">
              <a:extLst>
                <a:ext uri="{FF2B5EF4-FFF2-40B4-BE49-F238E27FC236}">
                  <a16:creationId xmlns:a16="http://schemas.microsoft.com/office/drawing/2014/main" id="{D62CF519-B326-9393-D5FA-4B0B556D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5800" y="1630476"/>
              <a:ext cx="2128520" cy="4730045"/>
            </a:xfrm>
            <a:prstGeom prst="rect">
              <a:avLst/>
            </a:prstGeom>
          </p:spPr>
        </p:pic>
      </p:grpSp>
      <p:grpSp>
        <p:nvGrpSpPr>
          <p:cNvPr id="1439" name="그룹 1438">
            <a:extLst>
              <a:ext uri="{FF2B5EF4-FFF2-40B4-BE49-F238E27FC236}">
                <a16:creationId xmlns:a16="http://schemas.microsoft.com/office/drawing/2014/main" id="{CE6D7846-FC2C-56AC-3ECE-95E9C02B3299}"/>
              </a:ext>
            </a:extLst>
          </p:cNvPr>
          <p:cNvGrpSpPr/>
          <p:nvPr/>
        </p:nvGrpSpPr>
        <p:grpSpPr>
          <a:xfrm>
            <a:off x="457198" y="971045"/>
            <a:ext cx="2667301" cy="5658301"/>
            <a:chOff x="3348475" y="990300"/>
            <a:chExt cx="2667301" cy="5658301"/>
          </a:xfrm>
        </p:grpSpPr>
        <p:grpSp>
          <p:nvGrpSpPr>
            <p:cNvPr id="1440" name="그룹 1439">
              <a:extLst>
                <a:ext uri="{FF2B5EF4-FFF2-40B4-BE49-F238E27FC236}">
                  <a16:creationId xmlns:a16="http://schemas.microsoft.com/office/drawing/2014/main" id="{0F9D6C33-8E0D-1EF5-8A9F-4E101F8F2081}"/>
                </a:ext>
              </a:extLst>
            </p:cNvPr>
            <p:cNvGrpSpPr/>
            <p:nvPr/>
          </p:nvGrpSpPr>
          <p:grpSpPr>
            <a:xfrm>
              <a:off x="3348475" y="990300"/>
              <a:ext cx="2667301" cy="5658301"/>
              <a:chOff x="3348475" y="990300"/>
              <a:chExt cx="2667301" cy="5658301"/>
            </a:xfrm>
          </p:grpSpPr>
          <p:pic>
            <p:nvPicPr>
              <p:cNvPr id="1442" name="Google Shape;1418;p26" descr="preencoded.png">
                <a:extLst>
                  <a:ext uri="{FF2B5EF4-FFF2-40B4-BE49-F238E27FC236}">
                    <a16:creationId xmlns:a16="http://schemas.microsoft.com/office/drawing/2014/main" id="{E917A004-EC99-8934-B378-AC7687487F8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348475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43" name="Google Shape;1419;p26">
                <a:extLst>
                  <a:ext uri="{FF2B5EF4-FFF2-40B4-BE49-F238E27FC236}">
                    <a16:creationId xmlns:a16="http://schemas.microsoft.com/office/drawing/2014/main" id="{FDEB573B-AFEE-7CA2-8C41-0FB068D9DF78}"/>
                  </a:ext>
                </a:extLst>
              </p:cNvPr>
              <p:cNvSpPr/>
              <p:nvPr/>
            </p:nvSpPr>
            <p:spPr>
              <a:xfrm rot="10800000" flipH="1">
                <a:off x="3615025" y="15229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20;p26">
                <a:extLst>
                  <a:ext uri="{FF2B5EF4-FFF2-40B4-BE49-F238E27FC236}">
                    <a16:creationId xmlns:a16="http://schemas.microsoft.com/office/drawing/2014/main" id="{BEA1EAF8-2C68-26A3-5B1B-C71E1DC60857}"/>
                  </a:ext>
                </a:extLst>
              </p:cNvPr>
              <p:cNvSpPr txBox="1"/>
              <p:nvPr/>
            </p:nvSpPr>
            <p:spPr>
              <a:xfrm>
                <a:off x="3801605" y="1209300"/>
                <a:ext cx="11649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협력 업체 수정 </a:t>
                </a: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모달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45" name="Google Shape;1422;p26" descr="preencoded.png">
                <a:extLst>
                  <a:ext uri="{FF2B5EF4-FFF2-40B4-BE49-F238E27FC236}">
                    <a16:creationId xmlns:a16="http://schemas.microsoft.com/office/drawing/2014/main" id="{782A5344-8F80-A5DB-1315-375744C1294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3615475" y="123065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41" name="그림 1440">
              <a:extLst>
                <a:ext uri="{FF2B5EF4-FFF2-40B4-BE49-F238E27FC236}">
                  <a16:creationId xmlns:a16="http://schemas.microsoft.com/office/drawing/2014/main" id="{47C024E0-8AA9-25B8-0744-E9B4FE54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581701" y="1630476"/>
              <a:ext cx="2128520" cy="4730045"/>
            </a:xfrm>
            <a:prstGeom prst="rect">
              <a:avLst/>
            </a:prstGeom>
          </p:spPr>
        </p:pic>
      </p:grpSp>
      <p:grpSp>
        <p:nvGrpSpPr>
          <p:cNvPr id="1453" name="그룹 1452">
            <a:extLst>
              <a:ext uri="{FF2B5EF4-FFF2-40B4-BE49-F238E27FC236}">
                <a16:creationId xmlns:a16="http://schemas.microsoft.com/office/drawing/2014/main" id="{05C5747C-F917-2698-9A83-02F4268D596B}"/>
              </a:ext>
            </a:extLst>
          </p:cNvPr>
          <p:cNvGrpSpPr/>
          <p:nvPr/>
        </p:nvGrpSpPr>
        <p:grpSpPr>
          <a:xfrm>
            <a:off x="454032" y="959951"/>
            <a:ext cx="2667301" cy="5658301"/>
            <a:chOff x="9131025" y="938500"/>
            <a:chExt cx="2667301" cy="5658301"/>
          </a:xfrm>
        </p:grpSpPr>
        <p:grpSp>
          <p:nvGrpSpPr>
            <p:cNvPr id="1454" name="그룹 1453">
              <a:extLst>
                <a:ext uri="{FF2B5EF4-FFF2-40B4-BE49-F238E27FC236}">
                  <a16:creationId xmlns:a16="http://schemas.microsoft.com/office/drawing/2014/main" id="{D65D18CD-9F08-96AC-411B-D61CD29EC75F}"/>
                </a:ext>
              </a:extLst>
            </p:cNvPr>
            <p:cNvGrpSpPr/>
            <p:nvPr/>
          </p:nvGrpSpPr>
          <p:grpSpPr>
            <a:xfrm>
              <a:off x="9131025" y="938500"/>
              <a:ext cx="2667301" cy="5658301"/>
              <a:chOff x="9131025" y="938500"/>
              <a:chExt cx="2667301" cy="5658301"/>
            </a:xfrm>
          </p:grpSpPr>
          <p:pic>
            <p:nvPicPr>
              <p:cNvPr id="1456" name="Google Shape;1430;p26" descr="preencoded.png">
                <a:extLst>
                  <a:ext uri="{FF2B5EF4-FFF2-40B4-BE49-F238E27FC236}">
                    <a16:creationId xmlns:a16="http://schemas.microsoft.com/office/drawing/2014/main" id="{D870F271-3FE9-686F-DD43-994CF704513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131025" y="9385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7" name="Google Shape;1431;p26">
                <a:extLst>
                  <a:ext uri="{FF2B5EF4-FFF2-40B4-BE49-F238E27FC236}">
                    <a16:creationId xmlns:a16="http://schemas.microsoft.com/office/drawing/2014/main" id="{97CB8E6B-67DA-5F2E-508B-4201159B1D0A}"/>
                  </a:ext>
                </a:extLst>
              </p:cNvPr>
              <p:cNvSpPr/>
              <p:nvPr/>
            </p:nvSpPr>
            <p:spPr>
              <a:xfrm rot="10800000" flipH="1">
                <a:off x="9397575" y="14612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458" name="Google Shape;1432;p26" descr="preencoded.png">
                <a:extLst>
                  <a:ext uri="{FF2B5EF4-FFF2-40B4-BE49-F238E27FC236}">
                    <a16:creationId xmlns:a16="http://schemas.microsoft.com/office/drawing/2014/main" id="{3B72F349-833F-69B6-ACAB-9A60E28988A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9426375" y="118140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9" name="Google Shape;1433;p26">
                <a:extLst>
                  <a:ext uri="{FF2B5EF4-FFF2-40B4-BE49-F238E27FC236}">
                    <a16:creationId xmlns:a16="http://schemas.microsoft.com/office/drawing/2014/main" id="{BA662BB3-1914-780A-EC7E-0187AA17E309}"/>
                  </a:ext>
                </a:extLst>
              </p:cNvPr>
              <p:cNvSpPr txBox="1"/>
              <p:nvPr/>
            </p:nvSpPr>
            <p:spPr>
              <a:xfrm>
                <a:off x="9607524" y="1160050"/>
                <a:ext cx="15018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비용 상세 페이지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55" name="그림 1454">
              <a:extLst>
                <a:ext uri="{FF2B5EF4-FFF2-40B4-BE49-F238E27FC236}">
                  <a16:creationId xmlns:a16="http://schemas.microsoft.com/office/drawing/2014/main" id="{F7F2DE56-973B-3EA7-07E3-6E0F8B4B6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397575" y="1527874"/>
              <a:ext cx="2163699" cy="4808220"/>
            </a:xfrm>
            <a:prstGeom prst="rect">
              <a:avLst/>
            </a:prstGeom>
          </p:spPr>
        </p:pic>
      </p:grpSp>
      <p:grpSp>
        <p:nvGrpSpPr>
          <p:cNvPr id="1446" name="그룹 1445">
            <a:extLst>
              <a:ext uri="{FF2B5EF4-FFF2-40B4-BE49-F238E27FC236}">
                <a16:creationId xmlns:a16="http://schemas.microsoft.com/office/drawing/2014/main" id="{6937200F-8B47-76A3-DC5B-B707F18E6083}"/>
              </a:ext>
            </a:extLst>
          </p:cNvPr>
          <p:cNvGrpSpPr/>
          <p:nvPr/>
        </p:nvGrpSpPr>
        <p:grpSpPr>
          <a:xfrm>
            <a:off x="457199" y="990830"/>
            <a:ext cx="2667301" cy="5658301"/>
            <a:chOff x="9131025" y="938500"/>
            <a:chExt cx="2667301" cy="5658301"/>
          </a:xfrm>
        </p:grpSpPr>
        <p:grpSp>
          <p:nvGrpSpPr>
            <p:cNvPr id="1447" name="그룹 1446">
              <a:extLst>
                <a:ext uri="{FF2B5EF4-FFF2-40B4-BE49-F238E27FC236}">
                  <a16:creationId xmlns:a16="http://schemas.microsoft.com/office/drawing/2014/main" id="{6EC9E2C1-C8D0-B1EE-FBF2-32A73C0AA336}"/>
                </a:ext>
              </a:extLst>
            </p:cNvPr>
            <p:cNvGrpSpPr/>
            <p:nvPr/>
          </p:nvGrpSpPr>
          <p:grpSpPr>
            <a:xfrm>
              <a:off x="9131025" y="938500"/>
              <a:ext cx="2667301" cy="5658301"/>
              <a:chOff x="9131025" y="938500"/>
              <a:chExt cx="2667301" cy="5658301"/>
            </a:xfrm>
          </p:grpSpPr>
          <p:pic>
            <p:nvPicPr>
              <p:cNvPr id="1449" name="Google Shape;1430;p26" descr="preencoded.png">
                <a:extLst>
                  <a:ext uri="{FF2B5EF4-FFF2-40B4-BE49-F238E27FC236}">
                    <a16:creationId xmlns:a16="http://schemas.microsoft.com/office/drawing/2014/main" id="{FEB0C778-9187-6F2B-268E-6C1234BC534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131025" y="9385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0" name="Google Shape;1431;p26">
                <a:extLst>
                  <a:ext uri="{FF2B5EF4-FFF2-40B4-BE49-F238E27FC236}">
                    <a16:creationId xmlns:a16="http://schemas.microsoft.com/office/drawing/2014/main" id="{114EC0EF-AA48-3AAA-A30F-41E466B85685}"/>
                  </a:ext>
                </a:extLst>
              </p:cNvPr>
              <p:cNvSpPr/>
              <p:nvPr/>
            </p:nvSpPr>
            <p:spPr>
              <a:xfrm rot="10800000" flipH="1">
                <a:off x="9397575" y="1461224"/>
                <a:ext cx="2134200" cy="99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451" name="Google Shape;1432;p26" descr="preencoded.png">
                <a:extLst>
                  <a:ext uri="{FF2B5EF4-FFF2-40B4-BE49-F238E27FC236}">
                    <a16:creationId xmlns:a16="http://schemas.microsoft.com/office/drawing/2014/main" id="{0BB22C9C-1D11-6F5F-986E-04AD8AD31B6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-1356" r="-1356"/>
              <a:stretch/>
            </p:blipFill>
            <p:spPr>
              <a:xfrm>
                <a:off x="9426375" y="1181400"/>
                <a:ext cx="114300" cy="148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2" name="Google Shape;1433;p26">
                <a:extLst>
                  <a:ext uri="{FF2B5EF4-FFF2-40B4-BE49-F238E27FC236}">
                    <a16:creationId xmlns:a16="http://schemas.microsoft.com/office/drawing/2014/main" id="{9B5A3991-733F-1826-5D22-AFE6CB8A2121}"/>
                  </a:ext>
                </a:extLst>
              </p:cNvPr>
              <p:cNvSpPr txBox="1"/>
              <p:nvPr/>
            </p:nvSpPr>
            <p:spPr>
              <a:xfrm>
                <a:off x="9607524" y="1160050"/>
                <a:ext cx="15018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일정 상세 페이지</a:t>
                </a:r>
                <a:endParaRPr sz="1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48" name="그림 1447">
              <a:extLst>
                <a:ext uri="{FF2B5EF4-FFF2-40B4-BE49-F238E27FC236}">
                  <a16:creationId xmlns:a16="http://schemas.microsoft.com/office/drawing/2014/main" id="{8C7B4A98-AD0A-FD9D-5EFF-40F75ED3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99735" y="1466637"/>
              <a:ext cx="2193336" cy="4874082"/>
            </a:xfrm>
            <a:prstGeom prst="rect">
              <a:avLst/>
            </a:prstGeom>
          </p:spPr>
        </p:pic>
      </p:grpSp>
      <p:grpSp>
        <p:nvGrpSpPr>
          <p:cNvPr id="1460" name="그룹 1459">
            <a:extLst>
              <a:ext uri="{FF2B5EF4-FFF2-40B4-BE49-F238E27FC236}">
                <a16:creationId xmlns:a16="http://schemas.microsoft.com/office/drawing/2014/main" id="{A576310B-6B58-21ED-51F0-D354B982ED5E}"/>
              </a:ext>
            </a:extLst>
          </p:cNvPr>
          <p:cNvGrpSpPr/>
          <p:nvPr/>
        </p:nvGrpSpPr>
        <p:grpSpPr>
          <a:xfrm>
            <a:off x="457200" y="970853"/>
            <a:ext cx="2667301" cy="5658301"/>
            <a:chOff x="457200" y="990300"/>
            <a:chExt cx="2667301" cy="5658301"/>
          </a:xfrm>
        </p:grpSpPr>
        <p:grpSp>
          <p:nvGrpSpPr>
            <p:cNvPr id="1461" name="그룹 1460">
              <a:extLst>
                <a:ext uri="{FF2B5EF4-FFF2-40B4-BE49-F238E27FC236}">
                  <a16:creationId xmlns:a16="http://schemas.microsoft.com/office/drawing/2014/main" id="{479FB349-CBAE-0602-D18A-23CAA461EBAE}"/>
                </a:ext>
              </a:extLst>
            </p:cNvPr>
            <p:cNvGrpSpPr/>
            <p:nvPr/>
          </p:nvGrpSpPr>
          <p:grpSpPr>
            <a:xfrm>
              <a:off x="457200" y="990300"/>
              <a:ext cx="2667301" cy="5658301"/>
              <a:chOff x="457200" y="990300"/>
              <a:chExt cx="2667301" cy="5658301"/>
            </a:xfrm>
          </p:grpSpPr>
          <p:pic>
            <p:nvPicPr>
              <p:cNvPr id="1463" name="Google Shape;1412;p26" descr="preencoded.png">
                <a:extLst>
                  <a:ext uri="{FF2B5EF4-FFF2-40B4-BE49-F238E27FC236}">
                    <a16:creationId xmlns:a16="http://schemas.microsoft.com/office/drawing/2014/main" id="{18C4F1C7-026E-C801-C73C-B29925567AC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57200" y="990300"/>
                <a:ext cx="2667301" cy="5658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4" name="Google Shape;1413;p26">
                <a:extLst>
                  <a:ext uri="{FF2B5EF4-FFF2-40B4-BE49-F238E27FC236}">
                    <a16:creationId xmlns:a16="http://schemas.microsoft.com/office/drawing/2014/main" id="{0923544B-57C8-FDC7-C80B-F148B1B91D02}"/>
                  </a:ext>
                </a:extLst>
              </p:cNvPr>
              <p:cNvSpPr/>
              <p:nvPr/>
            </p:nvSpPr>
            <p:spPr>
              <a:xfrm>
                <a:off x="657451" y="1533449"/>
                <a:ext cx="2274300" cy="9000"/>
              </a:xfrm>
              <a:prstGeom prst="rect">
                <a:avLst/>
              </a:prstGeom>
              <a:solidFill>
                <a:srgbClr val="F2B3A8">
                  <a:alpha val="20000"/>
                </a:srgbClr>
              </a:solidFill>
              <a:ln w="12700" cap="flat" cmpd="sng">
                <a:solidFill>
                  <a:srgbClr val="F2B3A8">
                    <a:alpha val="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14;p26">
                <a:extLst>
                  <a:ext uri="{FF2B5EF4-FFF2-40B4-BE49-F238E27FC236}">
                    <a16:creationId xmlns:a16="http://schemas.microsoft.com/office/drawing/2014/main" id="{7FB3F65F-0B1C-4EDA-D9A9-FC559375CC91}"/>
                  </a:ext>
                </a:extLst>
              </p:cNvPr>
              <p:cNvSpPr txBox="1"/>
              <p:nvPr/>
            </p:nvSpPr>
            <p:spPr>
              <a:xfrm>
                <a:off x="886043" y="1209750"/>
                <a:ext cx="1342500" cy="19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4E403B"/>
                  </a:buClr>
                  <a:buSzPts val="1000"/>
                  <a:buFont typeface="Noto Sans KR"/>
                  <a:buNone/>
                </a:pPr>
                <a:r>
                  <a:rPr lang="ko-KR" alt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플래너</a:t>
                </a:r>
                <a:r>
                  <a:rPr lang="ko-KR" alt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메인</a:t>
                </a:r>
                <a:r>
                  <a:rPr 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</a:t>
                </a:r>
                <a:r>
                  <a:rPr lang="en-US" sz="1000" b="1" dirty="0" err="1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화면</a:t>
                </a:r>
                <a:r>
                  <a:rPr lang="en-US" sz="1000" b="1" dirty="0">
                    <a:solidFill>
                      <a:srgbClr val="E06666"/>
                    </a:solidFill>
                    <a:latin typeface="Noto Sans KR"/>
                    <a:ea typeface="Noto Sans KR"/>
                    <a:cs typeface="Noto Sans KR"/>
                    <a:sym typeface="Noto Sans KR"/>
                  </a:rPr>
                  <a:t> </a:t>
                </a:r>
                <a:endParaRPr sz="1000" b="0" i="0" u="none" strike="noStrike" cap="none" dirty="0">
                  <a:solidFill>
                    <a:srgbClr val="D9770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66" name="Google Shape;1415;p26" descr="preencoded.png">
                <a:extLst>
                  <a:ext uri="{FF2B5EF4-FFF2-40B4-BE49-F238E27FC236}">
                    <a16:creationId xmlns:a16="http://schemas.microsoft.com/office/drawing/2014/main" id="{1A3005A7-424A-307F-7DF9-9E9E69DC119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-834" r="-844"/>
              <a:stretch/>
            </p:blipFill>
            <p:spPr>
              <a:xfrm>
                <a:off x="657454" y="1238098"/>
                <a:ext cx="152705" cy="1335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62" name="그림 1461">
              <a:extLst>
                <a:ext uri="{FF2B5EF4-FFF2-40B4-BE49-F238E27FC236}">
                  <a16:creationId xmlns:a16="http://schemas.microsoft.com/office/drawing/2014/main" id="{04880E29-2BBB-0397-5F7E-AA71AD37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9119" y="1634050"/>
              <a:ext cx="2124881" cy="4721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8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>
          <a:extLst>
            <a:ext uri="{FF2B5EF4-FFF2-40B4-BE49-F238E27FC236}">
              <a16:creationId xmlns:a16="http://schemas.microsoft.com/office/drawing/2014/main" id="{798E6F5B-577F-768D-7CC6-D7E00764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8">
            <a:extLst>
              <a:ext uri="{FF2B5EF4-FFF2-40B4-BE49-F238E27FC236}">
                <a16:creationId xmlns:a16="http://schemas.microsoft.com/office/drawing/2014/main" id="{342189FC-6926-16ED-5BF3-0B85A0E77BA2}"/>
              </a:ext>
            </a:extLst>
          </p:cNvPr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82" name="Google Shape;1482;p28" descr="preencoded.png">
            <a:extLst>
              <a:ext uri="{FF2B5EF4-FFF2-40B4-BE49-F238E27FC236}">
                <a16:creationId xmlns:a16="http://schemas.microsoft.com/office/drawing/2014/main" id="{825BD0E5-48A9-CF1F-68CA-9F3DF77E5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3690" y="883620"/>
            <a:ext cx="4571739" cy="5436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8">
            <a:extLst>
              <a:ext uri="{FF2B5EF4-FFF2-40B4-BE49-F238E27FC236}">
                <a16:creationId xmlns:a16="http://schemas.microsoft.com/office/drawing/2014/main" id="{BB2C8083-D75B-E379-CDED-64DCE8CE0290}"/>
              </a:ext>
            </a:extLst>
          </p:cNvPr>
          <p:cNvSpPr txBox="1"/>
          <p:nvPr/>
        </p:nvSpPr>
        <p:spPr>
          <a:xfrm>
            <a:off x="8024261" y="1215652"/>
            <a:ext cx="847500" cy="18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 dirty="0" err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</a:t>
            </a:r>
            <a:r>
              <a:rPr lang="en-US" sz="1200" b="1" dirty="0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1" dirty="0" err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구현</a:t>
            </a:r>
            <a:r>
              <a:rPr lang="en-US" sz="1200" b="1" i="0" u="none" strike="noStrike" cap="none" dirty="0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 dirty="0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4" name="Google Shape;1484;p28" descr="preencoded.png">
            <a:extLst>
              <a:ext uri="{FF2B5EF4-FFF2-40B4-BE49-F238E27FC236}">
                <a16:creationId xmlns:a16="http://schemas.microsoft.com/office/drawing/2014/main" id="{64362CD4-7610-9B3B-7E5F-E63F8613848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7549614" y="1142733"/>
            <a:ext cx="342900" cy="39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8" descr="preencoded.png">
            <a:extLst>
              <a:ext uri="{FF2B5EF4-FFF2-40B4-BE49-F238E27FC236}">
                <a16:creationId xmlns:a16="http://schemas.microsoft.com/office/drawing/2014/main" id="{8309AF15-E756-0529-CD00-61DE04A482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4712" y="1234097"/>
            <a:ext cx="152705" cy="1745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28">
            <a:extLst>
              <a:ext uri="{FF2B5EF4-FFF2-40B4-BE49-F238E27FC236}">
                <a16:creationId xmlns:a16="http://schemas.microsoft.com/office/drawing/2014/main" id="{5915495E-8229-7B33-6BEE-8B527AB5566E}"/>
              </a:ext>
            </a:extLst>
          </p:cNvPr>
          <p:cNvSpPr/>
          <p:nvPr/>
        </p:nvSpPr>
        <p:spPr>
          <a:xfrm>
            <a:off x="7549615" y="1808092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28">
            <a:extLst>
              <a:ext uri="{FF2B5EF4-FFF2-40B4-BE49-F238E27FC236}">
                <a16:creationId xmlns:a16="http://schemas.microsoft.com/office/drawing/2014/main" id="{46A88E26-1C83-D0B2-44F7-E2D5DFE6650F}"/>
              </a:ext>
            </a:extLst>
          </p:cNvPr>
          <p:cNvSpPr/>
          <p:nvPr/>
        </p:nvSpPr>
        <p:spPr>
          <a:xfrm>
            <a:off x="7708464" y="1923317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9" name="Google Shape;1489;p28" descr="preencoded.png">
            <a:extLst>
              <a:ext uri="{FF2B5EF4-FFF2-40B4-BE49-F238E27FC236}">
                <a16:creationId xmlns:a16="http://schemas.microsoft.com/office/drawing/2014/main" id="{FACC7C15-4545-8860-1707-749D89B29C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1104" b="-1094"/>
          <a:stretch/>
        </p:blipFill>
        <p:spPr>
          <a:xfrm>
            <a:off x="7846283" y="2005450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Google Shape;1490;p28">
            <a:extLst>
              <a:ext uri="{FF2B5EF4-FFF2-40B4-BE49-F238E27FC236}">
                <a16:creationId xmlns:a16="http://schemas.microsoft.com/office/drawing/2014/main" id="{9899D33F-73AD-7B11-FB5A-7EA8A78B36EA}"/>
              </a:ext>
            </a:extLst>
          </p:cNvPr>
          <p:cNvSpPr txBox="1"/>
          <p:nvPr/>
        </p:nvSpPr>
        <p:spPr>
          <a:xfrm>
            <a:off x="8216941" y="2023531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 err="1"/>
              <a:t>Supabase</a:t>
            </a:r>
            <a:r>
              <a:rPr lang="en-US" altLang="ko-KR" sz="1200" b="1" dirty="0"/>
              <a:t> Realtime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28">
            <a:extLst>
              <a:ext uri="{FF2B5EF4-FFF2-40B4-BE49-F238E27FC236}">
                <a16:creationId xmlns:a16="http://schemas.microsoft.com/office/drawing/2014/main" id="{56E9A5E0-7F3E-B971-3A0C-A3B35EAE9AF8}"/>
              </a:ext>
            </a:extLst>
          </p:cNvPr>
          <p:cNvSpPr txBox="1"/>
          <p:nvPr/>
        </p:nvSpPr>
        <p:spPr>
          <a:xfrm>
            <a:off x="8216274" y="2345146"/>
            <a:ext cx="336267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8B7B74"/>
              </a:buClr>
              <a:buSzPts val="900"/>
            </a:pPr>
            <a:r>
              <a:rPr lang="ko-KR" altLang="en-US" sz="1100" dirty="0"/>
              <a:t>실시간 채널 구독으로 일정</a:t>
            </a:r>
            <a:r>
              <a:rPr lang="en-US" altLang="ko-KR" sz="1100" dirty="0"/>
              <a:t>·</a:t>
            </a:r>
            <a:r>
              <a:rPr lang="ko-KR" altLang="en-US" sz="1100" dirty="0"/>
              <a:t>채팅</a:t>
            </a:r>
            <a:r>
              <a:rPr lang="en-US" altLang="ko-KR" sz="1100" dirty="0"/>
              <a:t>·</a:t>
            </a:r>
            <a:r>
              <a:rPr lang="ko-KR" altLang="en-US" sz="1100" dirty="0"/>
              <a:t>데이터 즉시 반영</a:t>
            </a:r>
            <a:endParaRPr lang="ko-KR" altLang="en-US" sz="1100" dirty="0">
              <a:solidFill>
                <a:srgbClr val="8B7B74"/>
              </a:solidFill>
            </a:endParaRPr>
          </a:p>
        </p:txBody>
      </p:sp>
      <p:sp>
        <p:nvSpPr>
          <p:cNvPr id="1494" name="Google Shape;1494;p28">
            <a:extLst>
              <a:ext uri="{FF2B5EF4-FFF2-40B4-BE49-F238E27FC236}">
                <a16:creationId xmlns:a16="http://schemas.microsoft.com/office/drawing/2014/main" id="{6EFE6E3E-5E2F-12D9-4DD0-4AE21885E013}"/>
              </a:ext>
            </a:extLst>
          </p:cNvPr>
          <p:cNvSpPr/>
          <p:nvPr/>
        </p:nvSpPr>
        <p:spPr>
          <a:xfrm>
            <a:off x="7549615" y="5023930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28">
            <a:extLst>
              <a:ext uri="{FF2B5EF4-FFF2-40B4-BE49-F238E27FC236}">
                <a16:creationId xmlns:a16="http://schemas.microsoft.com/office/drawing/2014/main" id="{B881EE4B-A53F-7329-A5AA-1DC8A4712FF8}"/>
              </a:ext>
            </a:extLst>
          </p:cNvPr>
          <p:cNvSpPr/>
          <p:nvPr/>
        </p:nvSpPr>
        <p:spPr>
          <a:xfrm>
            <a:off x="7708464" y="5139154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6" name="Google Shape;1496;p28" descr="preencoded.png">
            <a:extLst>
              <a:ext uri="{FF2B5EF4-FFF2-40B4-BE49-F238E27FC236}">
                <a16:creationId xmlns:a16="http://schemas.microsoft.com/office/drawing/2014/main" id="{5D5D2E21-89E7-A757-CA2B-FDECF3F535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1104" b="-1094"/>
          <a:stretch/>
        </p:blipFill>
        <p:spPr>
          <a:xfrm>
            <a:off x="7846283" y="5221288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8">
            <a:extLst>
              <a:ext uri="{FF2B5EF4-FFF2-40B4-BE49-F238E27FC236}">
                <a16:creationId xmlns:a16="http://schemas.microsoft.com/office/drawing/2014/main" id="{BB60E106-C002-7A4A-E6FB-6D123F35812E}"/>
              </a:ext>
            </a:extLst>
          </p:cNvPr>
          <p:cNvSpPr txBox="1"/>
          <p:nvPr/>
        </p:nvSpPr>
        <p:spPr>
          <a:xfrm>
            <a:off x="8216940" y="5239369"/>
            <a:ext cx="2554605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/>
              <a:t>AI </a:t>
            </a:r>
            <a:r>
              <a:rPr lang="ko-KR" altLang="en-US" sz="1200" b="1" dirty="0"/>
              <a:t>추천 로직 </a:t>
            </a:r>
            <a:r>
              <a:rPr lang="en-US" altLang="ko-KR" sz="1200" b="1" dirty="0"/>
              <a:t>(Rule + </a:t>
            </a:r>
            <a:r>
              <a:rPr lang="ko-KR" altLang="en-US" sz="1200" b="1" dirty="0"/>
              <a:t>데이터 기반</a:t>
            </a:r>
            <a:r>
              <a:rPr lang="en-US" altLang="ko-KR" sz="1200" b="1" dirty="0"/>
              <a:t>)</a:t>
            </a:r>
            <a:endParaRPr sz="12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498" name="Google Shape;1498;p28">
            <a:extLst>
              <a:ext uri="{FF2B5EF4-FFF2-40B4-BE49-F238E27FC236}">
                <a16:creationId xmlns:a16="http://schemas.microsoft.com/office/drawing/2014/main" id="{8FEF4B96-5B57-2F50-8107-C36E52FAB9A7}"/>
              </a:ext>
            </a:extLst>
          </p:cNvPr>
          <p:cNvSpPr txBox="1"/>
          <p:nvPr/>
        </p:nvSpPr>
        <p:spPr>
          <a:xfrm>
            <a:off x="8216278" y="5548782"/>
            <a:ext cx="298489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ko-KR" altLang="en-US" sz="1100" dirty="0"/>
              <a:t>커플 상태</a:t>
            </a:r>
            <a:r>
              <a:rPr lang="en-US" altLang="ko-KR" sz="1100" dirty="0"/>
              <a:t>·</a:t>
            </a:r>
            <a:r>
              <a:rPr lang="ko-KR" altLang="en-US" sz="1100" dirty="0"/>
              <a:t>예산</a:t>
            </a:r>
            <a:r>
              <a:rPr lang="en-US" altLang="ko-KR" sz="1100" dirty="0"/>
              <a:t>·</a:t>
            </a:r>
            <a:r>
              <a:rPr lang="ko-KR" altLang="en-US" sz="1100" dirty="0"/>
              <a:t>일정 기반 자동 추천 시스템</a:t>
            </a:r>
          </a:p>
        </p:txBody>
      </p:sp>
      <p:sp>
        <p:nvSpPr>
          <p:cNvPr id="1500" name="Google Shape;1500;p28">
            <a:extLst>
              <a:ext uri="{FF2B5EF4-FFF2-40B4-BE49-F238E27FC236}">
                <a16:creationId xmlns:a16="http://schemas.microsoft.com/office/drawing/2014/main" id="{17B47749-73B2-9B1E-DFF8-F190BD5B0F7A}"/>
              </a:ext>
            </a:extLst>
          </p:cNvPr>
          <p:cNvSpPr/>
          <p:nvPr/>
        </p:nvSpPr>
        <p:spPr>
          <a:xfrm>
            <a:off x="7549615" y="2880038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28">
            <a:extLst>
              <a:ext uri="{FF2B5EF4-FFF2-40B4-BE49-F238E27FC236}">
                <a16:creationId xmlns:a16="http://schemas.microsoft.com/office/drawing/2014/main" id="{FEEB85E9-C443-A653-573F-059C12478C62}"/>
              </a:ext>
            </a:extLst>
          </p:cNvPr>
          <p:cNvSpPr/>
          <p:nvPr/>
        </p:nvSpPr>
        <p:spPr>
          <a:xfrm>
            <a:off x="7708464" y="2995262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2" name="Google Shape;1502;p28" descr="preencoded.png">
            <a:extLst>
              <a:ext uri="{FF2B5EF4-FFF2-40B4-BE49-F238E27FC236}">
                <a16:creationId xmlns:a16="http://schemas.microsoft.com/office/drawing/2014/main" id="{28B61731-C082-BF9D-B652-5421B6B730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1104" b="-1094"/>
          <a:stretch/>
        </p:blipFill>
        <p:spPr>
          <a:xfrm>
            <a:off x="7846283" y="3077396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28">
            <a:extLst>
              <a:ext uri="{FF2B5EF4-FFF2-40B4-BE49-F238E27FC236}">
                <a16:creationId xmlns:a16="http://schemas.microsoft.com/office/drawing/2014/main" id="{09C85BC8-9DD5-3F11-6C1A-941B5BE64D15}"/>
              </a:ext>
            </a:extLst>
          </p:cNvPr>
          <p:cNvSpPr txBox="1"/>
          <p:nvPr/>
        </p:nvSpPr>
        <p:spPr>
          <a:xfrm>
            <a:off x="8216941" y="3095477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 err="1"/>
              <a:t>FastAPI</a:t>
            </a:r>
            <a:r>
              <a:rPr lang="en-US" altLang="ko-KR" sz="1200" b="1" dirty="0"/>
              <a:t> + JWT </a:t>
            </a:r>
            <a:r>
              <a:rPr lang="ko-KR" altLang="en-US" sz="1200" b="1" dirty="0"/>
              <a:t>인증 구조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1504" name="Google Shape;1504;p28">
            <a:extLst>
              <a:ext uri="{FF2B5EF4-FFF2-40B4-BE49-F238E27FC236}">
                <a16:creationId xmlns:a16="http://schemas.microsoft.com/office/drawing/2014/main" id="{20771A8A-210E-F6D5-A520-4898C6E61D7F}"/>
              </a:ext>
            </a:extLst>
          </p:cNvPr>
          <p:cNvSpPr txBox="1"/>
          <p:nvPr/>
        </p:nvSpPr>
        <p:spPr>
          <a:xfrm>
            <a:off x="8216278" y="3404890"/>
            <a:ext cx="3131805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ko-KR" altLang="en-US" sz="1100" dirty="0"/>
              <a:t>토큰 기반 사용자 인증으로 안전한 </a:t>
            </a:r>
            <a:r>
              <a:rPr lang="en-US" altLang="ko-KR" sz="1100" dirty="0"/>
              <a:t>API </a:t>
            </a:r>
            <a:r>
              <a:rPr lang="ko-KR" altLang="en-US" sz="1100" dirty="0"/>
              <a:t>통신 구현</a:t>
            </a:r>
          </a:p>
        </p:txBody>
      </p:sp>
      <p:sp>
        <p:nvSpPr>
          <p:cNvPr id="1506" name="Google Shape;1506;p28">
            <a:extLst>
              <a:ext uri="{FF2B5EF4-FFF2-40B4-BE49-F238E27FC236}">
                <a16:creationId xmlns:a16="http://schemas.microsoft.com/office/drawing/2014/main" id="{92D910BB-DB1D-A3B5-A582-472E8F2400FE}"/>
              </a:ext>
            </a:extLst>
          </p:cNvPr>
          <p:cNvSpPr/>
          <p:nvPr/>
        </p:nvSpPr>
        <p:spPr>
          <a:xfrm>
            <a:off x="7549615" y="3951984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28">
            <a:extLst>
              <a:ext uri="{FF2B5EF4-FFF2-40B4-BE49-F238E27FC236}">
                <a16:creationId xmlns:a16="http://schemas.microsoft.com/office/drawing/2014/main" id="{C27D9AE5-F1BE-232E-5D28-790559F3221F}"/>
              </a:ext>
            </a:extLst>
          </p:cNvPr>
          <p:cNvSpPr/>
          <p:nvPr/>
        </p:nvSpPr>
        <p:spPr>
          <a:xfrm>
            <a:off x="7708464" y="4067208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8" name="Google Shape;1508;p28" descr="preencoded.png">
            <a:extLst>
              <a:ext uri="{FF2B5EF4-FFF2-40B4-BE49-F238E27FC236}">
                <a16:creationId xmlns:a16="http://schemas.microsoft.com/office/drawing/2014/main" id="{50F1642F-94DB-EB33-6B62-EC3C21274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1104" b="-1094"/>
          <a:stretch/>
        </p:blipFill>
        <p:spPr>
          <a:xfrm>
            <a:off x="7846283" y="4149342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28">
            <a:extLst>
              <a:ext uri="{FF2B5EF4-FFF2-40B4-BE49-F238E27FC236}">
                <a16:creationId xmlns:a16="http://schemas.microsoft.com/office/drawing/2014/main" id="{3E931D7D-184D-2033-0140-A684AF860C09}"/>
              </a:ext>
            </a:extLst>
          </p:cNvPr>
          <p:cNvSpPr txBox="1"/>
          <p:nvPr/>
        </p:nvSpPr>
        <p:spPr>
          <a:xfrm>
            <a:off x="8216941" y="4167423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/>
              <a:t>React </a:t>
            </a:r>
            <a:r>
              <a:rPr lang="ko-KR" altLang="en-US" sz="1200" b="1" dirty="0"/>
              <a:t>상태 관리 </a:t>
            </a:r>
            <a:r>
              <a:rPr lang="en-US" altLang="ko-KR" sz="1200" b="1" dirty="0"/>
              <a:t>(</a:t>
            </a:r>
            <a:r>
              <a:rPr lang="en-US" altLang="ko-KR" sz="1200" b="1" dirty="0" err="1"/>
              <a:t>Zustand</a:t>
            </a:r>
            <a:r>
              <a:rPr lang="en-US" altLang="ko-KR" sz="1200" b="1" dirty="0"/>
              <a:t>)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1510" name="Google Shape;1510;p28">
            <a:extLst>
              <a:ext uri="{FF2B5EF4-FFF2-40B4-BE49-F238E27FC236}">
                <a16:creationId xmlns:a16="http://schemas.microsoft.com/office/drawing/2014/main" id="{8C917DB9-93F2-C914-9C6E-74FB59913F08}"/>
              </a:ext>
            </a:extLst>
          </p:cNvPr>
          <p:cNvSpPr txBox="1"/>
          <p:nvPr/>
        </p:nvSpPr>
        <p:spPr>
          <a:xfrm>
            <a:off x="8216278" y="4476836"/>
            <a:ext cx="298489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8B7B74"/>
              </a:buClr>
              <a:buSzPts val="900"/>
            </a:pPr>
            <a:r>
              <a:rPr lang="ko-KR" altLang="en-US" sz="1100" dirty="0"/>
              <a:t>프로젝트</a:t>
            </a:r>
            <a:r>
              <a:rPr lang="en-US" altLang="ko-KR" sz="1100" dirty="0"/>
              <a:t>·</a:t>
            </a:r>
            <a:r>
              <a:rPr lang="ko-KR" altLang="en-US" sz="1100" dirty="0"/>
              <a:t>커플</a:t>
            </a:r>
            <a:r>
              <a:rPr lang="en-US" altLang="ko-KR" sz="1100" dirty="0"/>
              <a:t>·</a:t>
            </a:r>
            <a:r>
              <a:rPr lang="ko-KR" altLang="en-US" sz="1100" dirty="0"/>
              <a:t>예산 상태를 전역으로 효율 관리</a:t>
            </a:r>
            <a:endParaRPr sz="1100" i="0" u="none" strike="noStrike" cap="none" dirty="0">
              <a:solidFill>
                <a:srgbClr val="867670"/>
              </a:solidFill>
            </a:endParaRPr>
          </a:p>
        </p:txBody>
      </p:sp>
      <p:sp>
        <p:nvSpPr>
          <p:cNvPr id="2" name="Google Shape;1123;p17">
            <a:extLst>
              <a:ext uri="{FF2B5EF4-FFF2-40B4-BE49-F238E27FC236}">
                <a16:creationId xmlns:a16="http://schemas.microsoft.com/office/drawing/2014/main" id="{AB285E7A-60AE-CA25-FD05-3E93E295CB29}"/>
              </a:ext>
            </a:extLst>
          </p:cNvPr>
          <p:cNvSpPr/>
          <p:nvPr/>
        </p:nvSpPr>
        <p:spPr>
          <a:xfrm>
            <a:off x="7785831" y="1960739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1124;p17" descr="preencoded.png">
            <a:extLst>
              <a:ext uri="{FF2B5EF4-FFF2-40B4-BE49-F238E27FC236}">
                <a16:creationId xmlns:a16="http://schemas.microsoft.com/office/drawing/2014/main" id="{DFA207CA-A88D-6DFB-BD6E-0C488461468C}"/>
              </a:ext>
            </a:extLst>
          </p:cNvPr>
          <p:cNvPicPr preferRelativeResize="0"/>
          <p:nvPr/>
        </p:nvPicPr>
        <p:blipFill rotWithShape="1">
          <a:blip r:embed="rId6">
            <a:alphaModFix/>
            <a:biLevel thresh="75000"/>
          </a:blip>
          <a:srcRect t="-1104" b="-1094"/>
          <a:stretch/>
        </p:blipFill>
        <p:spPr>
          <a:xfrm>
            <a:off x="7880943" y="2042873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3;p17">
            <a:extLst>
              <a:ext uri="{FF2B5EF4-FFF2-40B4-BE49-F238E27FC236}">
                <a16:creationId xmlns:a16="http://schemas.microsoft.com/office/drawing/2014/main" id="{EA8662A8-75AB-B136-2DFA-9C14E3696A12}"/>
              </a:ext>
            </a:extLst>
          </p:cNvPr>
          <p:cNvSpPr/>
          <p:nvPr/>
        </p:nvSpPr>
        <p:spPr>
          <a:xfrm>
            <a:off x="7785831" y="3031869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1124;p17" descr="preencoded.png">
            <a:extLst>
              <a:ext uri="{FF2B5EF4-FFF2-40B4-BE49-F238E27FC236}">
                <a16:creationId xmlns:a16="http://schemas.microsoft.com/office/drawing/2014/main" id="{0C799F99-DE0B-06E0-E78B-4A00F17A918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biLevel thresh="75000"/>
          </a:blip>
          <a:srcRect t="-1104" b="-1094"/>
          <a:stretch/>
        </p:blipFill>
        <p:spPr>
          <a:xfrm>
            <a:off x="7880943" y="3114002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23;p17">
            <a:extLst>
              <a:ext uri="{FF2B5EF4-FFF2-40B4-BE49-F238E27FC236}">
                <a16:creationId xmlns:a16="http://schemas.microsoft.com/office/drawing/2014/main" id="{39EED3BF-9CE7-C33E-E2AB-7F05183FC8BD}"/>
              </a:ext>
            </a:extLst>
          </p:cNvPr>
          <p:cNvSpPr/>
          <p:nvPr/>
        </p:nvSpPr>
        <p:spPr>
          <a:xfrm>
            <a:off x="7785831" y="4115941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1124;p17" descr="preencoded.png">
            <a:extLst>
              <a:ext uri="{FF2B5EF4-FFF2-40B4-BE49-F238E27FC236}">
                <a16:creationId xmlns:a16="http://schemas.microsoft.com/office/drawing/2014/main" id="{3CDECF41-11A4-3FD7-6471-1838348BE4F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biLevel thresh="75000"/>
          </a:blip>
          <a:srcRect t="-1104" b="-1094"/>
          <a:stretch/>
        </p:blipFill>
        <p:spPr>
          <a:xfrm>
            <a:off x="7880943" y="4198075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23;p17">
            <a:extLst>
              <a:ext uri="{FF2B5EF4-FFF2-40B4-BE49-F238E27FC236}">
                <a16:creationId xmlns:a16="http://schemas.microsoft.com/office/drawing/2014/main" id="{E4EA9DE8-D352-1018-5DE0-8BC2ECA7BCC6}"/>
              </a:ext>
            </a:extLst>
          </p:cNvPr>
          <p:cNvSpPr/>
          <p:nvPr/>
        </p:nvSpPr>
        <p:spPr>
          <a:xfrm>
            <a:off x="7785831" y="5180151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124;p17" descr="preencoded.png">
            <a:extLst>
              <a:ext uri="{FF2B5EF4-FFF2-40B4-BE49-F238E27FC236}">
                <a16:creationId xmlns:a16="http://schemas.microsoft.com/office/drawing/2014/main" id="{779D9A55-3C05-4CDA-B189-B0CD86F7925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biLevel thresh="75000"/>
          </a:blip>
          <a:srcRect t="-1104" b="-1094"/>
          <a:stretch/>
        </p:blipFill>
        <p:spPr>
          <a:xfrm>
            <a:off x="7880943" y="5262285"/>
            <a:ext cx="114300" cy="12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12;p26" descr="preencoded.png">
            <a:extLst>
              <a:ext uri="{FF2B5EF4-FFF2-40B4-BE49-F238E27FC236}">
                <a16:creationId xmlns:a16="http://schemas.microsoft.com/office/drawing/2014/main" id="{F9E14BFE-0B7D-670E-6295-014F9749B3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571" y="894804"/>
            <a:ext cx="6640462" cy="5424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">
            <a:extLst>
              <a:ext uri="{FF2B5EF4-FFF2-40B4-BE49-F238E27FC236}">
                <a16:creationId xmlns:a16="http://schemas.microsoft.com/office/drawing/2014/main" id="{3F4046F5-3601-21BF-2983-20F1D773BE27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2991EE0E-B1CC-8FEA-C624-62CB7B1E19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1BDFBDAC-719B-259F-62F5-E518F0A24B2A}"/>
              </a:ext>
            </a:extLst>
          </p:cNvPr>
          <p:cNvSpPr txBox="1"/>
          <p:nvPr/>
        </p:nvSpPr>
        <p:spPr>
          <a:xfrm>
            <a:off x="914400" y="304495"/>
            <a:ext cx="19248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웹 UI</a:t>
            </a:r>
            <a:endParaRPr lang="en-US" sz="240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1B92A4B2-12DC-15F0-D6CA-D9AF67C3E14E}"/>
              </a:ext>
            </a:extLst>
          </p:cNvPr>
          <p:cNvSpPr txBox="1"/>
          <p:nvPr/>
        </p:nvSpPr>
        <p:spPr>
          <a:xfrm>
            <a:off x="914400" y="610140"/>
            <a:ext cx="222107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대시보드/업체관리/가격공개 플로우</a:t>
            </a:r>
            <a:endParaRPr lang="en-US" sz="11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BA15F185-D14E-60CD-8EA4-BFFA7656467D}"/>
              </a:ext>
            </a:extLst>
          </p:cNvPr>
          <p:cNvSpPr txBox="1"/>
          <p:nvPr/>
        </p:nvSpPr>
        <p:spPr>
          <a:xfrm>
            <a:off x="866850" y="1302349"/>
            <a:ext cx="1111809" cy="2204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대시보드</a:t>
            </a: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</a:t>
            </a:r>
            <a:endParaRPr lang="en-US" sz="1200" dirty="0">
              <a:solidFill>
                <a:srgbClr val="EE9B8D"/>
              </a:solidFill>
            </a:endParaRPr>
          </a:p>
        </p:txBody>
      </p:sp>
      <p:pic>
        <p:nvPicPr>
          <p:cNvPr id="15" name="Image 3" descr="preencoded.png">
            <a:extLst>
              <a:ext uri="{FF2B5EF4-FFF2-40B4-BE49-F238E27FC236}">
                <a16:creationId xmlns:a16="http://schemas.microsoft.com/office/drawing/2014/main" id="{A4B61CDA-DF45-615F-28F7-31CE6A73E5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39960" y="1256529"/>
            <a:ext cx="249555" cy="2878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5EE11F-7828-1FF0-3AEB-0EEEFDBD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6" y="1903484"/>
            <a:ext cx="6204752" cy="36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5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609905" y="381305"/>
            <a:ext cx="251002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목차</a:t>
            </a:r>
            <a:endParaRPr lang="en-US" sz="2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16" b="-16"/>
          <a:stretch/>
        </p:blipFill>
        <p:spPr>
          <a:xfrm>
            <a:off x="609905" y="1613113"/>
            <a:ext cx="3504895" cy="2000707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7649" y="1851772"/>
            <a:ext cx="533095" cy="533095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0354" y="2003562"/>
            <a:ext cx="228600" cy="228600"/>
          </a:xfrm>
          <a:prstGeom prst="rect">
            <a:avLst/>
          </a:prstGeom>
        </p:spPr>
      </p:pic>
      <p:sp>
        <p:nvSpPr>
          <p:cNvPr id="11" name="Text 6"/>
          <p:cNvSpPr txBox="1"/>
          <p:nvPr/>
        </p:nvSpPr>
        <p:spPr>
          <a:xfrm>
            <a:off x="847649" y="2537572"/>
            <a:ext cx="2286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01</a:t>
            </a:r>
            <a:endParaRPr lang="en-US" sz="900" dirty="0"/>
          </a:p>
        </p:txBody>
      </p:sp>
      <p:sp>
        <p:nvSpPr>
          <p:cNvPr id="12" name="Text 7"/>
          <p:cNvSpPr txBox="1"/>
          <p:nvPr/>
        </p:nvSpPr>
        <p:spPr>
          <a:xfrm>
            <a:off x="847649" y="2779888"/>
            <a:ext cx="935431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문제 인식</a:t>
            </a:r>
            <a:endParaRPr lang="en-US" dirty="0"/>
          </a:p>
        </p:txBody>
      </p:sp>
      <p:sp>
        <p:nvSpPr>
          <p:cNvPr id="13" name="Text 8"/>
          <p:cNvSpPr txBox="1"/>
          <p:nvPr/>
        </p:nvSpPr>
        <p:spPr>
          <a:xfrm>
            <a:off x="847649" y="3141990"/>
            <a:ext cx="26609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 err="1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웨딩</a:t>
            </a: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시장의 문제 정의</a:t>
            </a:r>
            <a:endParaRPr lang="en-US" sz="11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rcRect t="-16" b="-16"/>
          <a:stretch/>
        </p:blipFill>
        <p:spPr>
          <a:xfrm>
            <a:off x="4343400" y="1613113"/>
            <a:ext cx="3504895" cy="2000707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81144" y="1851772"/>
            <a:ext cx="533095" cy="533095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7"/>
          <a:srcRect l="-133" r="-133"/>
          <a:stretch/>
        </p:blipFill>
        <p:spPr>
          <a:xfrm>
            <a:off x="4762195" y="2003562"/>
            <a:ext cx="171907" cy="228600"/>
          </a:xfrm>
          <a:prstGeom prst="rect">
            <a:avLst/>
          </a:prstGeom>
        </p:spPr>
      </p:pic>
      <p:sp>
        <p:nvSpPr>
          <p:cNvPr id="19" name="Text 10"/>
          <p:cNvSpPr txBox="1"/>
          <p:nvPr/>
        </p:nvSpPr>
        <p:spPr>
          <a:xfrm>
            <a:off x="4581144" y="2537572"/>
            <a:ext cx="2286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</a:t>
            </a:r>
            <a:endParaRPr lang="en-US" sz="900" dirty="0"/>
          </a:p>
        </p:txBody>
      </p:sp>
      <p:sp>
        <p:nvSpPr>
          <p:cNvPr id="20" name="Text 11"/>
          <p:cNvSpPr txBox="1"/>
          <p:nvPr/>
        </p:nvSpPr>
        <p:spPr>
          <a:xfrm>
            <a:off x="4581144" y="2779888"/>
            <a:ext cx="1389888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해결책</a:t>
            </a: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소개</a:t>
            </a:r>
            <a:endParaRPr lang="en-US" dirty="0"/>
          </a:p>
        </p:txBody>
      </p:sp>
      <p:sp>
        <p:nvSpPr>
          <p:cNvPr id="21" name="Text 12"/>
          <p:cNvSpPr txBox="1"/>
          <p:nvPr/>
        </p:nvSpPr>
        <p:spPr>
          <a:xfrm>
            <a:off x="4581144" y="3141990"/>
            <a:ext cx="279989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Mongle 소개, 핵심 가치 및 시스템 구조</a:t>
            </a:r>
            <a:endParaRPr lang="en-US" sz="1100" dirty="0"/>
          </a:p>
        </p:txBody>
      </p:sp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3"/>
          <a:srcRect t="-16" b="-16"/>
          <a:stretch/>
        </p:blipFill>
        <p:spPr>
          <a:xfrm>
            <a:off x="8076895" y="1613113"/>
            <a:ext cx="3504895" cy="2000707"/>
          </a:xfrm>
          <a:prstGeom prst="rect">
            <a:avLst/>
          </a:prstGeom>
        </p:spPr>
      </p:pic>
      <p:pic>
        <p:nvPicPr>
          <p:cNvPr id="25" name="Image 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5554" y="1851772"/>
            <a:ext cx="533095" cy="533095"/>
          </a:xfrm>
          <a:prstGeom prst="rect">
            <a:avLst/>
          </a:prstGeom>
        </p:spPr>
      </p:pic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9"/>
          <a:srcRect l="-80" r="-80"/>
          <a:stretch/>
        </p:blipFill>
        <p:spPr>
          <a:xfrm>
            <a:off x="8438998" y="2003562"/>
            <a:ext cx="286207" cy="228600"/>
          </a:xfrm>
          <a:prstGeom prst="rect">
            <a:avLst/>
          </a:prstGeom>
        </p:spPr>
      </p:pic>
      <p:sp>
        <p:nvSpPr>
          <p:cNvPr id="27" name="Text 14"/>
          <p:cNvSpPr txBox="1"/>
          <p:nvPr/>
        </p:nvSpPr>
        <p:spPr>
          <a:xfrm>
            <a:off x="8315554" y="2537572"/>
            <a:ext cx="2286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03</a:t>
            </a:r>
            <a:endParaRPr lang="en-US" sz="900" dirty="0"/>
          </a:p>
        </p:txBody>
      </p:sp>
      <p:sp>
        <p:nvSpPr>
          <p:cNvPr id="28" name="Text 15"/>
          <p:cNvSpPr txBox="1"/>
          <p:nvPr/>
        </p:nvSpPr>
        <p:spPr>
          <a:xfrm>
            <a:off x="8315554" y="2779888"/>
            <a:ext cx="1186891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개발 &amp; 기술</a:t>
            </a:r>
            <a:endParaRPr lang="en-US" dirty="0"/>
          </a:p>
        </p:txBody>
      </p:sp>
      <p:sp>
        <p:nvSpPr>
          <p:cNvPr id="29" name="Text 16"/>
          <p:cNvSpPr txBox="1"/>
          <p:nvPr/>
        </p:nvSpPr>
        <p:spPr>
          <a:xfrm>
            <a:off x="8315554" y="3141990"/>
            <a:ext cx="27203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팀, 타임라인, 기술 스택 및 UI/UX 시연</a:t>
            </a:r>
            <a:endParaRPr lang="en-US" sz="1100" dirty="0"/>
          </a:p>
        </p:txBody>
      </p:sp>
      <p:pic>
        <p:nvPicPr>
          <p:cNvPr id="32" name="Image 12" descr="preencoded.png"/>
          <p:cNvPicPr>
            <a:picLocks noChangeAspect="1"/>
          </p:cNvPicPr>
          <p:nvPr/>
        </p:nvPicPr>
        <p:blipFill>
          <a:blip r:embed="rId3"/>
          <a:srcRect t="-16" b="-16"/>
          <a:stretch/>
        </p:blipFill>
        <p:spPr>
          <a:xfrm>
            <a:off x="2476195" y="4047694"/>
            <a:ext cx="3504895" cy="2000707"/>
          </a:xfrm>
          <a:prstGeom prst="rect">
            <a:avLst/>
          </a:prstGeom>
        </p:spPr>
      </p:pic>
      <p:pic>
        <p:nvPicPr>
          <p:cNvPr id="33" name="Image 13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714854" y="4285438"/>
            <a:ext cx="533095" cy="533095"/>
          </a:xfrm>
          <a:prstGeom prst="rect">
            <a:avLst/>
          </a:prstGeom>
        </p:spPr>
      </p:pic>
      <p:pic>
        <p:nvPicPr>
          <p:cNvPr id="34" name="Image 14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66644" y="4438143"/>
            <a:ext cx="228600" cy="228600"/>
          </a:xfrm>
          <a:prstGeom prst="rect">
            <a:avLst/>
          </a:prstGeom>
        </p:spPr>
      </p:pic>
      <p:sp>
        <p:nvSpPr>
          <p:cNvPr id="35" name="Text 18"/>
          <p:cNvSpPr txBox="1"/>
          <p:nvPr/>
        </p:nvSpPr>
        <p:spPr>
          <a:xfrm>
            <a:off x="2714854" y="4971238"/>
            <a:ext cx="2286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04</a:t>
            </a:r>
            <a:endParaRPr lang="en-US" sz="900" dirty="0"/>
          </a:p>
        </p:txBody>
      </p:sp>
      <p:sp>
        <p:nvSpPr>
          <p:cNvPr id="36" name="Text 19"/>
          <p:cNvSpPr txBox="1"/>
          <p:nvPr/>
        </p:nvSpPr>
        <p:spPr>
          <a:xfrm>
            <a:off x="2714854" y="5214469"/>
            <a:ext cx="1592885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 &amp; 운영</a:t>
            </a:r>
            <a:endParaRPr lang="en-US" dirty="0"/>
          </a:p>
        </p:txBody>
      </p:sp>
      <p:sp>
        <p:nvSpPr>
          <p:cNvPr id="37" name="Text 20"/>
          <p:cNvSpPr txBox="1"/>
          <p:nvPr/>
        </p:nvSpPr>
        <p:spPr>
          <a:xfrm>
            <a:off x="2714854" y="5576571"/>
            <a:ext cx="283829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수익화, 법적 이슈, 트러블슈팅 및 협업</a:t>
            </a:r>
            <a:endParaRPr lang="en-US" sz="1100" dirty="0"/>
          </a:p>
        </p:txBody>
      </p:sp>
      <p:pic>
        <p:nvPicPr>
          <p:cNvPr id="40" name="Image 16" descr="preencoded.png"/>
          <p:cNvPicPr>
            <a:picLocks noChangeAspect="1"/>
          </p:cNvPicPr>
          <p:nvPr/>
        </p:nvPicPr>
        <p:blipFill>
          <a:blip r:embed="rId3"/>
          <a:srcRect t="-16" b="-16"/>
          <a:stretch/>
        </p:blipFill>
        <p:spPr>
          <a:xfrm>
            <a:off x="6210605" y="4047694"/>
            <a:ext cx="3504895" cy="2000707"/>
          </a:xfrm>
          <a:prstGeom prst="rect">
            <a:avLst/>
          </a:prstGeom>
        </p:spPr>
      </p:pic>
      <p:pic>
        <p:nvPicPr>
          <p:cNvPr id="41" name="Image 1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48349" y="4285438"/>
            <a:ext cx="533095" cy="533095"/>
          </a:xfrm>
          <a:prstGeom prst="rect">
            <a:avLst/>
          </a:prstGeom>
        </p:spPr>
      </p:pic>
      <p:pic>
        <p:nvPicPr>
          <p:cNvPr id="42" name="Image 18" descr="preencoded.png"/>
          <p:cNvPicPr>
            <a:picLocks noChangeAspect="1"/>
          </p:cNvPicPr>
          <p:nvPr/>
        </p:nvPicPr>
        <p:blipFill>
          <a:blip r:embed="rId12"/>
          <a:srcRect l="-57" r="-57"/>
          <a:stretch/>
        </p:blipFill>
        <p:spPr>
          <a:xfrm>
            <a:off x="6614770" y="4438143"/>
            <a:ext cx="200254" cy="228600"/>
          </a:xfrm>
          <a:prstGeom prst="rect">
            <a:avLst/>
          </a:prstGeom>
        </p:spPr>
      </p:pic>
      <p:sp>
        <p:nvSpPr>
          <p:cNvPr id="43" name="Text 22"/>
          <p:cNvSpPr txBox="1"/>
          <p:nvPr/>
        </p:nvSpPr>
        <p:spPr>
          <a:xfrm>
            <a:off x="6448349" y="4971238"/>
            <a:ext cx="2286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05</a:t>
            </a:r>
            <a:endParaRPr lang="en-US" sz="900" dirty="0"/>
          </a:p>
        </p:txBody>
      </p:sp>
      <p:sp>
        <p:nvSpPr>
          <p:cNvPr id="44" name="Text 23"/>
          <p:cNvSpPr txBox="1"/>
          <p:nvPr/>
        </p:nvSpPr>
        <p:spPr>
          <a:xfrm>
            <a:off x="6448349" y="5214469"/>
            <a:ext cx="1186891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 &amp; 결론</a:t>
            </a:r>
            <a:endParaRPr lang="en-US" dirty="0"/>
          </a:p>
        </p:txBody>
      </p:sp>
      <p:sp>
        <p:nvSpPr>
          <p:cNvPr id="45" name="Text 24"/>
          <p:cNvSpPr txBox="1"/>
          <p:nvPr/>
        </p:nvSpPr>
        <p:spPr>
          <a:xfrm>
            <a:off x="6448349" y="5576571"/>
            <a:ext cx="283829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자체 평가, 개별 코멘트 및 최종 마무리</a:t>
            </a:r>
            <a:endParaRPr 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>
          <a:extLst>
            <a:ext uri="{FF2B5EF4-FFF2-40B4-BE49-F238E27FC236}">
              <a16:creationId xmlns:a16="http://schemas.microsoft.com/office/drawing/2014/main" id="{742DAC79-C80C-867B-7054-B1BCD1196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8">
            <a:extLst>
              <a:ext uri="{FF2B5EF4-FFF2-40B4-BE49-F238E27FC236}">
                <a16:creationId xmlns:a16="http://schemas.microsoft.com/office/drawing/2014/main" id="{85F6F4EF-9B93-062F-939D-42D613193B73}"/>
              </a:ext>
            </a:extLst>
          </p:cNvPr>
          <p:cNvSpPr/>
          <p:nvPr/>
        </p:nvSpPr>
        <p:spPr>
          <a:xfrm>
            <a:off x="30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5933C2EC-A894-96D0-99A3-500CFB261B1B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392BA8AC-2DE8-BDFB-7290-5608C1A8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FD900F01-B903-CBAC-0B2C-B0988C198DF4}"/>
              </a:ext>
            </a:extLst>
          </p:cNvPr>
          <p:cNvSpPr txBox="1"/>
          <p:nvPr/>
        </p:nvSpPr>
        <p:spPr>
          <a:xfrm>
            <a:off x="914400" y="304495"/>
            <a:ext cx="19248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웹 UI</a:t>
            </a:r>
            <a:endParaRPr lang="en-US" sz="240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9E3538CA-B968-A462-30FB-84EA7A3BDE1A}"/>
              </a:ext>
            </a:extLst>
          </p:cNvPr>
          <p:cNvSpPr txBox="1"/>
          <p:nvPr/>
        </p:nvSpPr>
        <p:spPr>
          <a:xfrm>
            <a:off x="914400" y="580644"/>
            <a:ext cx="222107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대시보드/업체관리/가격공개 플로우</a:t>
            </a:r>
            <a:endParaRPr lang="en-US" sz="900" dirty="0"/>
          </a:p>
        </p:txBody>
      </p:sp>
      <p:pic>
        <p:nvPicPr>
          <p:cNvPr id="22" name="Google Shape;1482;p28" descr="preencoded.png">
            <a:extLst>
              <a:ext uri="{FF2B5EF4-FFF2-40B4-BE49-F238E27FC236}">
                <a16:creationId xmlns:a16="http://schemas.microsoft.com/office/drawing/2014/main" id="{9075F924-6D4E-96DE-D4F3-C0B7C7F4F0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3690" y="883620"/>
            <a:ext cx="4571739" cy="543615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483;p28">
            <a:extLst>
              <a:ext uri="{FF2B5EF4-FFF2-40B4-BE49-F238E27FC236}">
                <a16:creationId xmlns:a16="http://schemas.microsoft.com/office/drawing/2014/main" id="{2B2EAA4E-DFEC-4D4A-CB0D-3017E1804AB9}"/>
              </a:ext>
            </a:extLst>
          </p:cNvPr>
          <p:cNvSpPr txBox="1"/>
          <p:nvPr/>
        </p:nvSpPr>
        <p:spPr>
          <a:xfrm>
            <a:off x="8024261" y="1215652"/>
            <a:ext cx="847500" cy="18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 dirty="0" err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</a:t>
            </a:r>
            <a:r>
              <a:rPr lang="en-US" sz="1200" b="1" dirty="0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1" dirty="0" err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구현</a:t>
            </a:r>
            <a:r>
              <a:rPr lang="en-US" sz="1200" b="1" i="0" u="none" strike="noStrike" cap="none" dirty="0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 dirty="0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1484;p28" descr="preencoded.png">
            <a:extLst>
              <a:ext uri="{FF2B5EF4-FFF2-40B4-BE49-F238E27FC236}">
                <a16:creationId xmlns:a16="http://schemas.microsoft.com/office/drawing/2014/main" id="{F31961B2-28A3-4FB8-282A-29A92EE52C1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7549614" y="1142733"/>
            <a:ext cx="342900" cy="39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85;p28" descr="preencoded.png">
            <a:extLst>
              <a:ext uri="{FF2B5EF4-FFF2-40B4-BE49-F238E27FC236}">
                <a16:creationId xmlns:a16="http://schemas.microsoft.com/office/drawing/2014/main" id="{076CB857-C45B-64C8-D5B4-99FE6E4C73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4712" y="1234097"/>
            <a:ext cx="152705" cy="174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487;p28">
            <a:extLst>
              <a:ext uri="{FF2B5EF4-FFF2-40B4-BE49-F238E27FC236}">
                <a16:creationId xmlns:a16="http://schemas.microsoft.com/office/drawing/2014/main" id="{1EB3312C-1B31-437F-1213-65F54C5D2645}"/>
              </a:ext>
            </a:extLst>
          </p:cNvPr>
          <p:cNvSpPr/>
          <p:nvPr/>
        </p:nvSpPr>
        <p:spPr>
          <a:xfrm>
            <a:off x="7549615" y="1808092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488;p28">
            <a:extLst>
              <a:ext uri="{FF2B5EF4-FFF2-40B4-BE49-F238E27FC236}">
                <a16:creationId xmlns:a16="http://schemas.microsoft.com/office/drawing/2014/main" id="{65AFE878-2F29-D5B3-5337-0C748D7CC6FB}"/>
              </a:ext>
            </a:extLst>
          </p:cNvPr>
          <p:cNvSpPr/>
          <p:nvPr/>
        </p:nvSpPr>
        <p:spPr>
          <a:xfrm>
            <a:off x="7708464" y="1923317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1489;p28" descr="preencoded.png">
            <a:extLst>
              <a:ext uri="{FF2B5EF4-FFF2-40B4-BE49-F238E27FC236}">
                <a16:creationId xmlns:a16="http://schemas.microsoft.com/office/drawing/2014/main" id="{977B8D2B-7B2B-CDF4-B072-9A35A555355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2005450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490;p28">
            <a:extLst>
              <a:ext uri="{FF2B5EF4-FFF2-40B4-BE49-F238E27FC236}">
                <a16:creationId xmlns:a16="http://schemas.microsoft.com/office/drawing/2014/main" id="{915E703D-38FB-FEEE-D406-E6171514C013}"/>
              </a:ext>
            </a:extLst>
          </p:cNvPr>
          <p:cNvSpPr txBox="1"/>
          <p:nvPr/>
        </p:nvSpPr>
        <p:spPr>
          <a:xfrm>
            <a:off x="8216941" y="2023531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 err="1"/>
              <a:t>Supabase</a:t>
            </a:r>
            <a:r>
              <a:rPr lang="en-US" altLang="ko-KR" sz="1200" b="1" dirty="0"/>
              <a:t> Realtime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491;p28">
            <a:extLst>
              <a:ext uri="{FF2B5EF4-FFF2-40B4-BE49-F238E27FC236}">
                <a16:creationId xmlns:a16="http://schemas.microsoft.com/office/drawing/2014/main" id="{37299713-CE0C-C236-50E0-41692F50329D}"/>
              </a:ext>
            </a:extLst>
          </p:cNvPr>
          <p:cNvSpPr txBox="1"/>
          <p:nvPr/>
        </p:nvSpPr>
        <p:spPr>
          <a:xfrm>
            <a:off x="8216274" y="2345146"/>
            <a:ext cx="336267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8B7B74"/>
              </a:buClr>
              <a:buSzPts val="900"/>
            </a:pPr>
            <a:r>
              <a:rPr lang="ko-KR" altLang="en-US" sz="1100" dirty="0"/>
              <a:t>실시간 채널 구독으로 일정</a:t>
            </a:r>
            <a:r>
              <a:rPr lang="en-US" altLang="ko-KR" sz="1100" dirty="0"/>
              <a:t>·</a:t>
            </a:r>
            <a:r>
              <a:rPr lang="ko-KR" altLang="en-US" sz="1100" dirty="0"/>
              <a:t>채팅</a:t>
            </a:r>
            <a:r>
              <a:rPr lang="en-US" altLang="ko-KR" sz="1100" dirty="0"/>
              <a:t>·</a:t>
            </a:r>
            <a:r>
              <a:rPr lang="ko-KR" altLang="en-US" sz="1100" dirty="0"/>
              <a:t>데이터 즉시 반영</a:t>
            </a:r>
            <a:endParaRPr lang="ko-KR" altLang="en-US" sz="1100" dirty="0">
              <a:solidFill>
                <a:srgbClr val="8B7B74"/>
              </a:solidFill>
            </a:endParaRPr>
          </a:p>
        </p:txBody>
      </p:sp>
      <p:sp>
        <p:nvSpPr>
          <p:cNvPr id="31" name="Google Shape;1494;p28">
            <a:extLst>
              <a:ext uri="{FF2B5EF4-FFF2-40B4-BE49-F238E27FC236}">
                <a16:creationId xmlns:a16="http://schemas.microsoft.com/office/drawing/2014/main" id="{E8791F77-F9F1-AEBE-A2D3-0868E85DDDFD}"/>
              </a:ext>
            </a:extLst>
          </p:cNvPr>
          <p:cNvSpPr/>
          <p:nvPr/>
        </p:nvSpPr>
        <p:spPr>
          <a:xfrm>
            <a:off x="7549615" y="5023930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495;p28">
            <a:extLst>
              <a:ext uri="{FF2B5EF4-FFF2-40B4-BE49-F238E27FC236}">
                <a16:creationId xmlns:a16="http://schemas.microsoft.com/office/drawing/2014/main" id="{7459DA4F-2A0B-66FC-C7BF-22602226F61C}"/>
              </a:ext>
            </a:extLst>
          </p:cNvPr>
          <p:cNvSpPr/>
          <p:nvPr/>
        </p:nvSpPr>
        <p:spPr>
          <a:xfrm>
            <a:off x="7708464" y="5139154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1496;p28" descr="preencoded.png">
            <a:extLst>
              <a:ext uri="{FF2B5EF4-FFF2-40B4-BE49-F238E27FC236}">
                <a16:creationId xmlns:a16="http://schemas.microsoft.com/office/drawing/2014/main" id="{42D0C7AD-C4F1-D5BB-5192-C746DCA47D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5221288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497;p28">
            <a:extLst>
              <a:ext uri="{FF2B5EF4-FFF2-40B4-BE49-F238E27FC236}">
                <a16:creationId xmlns:a16="http://schemas.microsoft.com/office/drawing/2014/main" id="{AB6028C6-2597-339A-A63D-909D4BC1D99C}"/>
              </a:ext>
            </a:extLst>
          </p:cNvPr>
          <p:cNvSpPr txBox="1"/>
          <p:nvPr/>
        </p:nvSpPr>
        <p:spPr>
          <a:xfrm>
            <a:off x="8216940" y="5239369"/>
            <a:ext cx="2554605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/>
              <a:t>AI </a:t>
            </a:r>
            <a:r>
              <a:rPr lang="ko-KR" altLang="en-US" sz="1200" b="1" dirty="0"/>
              <a:t>추천 로직 </a:t>
            </a:r>
            <a:r>
              <a:rPr lang="en-US" altLang="ko-KR" sz="1200" b="1" dirty="0"/>
              <a:t>(Rule + </a:t>
            </a:r>
            <a:r>
              <a:rPr lang="ko-KR" altLang="en-US" sz="1200" b="1" dirty="0"/>
              <a:t>데이터 기반</a:t>
            </a:r>
            <a:r>
              <a:rPr lang="en-US" altLang="ko-KR" sz="1200" b="1" dirty="0"/>
              <a:t>)</a:t>
            </a:r>
            <a:endParaRPr sz="12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35" name="Google Shape;1498;p28">
            <a:extLst>
              <a:ext uri="{FF2B5EF4-FFF2-40B4-BE49-F238E27FC236}">
                <a16:creationId xmlns:a16="http://schemas.microsoft.com/office/drawing/2014/main" id="{58C18896-2F74-F08A-58BA-5BDD73771C73}"/>
              </a:ext>
            </a:extLst>
          </p:cNvPr>
          <p:cNvSpPr txBox="1"/>
          <p:nvPr/>
        </p:nvSpPr>
        <p:spPr>
          <a:xfrm>
            <a:off x="8216278" y="5548782"/>
            <a:ext cx="298489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ko-KR" altLang="en-US" sz="1100" dirty="0"/>
              <a:t>커플 상태</a:t>
            </a:r>
            <a:r>
              <a:rPr lang="en-US" altLang="ko-KR" sz="1100" dirty="0"/>
              <a:t>·</a:t>
            </a:r>
            <a:r>
              <a:rPr lang="ko-KR" altLang="en-US" sz="1100" dirty="0"/>
              <a:t>예산</a:t>
            </a:r>
            <a:r>
              <a:rPr lang="en-US" altLang="ko-KR" sz="1100" dirty="0"/>
              <a:t>·</a:t>
            </a:r>
            <a:r>
              <a:rPr lang="ko-KR" altLang="en-US" sz="1100" dirty="0"/>
              <a:t>일정 기반 자동 추천 시스템</a:t>
            </a:r>
          </a:p>
        </p:txBody>
      </p:sp>
      <p:sp>
        <p:nvSpPr>
          <p:cNvPr id="36" name="Google Shape;1500;p28">
            <a:extLst>
              <a:ext uri="{FF2B5EF4-FFF2-40B4-BE49-F238E27FC236}">
                <a16:creationId xmlns:a16="http://schemas.microsoft.com/office/drawing/2014/main" id="{7F4F899C-3668-6022-18A0-F3B03226123B}"/>
              </a:ext>
            </a:extLst>
          </p:cNvPr>
          <p:cNvSpPr/>
          <p:nvPr/>
        </p:nvSpPr>
        <p:spPr>
          <a:xfrm>
            <a:off x="7549615" y="2880038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501;p28">
            <a:extLst>
              <a:ext uri="{FF2B5EF4-FFF2-40B4-BE49-F238E27FC236}">
                <a16:creationId xmlns:a16="http://schemas.microsoft.com/office/drawing/2014/main" id="{9F914CE8-124D-6758-C4F0-8DE4DA117B15}"/>
              </a:ext>
            </a:extLst>
          </p:cNvPr>
          <p:cNvSpPr/>
          <p:nvPr/>
        </p:nvSpPr>
        <p:spPr>
          <a:xfrm>
            <a:off x="7708464" y="2995262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Google Shape;1502;p28" descr="preencoded.png">
            <a:extLst>
              <a:ext uri="{FF2B5EF4-FFF2-40B4-BE49-F238E27FC236}">
                <a16:creationId xmlns:a16="http://schemas.microsoft.com/office/drawing/2014/main" id="{92F11488-0D91-BEAA-0F96-7CAA23E230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3077396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503;p28">
            <a:extLst>
              <a:ext uri="{FF2B5EF4-FFF2-40B4-BE49-F238E27FC236}">
                <a16:creationId xmlns:a16="http://schemas.microsoft.com/office/drawing/2014/main" id="{80F9046A-EBB8-507F-A25C-E10EAECD8C0A}"/>
              </a:ext>
            </a:extLst>
          </p:cNvPr>
          <p:cNvSpPr txBox="1"/>
          <p:nvPr/>
        </p:nvSpPr>
        <p:spPr>
          <a:xfrm>
            <a:off x="8216941" y="3095477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 err="1"/>
              <a:t>FastAPI</a:t>
            </a:r>
            <a:r>
              <a:rPr lang="en-US" altLang="ko-KR" sz="1200" b="1" dirty="0"/>
              <a:t> + JWT </a:t>
            </a:r>
            <a:r>
              <a:rPr lang="ko-KR" altLang="en-US" sz="1200" b="1" dirty="0"/>
              <a:t>인증 구조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40" name="Google Shape;1504;p28">
            <a:extLst>
              <a:ext uri="{FF2B5EF4-FFF2-40B4-BE49-F238E27FC236}">
                <a16:creationId xmlns:a16="http://schemas.microsoft.com/office/drawing/2014/main" id="{4E188230-DC43-396A-9C59-F111DBC7E151}"/>
              </a:ext>
            </a:extLst>
          </p:cNvPr>
          <p:cNvSpPr txBox="1"/>
          <p:nvPr/>
        </p:nvSpPr>
        <p:spPr>
          <a:xfrm>
            <a:off x="8216278" y="3404890"/>
            <a:ext cx="3131805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ko-KR" altLang="en-US" sz="1100" dirty="0"/>
              <a:t>토큰 기반 사용자 인증으로 안전한 </a:t>
            </a:r>
            <a:r>
              <a:rPr lang="en-US" altLang="ko-KR" sz="1100" dirty="0"/>
              <a:t>API </a:t>
            </a:r>
            <a:r>
              <a:rPr lang="ko-KR" altLang="en-US" sz="1100" dirty="0"/>
              <a:t>통신 구현</a:t>
            </a:r>
          </a:p>
        </p:txBody>
      </p:sp>
      <p:sp>
        <p:nvSpPr>
          <p:cNvPr id="41" name="Google Shape;1506;p28">
            <a:extLst>
              <a:ext uri="{FF2B5EF4-FFF2-40B4-BE49-F238E27FC236}">
                <a16:creationId xmlns:a16="http://schemas.microsoft.com/office/drawing/2014/main" id="{A3EEFEA9-EAE2-13DB-DF7A-C3F3D1FD0ACB}"/>
              </a:ext>
            </a:extLst>
          </p:cNvPr>
          <p:cNvSpPr/>
          <p:nvPr/>
        </p:nvSpPr>
        <p:spPr>
          <a:xfrm>
            <a:off x="7549615" y="3951984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507;p28">
            <a:extLst>
              <a:ext uri="{FF2B5EF4-FFF2-40B4-BE49-F238E27FC236}">
                <a16:creationId xmlns:a16="http://schemas.microsoft.com/office/drawing/2014/main" id="{66201A96-D106-592B-5C7D-B8E55C74FB9E}"/>
              </a:ext>
            </a:extLst>
          </p:cNvPr>
          <p:cNvSpPr/>
          <p:nvPr/>
        </p:nvSpPr>
        <p:spPr>
          <a:xfrm>
            <a:off x="7708464" y="4067208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Google Shape;1508;p28" descr="preencoded.png">
            <a:extLst>
              <a:ext uri="{FF2B5EF4-FFF2-40B4-BE49-F238E27FC236}">
                <a16:creationId xmlns:a16="http://schemas.microsoft.com/office/drawing/2014/main" id="{6B71C306-77FD-15C5-8A78-102C51B0CD7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4149342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509;p28">
            <a:extLst>
              <a:ext uri="{FF2B5EF4-FFF2-40B4-BE49-F238E27FC236}">
                <a16:creationId xmlns:a16="http://schemas.microsoft.com/office/drawing/2014/main" id="{BCC0842A-94CE-91E6-8EEE-8CAFE4BCA145}"/>
              </a:ext>
            </a:extLst>
          </p:cNvPr>
          <p:cNvSpPr txBox="1"/>
          <p:nvPr/>
        </p:nvSpPr>
        <p:spPr>
          <a:xfrm>
            <a:off x="8216941" y="4167423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/>
              <a:t>React </a:t>
            </a:r>
            <a:r>
              <a:rPr lang="ko-KR" altLang="en-US" sz="1200" b="1" dirty="0"/>
              <a:t>상태 관리 </a:t>
            </a:r>
            <a:r>
              <a:rPr lang="en-US" altLang="ko-KR" sz="1200" b="1" dirty="0"/>
              <a:t>(</a:t>
            </a:r>
            <a:r>
              <a:rPr lang="en-US" altLang="ko-KR" sz="1200" b="1" dirty="0" err="1"/>
              <a:t>Zustand</a:t>
            </a:r>
            <a:r>
              <a:rPr lang="en-US" altLang="ko-KR" sz="1200" b="1" dirty="0"/>
              <a:t>)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45" name="Google Shape;1510;p28">
            <a:extLst>
              <a:ext uri="{FF2B5EF4-FFF2-40B4-BE49-F238E27FC236}">
                <a16:creationId xmlns:a16="http://schemas.microsoft.com/office/drawing/2014/main" id="{C466EC41-1FF5-64BC-D9D9-7817C92A85E0}"/>
              </a:ext>
            </a:extLst>
          </p:cNvPr>
          <p:cNvSpPr txBox="1"/>
          <p:nvPr/>
        </p:nvSpPr>
        <p:spPr>
          <a:xfrm>
            <a:off x="8216278" y="4476836"/>
            <a:ext cx="298489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8B7B74"/>
              </a:buClr>
              <a:buSzPts val="900"/>
            </a:pPr>
            <a:r>
              <a:rPr lang="ko-KR" altLang="en-US" sz="1100" dirty="0"/>
              <a:t>프로젝트</a:t>
            </a:r>
            <a:r>
              <a:rPr lang="en-US" altLang="ko-KR" sz="1100" dirty="0"/>
              <a:t>·</a:t>
            </a:r>
            <a:r>
              <a:rPr lang="ko-KR" altLang="en-US" sz="1100" dirty="0"/>
              <a:t>커플</a:t>
            </a:r>
            <a:r>
              <a:rPr lang="en-US" altLang="ko-KR" sz="1100" dirty="0"/>
              <a:t>·</a:t>
            </a:r>
            <a:r>
              <a:rPr lang="ko-KR" altLang="en-US" sz="1100" dirty="0"/>
              <a:t>예산 상태를 전역으로 효율 관리</a:t>
            </a:r>
            <a:endParaRPr sz="1100" i="0" u="none" strike="noStrike" cap="none" dirty="0">
              <a:solidFill>
                <a:srgbClr val="867670"/>
              </a:solidFill>
            </a:endParaRPr>
          </a:p>
        </p:txBody>
      </p:sp>
      <p:sp>
        <p:nvSpPr>
          <p:cNvPr id="1467" name="Google Shape;1123;p17">
            <a:extLst>
              <a:ext uri="{FF2B5EF4-FFF2-40B4-BE49-F238E27FC236}">
                <a16:creationId xmlns:a16="http://schemas.microsoft.com/office/drawing/2014/main" id="{E8AA7AD7-8E9A-513E-3729-30B3827F7D0B}"/>
              </a:ext>
            </a:extLst>
          </p:cNvPr>
          <p:cNvSpPr/>
          <p:nvPr/>
        </p:nvSpPr>
        <p:spPr>
          <a:xfrm>
            <a:off x="7785831" y="1960739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8" name="Google Shape;1124;p17" descr="preencoded.png">
            <a:extLst>
              <a:ext uri="{FF2B5EF4-FFF2-40B4-BE49-F238E27FC236}">
                <a16:creationId xmlns:a16="http://schemas.microsoft.com/office/drawing/2014/main" id="{9E2E4E5A-52D9-F191-3726-B56C1D914B64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2042873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123;p17">
            <a:extLst>
              <a:ext uri="{FF2B5EF4-FFF2-40B4-BE49-F238E27FC236}">
                <a16:creationId xmlns:a16="http://schemas.microsoft.com/office/drawing/2014/main" id="{DF367A3A-29BD-0F35-85B6-AEBE3E3869BD}"/>
              </a:ext>
            </a:extLst>
          </p:cNvPr>
          <p:cNvSpPr/>
          <p:nvPr/>
        </p:nvSpPr>
        <p:spPr>
          <a:xfrm>
            <a:off x="7785831" y="3031869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5" name="Google Shape;1124;p17" descr="preencoded.png">
            <a:extLst>
              <a:ext uri="{FF2B5EF4-FFF2-40B4-BE49-F238E27FC236}">
                <a16:creationId xmlns:a16="http://schemas.microsoft.com/office/drawing/2014/main" id="{21E098FD-5000-497D-3FAB-31823155FF93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3114002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123;p17">
            <a:extLst>
              <a:ext uri="{FF2B5EF4-FFF2-40B4-BE49-F238E27FC236}">
                <a16:creationId xmlns:a16="http://schemas.microsoft.com/office/drawing/2014/main" id="{911BE1B2-DF05-6884-5B2D-9487E2FA833D}"/>
              </a:ext>
            </a:extLst>
          </p:cNvPr>
          <p:cNvSpPr/>
          <p:nvPr/>
        </p:nvSpPr>
        <p:spPr>
          <a:xfrm>
            <a:off x="7785831" y="4115941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7" name="Google Shape;1124;p17" descr="preencoded.png">
            <a:extLst>
              <a:ext uri="{FF2B5EF4-FFF2-40B4-BE49-F238E27FC236}">
                <a16:creationId xmlns:a16="http://schemas.microsoft.com/office/drawing/2014/main" id="{AC4DB421-18DD-064C-475E-7F3498FB71FC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4198075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123;p17">
            <a:extLst>
              <a:ext uri="{FF2B5EF4-FFF2-40B4-BE49-F238E27FC236}">
                <a16:creationId xmlns:a16="http://schemas.microsoft.com/office/drawing/2014/main" id="{1B289479-BBE7-B058-A4F1-39BB46819468}"/>
              </a:ext>
            </a:extLst>
          </p:cNvPr>
          <p:cNvSpPr/>
          <p:nvPr/>
        </p:nvSpPr>
        <p:spPr>
          <a:xfrm>
            <a:off x="7785831" y="5180151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9" name="Google Shape;1124;p17" descr="preencoded.png">
            <a:extLst>
              <a:ext uri="{FF2B5EF4-FFF2-40B4-BE49-F238E27FC236}">
                <a16:creationId xmlns:a16="http://schemas.microsoft.com/office/drawing/2014/main" id="{EFD9B4A4-21E2-7BFA-B564-1144E7B647F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5262285"/>
            <a:ext cx="114300" cy="12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12;p26" descr="preencoded.png">
            <a:extLst>
              <a:ext uri="{FF2B5EF4-FFF2-40B4-BE49-F238E27FC236}">
                <a16:creationId xmlns:a16="http://schemas.microsoft.com/office/drawing/2014/main" id="{9140E749-37C2-0FB2-D994-7765EF15B5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571" y="894804"/>
            <a:ext cx="6640462" cy="5424973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Text 36">
            <a:extLst>
              <a:ext uri="{FF2B5EF4-FFF2-40B4-BE49-F238E27FC236}">
                <a16:creationId xmlns:a16="http://schemas.microsoft.com/office/drawing/2014/main" id="{0BB7541F-885E-A492-5427-D59F6A40CB81}"/>
              </a:ext>
            </a:extLst>
          </p:cNvPr>
          <p:cNvSpPr txBox="1"/>
          <p:nvPr/>
        </p:nvSpPr>
        <p:spPr>
          <a:xfrm>
            <a:off x="855751" y="1329273"/>
            <a:ext cx="101844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D7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업체관리 </a:t>
            </a:r>
            <a:endParaRPr lang="en-US" sz="1200" dirty="0">
              <a:solidFill>
                <a:srgbClr val="FFD700"/>
              </a:solidFill>
            </a:endParaRPr>
          </a:p>
        </p:txBody>
      </p:sp>
      <p:pic>
        <p:nvPicPr>
          <p:cNvPr id="1513" name="Image 13" descr="preencoded.png">
            <a:extLst>
              <a:ext uri="{FF2B5EF4-FFF2-40B4-BE49-F238E27FC236}">
                <a16:creationId xmlns:a16="http://schemas.microsoft.com/office/drawing/2014/main" id="{39CB152E-F74E-E83C-4D18-AC663048C08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837" r="-837"/>
          <a:stretch/>
        </p:blipFill>
        <p:spPr>
          <a:xfrm>
            <a:off x="509479" y="1287780"/>
            <a:ext cx="310029" cy="271043"/>
          </a:xfrm>
          <a:prstGeom prst="rect">
            <a:avLst/>
          </a:prstGeom>
        </p:spPr>
      </p:pic>
      <p:pic>
        <p:nvPicPr>
          <p:cNvPr id="1514" name="Picture 2">
            <a:extLst>
              <a:ext uri="{FF2B5EF4-FFF2-40B4-BE49-F238E27FC236}">
                <a16:creationId xmlns:a16="http://schemas.microsoft.com/office/drawing/2014/main" id="{622F7854-32A8-8CE6-A2A5-317C08F3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6" y="1893979"/>
            <a:ext cx="6204752" cy="403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C67CC29-4A31-0CB2-412A-85EFD06A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6" y="1897412"/>
            <a:ext cx="6186391" cy="403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CF0196-ECDD-1562-CA38-A2F63F7EA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b="4802"/>
          <a:stretch>
            <a:fillRect/>
          </a:stretch>
        </p:blipFill>
        <p:spPr bwMode="auto">
          <a:xfrm>
            <a:off x="1600200" y="2265176"/>
            <a:ext cx="5168978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9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>
          <a:extLst>
            <a:ext uri="{FF2B5EF4-FFF2-40B4-BE49-F238E27FC236}">
              <a16:creationId xmlns:a16="http://schemas.microsoft.com/office/drawing/2014/main" id="{27F70FBA-32CB-7A6C-65A3-2E742219E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8">
            <a:extLst>
              <a:ext uri="{FF2B5EF4-FFF2-40B4-BE49-F238E27FC236}">
                <a16:creationId xmlns:a16="http://schemas.microsoft.com/office/drawing/2014/main" id="{C2AF7EDB-2364-D5B3-7B61-57BE5B7D85F7}"/>
              </a:ext>
            </a:extLst>
          </p:cNvPr>
          <p:cNvSpPr/>
          <p:nvPr/>
        </p:nvSpPr>
        <p:spPr>
          <a:xfrm>
            <a:off x="0" y="0"/>
            <a:ext cx="12191700" cy="6858000"/>
          </a:xfrm>
          <a:prstGeom prst="rect">
            <a:avLst/>
          </a:prstGeom>
          <a:solidFill>
            <a:srgbClr val="FBF8F4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AFB11380-2D40-DABB-0814-B77AEE64B4D7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DC969B4C-D439-B1E2-D423-5FC46C64C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B4E87D64-1C7D-8C89-E9D5-6AC378DFA91D}"/>
              </a:ext>
            </a:extLst>
          </p:cNvPr>
          <p:cNvSpPr txBox="1"/>
          <p:nvPr/>
        </p:nvSpPr>
        <p:spPr>
          <a:xfrm>
            <a:off x="914400" y="304495"/>
            <a:ext cx="19248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웹 UI</a:t>
            </a:r>
            <a:endParaRPr lang="en-US" sz="150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F4C27A7D-E461-A71E-374D-E69F29A49F84}"/>
              </a:ext>
            </a:extLst>
          </p:cNvPr>
          <p:cNvSpPr txBox="1"/>
          <p:nvPr/>
        </p:nvSpPr>
        <p:spPr>
          <a:xfrm>
            <a:off x="914400" y="580644"/>
            <a:ext cx="222107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대시보드/업체관리/가격공개 플로우</a:t>
            </a:r>
            <a:endParaRPr lang="en-US" sz="900" dirty="0"/>
          </a:p>
        </p:txBody>
      </p:sp>
      <p:pic>
        <p:nvPicPr>
          <p:cNvPr id="18" name="Google Shape;1482;p28" descr="preencoded.png">
            <a:extLst>
              <a:ext uri="{FF2B5EF4-FFF2-40B4-BE49-F238E27FC236}">
                <a16:creationId xmlns:a16="http://schemas.microsoft.com/office/drawing/2014/main" id="{9079B575-4F93-7FD9-D3FD-AE89ABF16D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3690" y="883620"/>
            <a:ext cx="4571739" cy="543615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83;p28">
            <a:extLst>
              <a:ext uri="{FF2B5EF4-FFF2-40B4-BE49-F238E27FC236}">
                <a16:creationId xmlns:a16="http://schemas.microsoft.com/office/drawing/2014/main" id="{839E9994-925A-AD36-089C-EA82CCEE8D60}"/>
              </a:ext>
            </a:extLst>
          </p:cNvPr>
          <p:cNvSpPr txBox="1"/>
          <p:nvPr/>
        </p:nvSpPr>
        <p:spPr>
          <a:xfrm>
            <a:off x="8024261" y="1215652"/>
            <a:ext cx="847500" cy="18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03B"/>
              </a:buClr>
              <a:buSzPts val="1000"/>
              <a:buFont typeface="Noto Sans KR"/>
              <a:buNone/>
            </a:pPr>
            <a:r>
              <a:rPr lang="en-US" sz="1200" b="1" dirty="0" err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기능</a:t>
            </a:r>
            <a:r>
              <a:rPr lang="en-US" sz="1200" b="1" dirty="0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r>
              <a:rPr lang="en-US" sz="1200" b="1" dirty="0" err="1">
                <a:solidFill>
                  <a:srgbClr val="059669"/>
                </a:solidFill>
                <a:latin typeface="Noto Sans KR"/>
                <a:ea typeface="Noto Sans KR"/>
                <a:cs typeface="Noto Sans KR"/>
                <a:sym typeface="Noto Sans KR"/>
              </a:rPr>
              <a:t>구현</a:t>
            </a:r>
            <a:r>
              <a:rPr lang="en-US" sz="1200" b="1" i="0" u="none" strike="noStrike" cap="none" dirty="0">
                <a:solidFill>
                  <a:srgbClr val="D97706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sz="1200" b="0" i="0" u="none" strike="noStrike" cap="none" dirty="0">
              <a:solidFill>
                <a:srgbClr val="D977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1484;p28" descr="preencoded.png">
            <a:extLst>
              <a:ext uri="{FF2B5EF4-FFF2-40B4-BE49-F238E27FC236}">
                <a16:creationId xmlns:a16="http://schemas.microsoft.com/office/drawing/2014/main" id="{1F22C720-AF68-450F-0737-FC2C4CEEE2FA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8BDD93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7549614" y="1142733"/>
            <a:ext cx="342900" cy="39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485;p28" descr="preencoded.png">
            <a:extLst>
              <a:ext uri="{FF2B5EF4-FFF2-40B4-BE49-F238E27FC236}">
                <a16:creationId xmlns:a16="http://schemas.microsoft.com/office/drawing/2014/main" id="{B68A3877-606F-9CD8-8465-9B853A59E2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4712" y="1234097"/>
            <a:ext cx="152705" cy="17459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487;p28">
            <a:extLst>
              <a:ext uri="{FF2B5EF4-FFF2-40B4-BE49-F238E27FC236}">
                <a16:creationId xmlns:a16="http://schemas.microsoft.com/office/drawing/2014/main" id="{BE6FED6B-23AF-F456-FBFF-9EDC7E802E3F}"/>
              </a:ext>
            </a:extLst>
          </p:cNvPr>
          <p:cNvSpPr/>
          <p:nvPr/>
        </p:nvSpPr>
        <p:spPr>
          <a:xfrm>
            <a:off x="7549615" y="1808092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488;p28">
            <a:extLst>
              <a:ext uri="{FF2B5EF4-FFF2-40B4-BE49-F238E27FC236}">
                <a16:creationId xmlns:a16="http://schemas.microsoft.com/office/drawing/2014/main" id="{24EEBE4B-E388-C5BE-071A-AC9C6919C61B}"/>
              </a:ext>
            </a:extLst>
          </p:cNvPr>
          <p:cNvSpPr/>
          <p:nvPr/>
        </p:nvSpPr>
        <p:spPr>
          <a:xfrm>
            <a:off x="7708464" y="1923317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1489;p28" descr="preencoded.png">
            <a:extLst>
              <a:ext uri="{FF2B5EF4-FFF2-40B4-BE49-F238E27FC236}">
                <a16:creationId xmlns:a16="http://schemas.microsoft.com/office/drawing/2014/main" id="{20D07462-DAA0-6537-A913-D970D9D5211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2005450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490;p28">
            <a:extLst>
              <a:ext uri="{FF2B5EF4-FFF2-40B4-BE49-F238E27FC236}">
                <a16:creationId xmlns:a16="http://schemas.microsoft.com/office/drawing/2014/main" id="{C5B6218B-C4EE-3BB2-CC5D-6B69E8BA0044}"/>
              </a:ext>
            </a:extLst>
          </p:cNvPr>
          <p:cNvSpPr txBox="1"/>
          <p:nvPr/>
        </p:nvSpPr>
        <p:spPr>
          <a:xfrm>
            <a:off x="8216941" y="2023531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100" b="1" dirty="0" err="1"/>
              <a:t>Supabase</a:t>
            </a:r>
            <a:r>
              <a:rPr lang="en-US" altLang="ko-KR" sz="1100" b="1" dirty="0"/>
              <a:t> Realtime</a:t>
            </a:r>
            <a:endParaRPr sz="1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491;p28">
            <a:extLst>
              <a:ext uri="{FF2B5EF4-FFF2-40B4-BE49-F238E27FC236}">
                <a16:creationId xmlns:a16="http://schemas.microsoft.com/office/drawing/2014/main" id="{6F5DD3DB-F2E3-4A7B-44C0-02B68A400BD8}"/>
              </a:ext>
            </a:extLst>
          </p:cNvPr>
          <p:cNvSpPr txBox="1"/>
          <p:nvPr/>
        </p:nvSpPr>
        <p:spPr>
          <a:xfrm>
            <a:off x="8216274" y="2345146"/>
            <a:ext cx="336267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8B7B74"/>
              </a:buClr>
              <a:buSzPts val="900"/>
            </a:pPr>
            <a:r>
              <a:rPr lang="ko-KR" altLang="en-US" sz="1100" dirty="0"/>
              <a:t>실시간 채널 구독으로 일정</a:t>
            </a:r>
            <a:r>
              <a:rPr lang="en-US" altLang="ko-KR" sz="1100" dirty="0"/>
              <a:t>·</a:t>
            </a:r>
            <a:r>
              <a:rPr lang="ko-KR" altLang="en-US" sz="1100" dirty="0"/>
              <a:t>채팅</a:t>
            </a:r>
            <a:r>
              <a:rPr lang="en-US" altLang="ko-KR" sz="1100" dirty="0"/>
              <a:t>·</a:t>
            </a:r>
            <a:r>
              <a:rPr lang="ko-KR" altLang="en-US" sz="1100" dirty="0"/>
              <a:t>데이터 즉시 반영</a:t>
            </a:r>
            <a:endParaRPr lang="ko-KR" altLang="en-US" sz="1100" dirty="0">
              <a:solidFill>
                <a:srgbClr val="8B7B74"/>
              </a:solidFill>
            </a:endParaRPr>
          </a:p>
        </p:txBody>
      </p:sp>
      <p:sp>
        <p:nvSpPr>
          <p:cNvPr id="27" name="Google Shape;1494;p28">
            <a:extLst>
              <a:ext uri="{FF2B5EF4-FFF2-40B4-BE49-F238E27FC236}">
                <a16:creationId xmlns:a16="http://schemas.microsoft.com/office/drawing/2014/main" id="{71325D19-3DCB-2576-45B8-0546DBCDDE0E}"/>
              </a:ext>
            </a:extLst>
          </p:cNvPr>
          <p:cNvSpPr/>
          <p:nvPr/>
        </p:nvSpPr>
        <p:spPr>
          <a:xfrm>
            <a:off x="7549615" y="5023930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95;p28">
            <a:extLst>
              <a:ext uri="{FF2B5EF4-FFF2-40B4-BE49-F238E27FC236}">
                <a16:creationId xmlns:a16="http://schemas.microsoft.com/office/drawing/2014/main" id="{1004EFB0-F63A-F4BD-0961-E4E2B623886F}"/>
              </a:ext>
            </a:extLst>
          </p:cNvPr>
          <p:cNvSpPr/>
          <p:nvPr/>
        </p:nvSpPr>
        <p:spPr>
          <a:xfrm>
            <a:off x="7708464" y="5139154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1496;p28" descr="preencoded.png">
            <a:extLst>
              <a:ext uri="{FF2B5EF4-FFF2-40B4-BE49-F238E27FC236}">
                <a16:creationId xmlns:a16="http://schemas.microsoft.com/office/drawing/2014/main" id="{DBB7445E-9ECB-7E32-D4E2-A4631FD326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5221288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497;p28">
            <a:extLst>
              <a:ext uri="{FF2B5EF4-FFF2-40B4-BE49-F238E27FC236}">
                <a16:creationId xmlns:a16="http://schemas.microsoft.com/office/drawing/2014/main" id="{871E74FF-FC98-A163-AC32-DFFD3EA73DD0}"/>
              </a:ext>
            </a:extLst>
          </p:cNvPr>
          <p:cNvSpPr txBox="1"/>
          <p:nvPr/>
        </p:nvSpPr>
        <p:spPr>
          <a:xfrm>
            <a:off x="8216940" y="5239369"/>
            <a:ext cx="2554605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/>
              <a:t>AI </a:t>
            </a:r>
            <a:r>
              <a:rPr lang="ko-KR" altLang="en-US" sz="1200" b="1" dirty="0"/>
              <a:t>추천 로직 </a:t>
            </a:r>
            <a:r>
              <a:rPr lang="en-US" altLang="ko-KR" sz="1200" b="1" dirty="0"/>
              <a:t>(Rule + </a:t>
            </a:r>
            <a:r>
              <a:rPr lang="ko-KR" altLang="en-US" sz="1200" b="1" dirty="0"/>
              <a:t>데이터 기반</a:t>
            </a:r>
            <a:r>
              <a:rPr lang="en-US" altLang="ko-KR" sz="1200" b="1" dirty="0"/>
              <a:t>)</a:t>
            </a:r>
            <a:endParaRPr sz="9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31" name="Google Shape;1498;p28">
            <a:extLst>
              <a:ext uri="{FF2B5EF4-FFF2-40B4-BE49-F238E27FC236}">
                <a16:creationId xmlns:a16="http://schemas.microsoft.com/office/drawing/2014/main" id="{FCBA0D4C-FDD8-AC68-E5DB-5F1737444078}"/>
              </a:ext>
            </a:extLst>
          </p:cNvPr>
          <p:cNvSpPr txBox="1"/>
          <p:nvPr/>
        </p:nvSpPr>
        <p:spPr>
          <a:xfrm>
            <a:off x="8216278" y="5548782"/>
            <a:ext cx="298489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ko-KR" altLang="en-US" sz="1100" dirty="0"/>
              <a:t>커플 상태</a:t>
            </a:r>
            <a:r>
              <a:rPr lang="en-US" altLang="ko-KR" sz="1100" dirty="0"/>
              <a:t>·</a:t>
            </a:r>
            <a:r>
              <a:rPr lang="ko-KR" altLang="en-US" sz="1100" dirty="0"/>
              <a:t>예산</a:t>
            </a:r>
            <a:r>
              <a:rPr lang="en-US" altLang="ko-KR" sz="1100" dirty="0"/>
              <a:t>·</a:t>
            </a:r>
            <a:r>
              <a:rPr lang="ko-KR" altLang="en-US" sz="1100" dirty="0"/>
              <a:t>일정 기반 자동 추천 시스템</a:t>
            </a:r>
          </a:p>
        </p:txBody>
      </p:sp>
      <p:sp>
        <p:nvSpPr>
          <p:cNvPr id="32" name="Google Shape;1500;p28">
            <a:extLst>
              <a:ext uri="{FF2B5EF4-FFF2-40B4-BE49-F238E27FC236}">
                <a16:creationId xmlns:a16="http://schemas.microsoft.com/office/drawing/2014/main" id="{D5462DE1-6EFF-3CD2-05A1-407B65C0ABA4}"/>
              </a:ext>
            </a:extLst>
          </p:cNvPr>
          <p:cNvSpPr/>
          <p:nvPr/>
        </p:nvSpPr>
        <p:spPr>
          <a:xfrm>
            <a:off x="7549615" y="2880038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501;p28">
            <a:extLst>
              <a:ext uri="{FF2B5EF4-FFF2-40B4-BE49-F238E27FC236}">
                <a16:creationId xmlns:a16="http://schemas.microsoft.com/office/drawing/2014/main" id="{CD29BA03-D765-0CF5-0FEC-0C9E662206BA}"/>
              </a:ext>
            </a:extLst>
          </p:cNvPr>
          <p:cNvSpPr/>
          <p:nvPr/>
        </p:nvSpPr>
        <p:spPr>
          <a:xfrm>
            <a:off x="7708464" y="2995262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Google Shape;1502;p28" descr="preencoded.png">
            <a:extLst>
              <a:ext uri="{FF2B5EF4-FFF2-40B4-BE49-F238E27FC236}">
                <a16:creationId xmlns:a16="http://schemas.microsoft.com/office/drawing/2014/main" id="{78C9F743-AAC1-7266-FB0E-72F658859E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3077396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503;p28">
            <a:extLst>
              <a:ext uri="{FF2B5EF4-FFF2-40B4-BE49-F238E27FC236}">
                <a16:creationId xmlns:a16="http://schemas.microsoft.com/office/drawing/2014/main" id="{371AEAC2-6DFF-3575-A23F-D2F21F7DE233}"/>
              </a:ext>
            </a:extLst>
          </p:cNvPr>
          <p:cNvSpPr txBox="1"/>
          <p:nvPr/>
        </p:nvSpPr>
        <p:spPr>
          <a:xfrm>
            <a:off x="8216941" y="3095477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100" b="1" dirty="0" err="1"/>
              <a:t>FastAPI</a:t>
            </a:r>
            <a:r>
              <a:rPr lang="en-US" altLang="ko-KR" sz="1100" b="1" dirty="0"/>
              <a:t> + JWT </a:t>
            </a:r>
            <a:r>
              <a:rPr lang="ko-KR" altLang="en-US" sz="1100" b="1" dirty="0"/>
              <a:t>인증 구조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36" name="Google Shape;1504;p28">
            <a:extLst>
              <a:ext uri="{FF2B5EF4-FFF2-40B4-BE49-F238E27FC236}">
                <a16:creationId xmlns:a16="http://schemas.microsoft.com/office/drawing/2014/main" id="{BD674194-EF6B-71D4-80CD-741B29415B0C}"/>
              </a:ext>
            </a:extLst>
          </p:cNvPr>
          <p:cNvSpPr txBox="1"/>
          <p:nvPr/>
        </p:nvSpPr>
        <p:spPr>
          <a:xfrm>
            <a:off x="8216278" y="3404890"/>
            <a:ext cx="3131805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ko-KR" altLang="en-US" sz="1100" dirty="0"/>
              <a:t>토큰 기반 사용자 인증으로 안전한 </a:t>
            </a:r>
            <a:r>
              <a:rPr lang="en-US" altLang="ko-KR" sz="1100" dirty="0"/>
              <a:t>API </a:t>
            </a:r>
            <a:r>
              <a:rPr lang="ko-KR" altLang="en-US" sz="1100" dirty="0"/>
              <a:t>통신 구현</a:t>
            </a:r>
          </a:p>
        </p:txBody>
      </p:sp>
      <p:sp>
        <p:nvSpPr>
          <p:cNvPr id="37" name="Google Shape;1506;p28">
            <a:extLst>
              <a:ext uri="{FF2B5EF4-FFF2-40B4-BE49-F238E27FC236}">
                <a16:creationId xmlns:a16="http://schemas.microsoft.com/office/drawing/2014/main" id="{85DC95F9-1726-B7BD-940C-269DE4C10068}"/>
              </a:ext>
            </a:extLst>
          </p:cNvPr>
          <p:cNvSpPr/>
          <p:nvPr/>
        </p:nvSpPr>
        <p:spPr>
          <a:xfrm>
            <a:off x="7549615" y="3951984"/>
            <a:ext cx="4020728" cy="907323"/>
          </a:xfrm>
          <a:prstGeom prst="roundRect">
            <a:avLst>
              <a:gd name="adj" fmla="val 20117"/>
            </a:avLst>
          </a:prstGeom>
          <a:solidFill>
            <a:srgbClr val="FFFFFF"/>
          </a:solidFill>
          <a:ln w="12700" cap="flat" cmpd="sng">
            <a:solidFill>
              <a:srgbClr val="F2B3A8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25400" dir="16200000" algn="bl" rotWithShape="0">
              <a:srgbClr val="000000">
                <a:alpha val="51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507;p28">
            <a:extLst>
              <a:ext uri="{FF2B5EF4-FFF2-40B4-BE49-F238E27FC236}">
                <a16:creationId xmlns:a16="http://schemas.microsoft.com/office/drawing/2014/main" id="{2086470B-A50A-6F56-8B5C-42B3E2DDCF10}"/>
              </a:ext>
            </a:extLst>
          </p:cNvPr>
          <p:cNvSpPr/>
          <p:nvPr/>
        </p:nvSpPr>
        <p:spPr>
          <a:xfrm>
            <a:off x="7708464" y="4067208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F3FAF1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1508;p28" descr="preencoded.png">
            <a:extLst>
              <a:ext uri="{FF2B5EF4-FFF2-40B4-BE49-F238E27FC236}">
                <a16:creationId xmlns:a16="http://schemas.microsoft.com/office/drawing/2014/main" id="{6C1A1A5D-9915-8925-56E9-E4B67DBD62A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104" b="-1094"/>
          <a:stretch/>
        </p:blipFill>
        <p:spPr>
          <a:xfrm>
            <a:off x="7846283" y="4149342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509;p28">
            <a:extLst>
              <a:ext uri="{FF2B5EF4-FFF2-40B4-BE49-F238E27FC236}">
                <a16:creationId xmlns:a16="http://schemas.microsoft.com/office/drawing/2014/main" id="{D7F5000B-28C2-C6DD-7496-101DBBB15822}"/>
              </a:ext>
            </a:extLst>
          </p:cNvPr>
          <p:cNvSpPr txBox="1"/>
          <p:nvPr/>
        </p:nvSpPr>
        <p:spPr>
          <a:xfrm>
            <a:off x="8216941" y="4167423"/>
            <a:ext cx="1695052" cy="1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4E403B"/>
              </a:buClr>
              <a:buSzPts val="900"/>
            </a:pPr>
            <a:r>
              <a:rPr lang="en-US" altLang="ko-KR" sz="1200" b="1" dirty="0"/>
              <a:t>React </a:t>
            </a:r>
            <a:r>
              <a:rPr lang="ko-KR" altLang="en-US" sz="1200" b="1" dirty="0"/>
              <a:t>상태 관리 </a:t>
            </a:r>
            <a:r>
              <a:rPr lang="en-US" altLang="ko-KR" sz="1200" b="1" dirty="0"/>
              <a:t>(</a:t>
            </a:r>
            <a:r>
              <a:rPr lang="en-US" altLang="ko-KR" sz="1200" b="1" dirty="0" err="1"/>
              <a:t>Zustand</a:t>
            </a:r>
            <a:r>
              <a:rPr lang="en-US" altLang="ko-KR" sz="1200" b="1" dirty="0"/>
              <a:t>)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41" name="Google Shape;1510;p28">
            <a:extLst>
              <a:ext uri="{FF2B5EF4-FFF2-40B4-BE49-F238E27FC236}">
                <a16:creationId xmlns:a16="http://schemas.microsoft.com/office/drawing/2014/main" id="{5ADAD419-779E-CD7C-1417-08745CB41711}"/>
              </a:ext>
            </a:extLst>
          </p:cNvPr>
          <p:cNvSpPr txBox="1"/>
          <p:nvPr/>
        </p:nvSpPr>
        <p:spPr>
          <a:xfrm>
            <a:off x="8216278" y="4476836"/>
            <a:ext cx="2984891" cy="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8B7B74"/>
              </a:buClr>
              <a:buSzPts val="900"/>
            </a:pPr>
            <a:r>
              <a:rPr lang="ko-KR" altLang="en-US" sz="1100" dirty="0"/>
              <a:t>프로젝트</a:t>
            </a:r>
            <a:r>
              <a:rPr lang="en-US" altLang="ko-KR" sz="1100" dirty="0"/>
              <a:t>·</a:t>
            </a:r>
            <a:r>
              <a:rPr lang="ko-KR" altLang="en-US" sz="1100" dirty="0"/>
              <a:t>커플</a:t>
            </a:r>
            <a:r>
              <a:rPr lang="en-US" altLang="ko-KR" sz="1100" dirty="0"/>
              <a:t>·</a:t>
            </a:r>
            <a:r>
              <a:rPr lang="ko-KR" altLang="en-US" sz="1100" dirty="0"/>
              <a:t>예산 상태를 전역으로 효율 관리</a:t>
            </a:r>
            <a:endParaRPr sz="1100" i="0" u="none" strike="noStrike" cap="none" dirty="0">
              <a:solidFill>
                <a:srgbClr val="867670"/>
              </a:solidFill>
            </a:endParaRPr>
          </a:p>
        </p:txBody>
      </p:sp>
      <p:sp>
        <p:nvSpPr>
          <p:cNvPr id="42" name="Google Shape;1123;p17">
            <a:extLst>
              <a:ext uri="{FF2B5EF4-FFF2-40B4-BE49-F238E27FC236}">
                <a16:creationId xmlns:a16="http://schemas.microsoft.com/office/drawing/2014/main" id="{E989C327-C752-4DA4-B503-4701364ADCF7}"/>
              </a:ext>
            </a:extLst>
          </p:cNvPr>
          <p:cNvSpPr/>
          <p:nvPr/>
        </p:nvSpPr>
        <p:spPr>
          <a:xfrm>
            <a:off x="7785831" y="1960739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Google Shape;1124;p17" descr="preencoded.png">
            <a:extLst>
              <a:ext uri="{FF2B5EF4-FFF2-40B4-BE49-F238E27FC236}">
                <a16:creationId xmlns:a16="http://schemas.microsoft.com/office/drawing/2014/main" id="{250E6644-1FEF-02A8-3559-83EDF57584E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2042873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123;p17">
            <a:extLst>
              <a:ext uri="{FF2B5EF4-FFF2-40B4-BE49-F238E27FC236}">
                <a16:creationId xmlns:a16="http://schemas.microsoft.com/office/drawing/2014/main" id="{978076D0-4DC0-808D-4ACC-2B59606DF920}"/>
              </a:ext>
            </a:extLst>
          </p:cNvPr>
          <p:cNvSpPr/>
          <p:nvPr/>
        </p:nvSpPr>
        <p:spPr>
          <a:xfrm>
            <a:off x="7785831" y="3031869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1124;p17" descr="preencoded.png">
            <a:extLst>
              <a:ext uri="{FF2B5EF4-FFF2-40B4-BE49-F238E27FC236}">
                <a16:creationId xmlns:a16="http://schemas.microsoft.com/office/drawing/2014/main" id="{D174EA80-E245-D1C5-2485-7B2FBD6FC726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3114002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123;p17">
            <a:extLst>
              <a:ext uri="{FF2B5EF4-FFF2-40B4-BE49-F238E27FC236}">
                <a16:creationId xmlns:a16="http://schemas.microsoft.com/office/drawing/2014/main" id="{D40E9558-DEE4-14E5-9D35-1BECB0F2B5E3}"/>
              </a:ext>
            </a:extLst>
          </p:cNvPr>
          <p:cNvSpPr/>
          <p:nvPr/>
        </p:nvSpPr>
        <p:spPr>
          <a:xfrm>
            <a:off x="7785831" y="4115941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1124;p17" descr="preencoded.png">
            <a:extLst>
              <a:ext uri="{FF2B5EF4-FFF2-40B4-BE49-F238E27FC236}">
                <a16:creationId xmlns:a16="http://schemas.microsoft.com/office/drawing/2014/main" id="{D27AFE62-81A0-65A8-60A4-8B64059C3B33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4198075"/>
            <a:ext cx="114300" cy="1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123;p17">
            <a:extLst>
              <a:ext uri="{FF2B5EF4-FFF2-40B4-BE49-F238E27FC236}">
                <a16:creationId xmlns:a16="http://schemas.microsoft.com/office/drawing/2014/main" id="{4D9242F1-CF29-8EEC-B056-0DA5A9E98842}"/>
              </a:ext>
            </a:extLst>
          </p:cNvPr>
          <p:cNvSpPr/>
          <p:nvPr/>
        </p:nvSpPr>
        <p:spPr>
          <a:xfrm>
            <a:off x="7785831" y="5180151"/>
            <a:ext cx="304500" cy="292545"/>
          </a:xfrm>
          <a:prstGeom prst="roundRect">
            <a:avLst>
              <a:gd name="adj" fmla="val 150150"/>
            </a:avLst>
          </a:prstGeom>
          <a:solidFill>
            <a:srgbClr val="C1EDC5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1124;p17" descr="preencoded.png">
            <a:extLst>
              <a:ext uri="{FF2B5EF4-FFF2-40B4-BE49-F238E27FC236}">
                <a16:creationId xmlns:a16="http://schemas.microsoft.com/office/drawing/2014/main" id="{958FC45D-10C2-C92A-21A3-2612E545302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</a:blip>
          <a:srcRect t="-1104" b="-1094"/>
          <a:stretch/>
        </p:blipFill>
        <p:spPr>
          <a:xfrm>
            <a:off x="7880943" y="5262285"/>
            <a:ext cx="114300" cy="12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412;p26" descr="preencoded.png">
            <a:extLst>
              <a:ext uri="{FF2B5EF4-FFF2-40B4-BE49-F238E27FC236}">
                <a16:creationId xmlns:a16="http://schemas.microsoft.com/office/drawing/2014/main" id="{085FED4F-50C9-48A5-F28E-F5198299C4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571" y="894804"/>
            <a:ext cx="6640462" cy="542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E9412E8D-FD35-A553-E6E7-465DE950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6" y="1903484"/>
            <a:ext cx="6204752" cy="40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8" name="Text 62">
            <a:extLst>
              <a:ext uri="{FF2B5EF4-FFF2-40B4-BE49-F238E27FC236}">
                <a16:creationId xmlns:a16="http://schemas.microsoft.com/office/drawing/2014/main" id="{DF4008EE-752D-201C-B60D-DF2CEFA50774}"/>
              </a:ext>
            </a:extLst>
          </p:cNvPr>
          <p:cNvSpPr txBox="1"/>
          <p:nvPr/>
        </p:nvSpPr>
        <p:spPr>
          <a:xfrm>
            <a:off x="866850" y="1302349"/>
            <a:ext cx="8421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90EE9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b="1" dirty="0" err="1">
                <a:solidFill>
                  <a:srgbClr val="90EE9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가격공개</a:t>
            </a:r>
            <a:r>
              <a:rPr lang="en-US" sz="1200" b="1" dirty="0">
                <a:solidFill>
                  <a:srgbClr val="90EE9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</a:t>
            </a:r>
            <a:endParaRPr lang="en-US" sz="1200" dirty="0">
              <a:solidFill>
                <a:srgbClr val="90EE90"/>
              </a:solidFill>
            </a:endParaRPr>
          </a:p>
        </p:txBody>
      </p:sp>
      <p:pic>
        <p:nvPicPr>
          <p:cNvPr id="1411" name="Image 26" descr="preencoded.png">
            <a:extLst>
              <a:ext uri="{FF2B5EF4-FFF2-40B4-BE49-F238E27FC236}">
                <a16:creationId xmlns:a16="http://schemas.microsoft.com/office/drawing/2014/main" id="{1EE823BD-5CCB-52B8-075D-9865CBB687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2512" r="-2512"/>
          <a:stretch/>
        </p:blipFill>
        <p:spPr>
          <a:xfrm>
            <a:off x="521216" y="1203553"/>
            <a:ext cx="270377" cy="34326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ECA37B-738A-758D-3154-198EC56F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6" y="1893979"/>
            <a:ext cx="6204752" cy="403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12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14400" y="304495"/>
            <a:ext cx="1648663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구조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914400" y="669134"/>
            <a:ext cx="1784909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입력→엔진→결과의 최적 경로</a:t>
            </a:r>
            <a:endParaRPr lang="en-US" sz="1100" dirty="0"/>
          </a:p>
        </p:txBody>
      </p:sp>
      <p:sp>
        <p:nvSpPr>
          <p:cNvPr id="9" name="Text 3"/>
          <p:cNvSpPr txBox="1"/>
          <p:nvPr/>
        </p:nvSpPr>
        <p:spPr>
          <a:xfrm>
            <a:off x="3961181" y="2638044"/>
            <a:ext cx="277063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처리</a:t>
            </a:r>
            <a:endParaRPr lang="en-US" sz="800" dirty="0"/>
          </a:p>
        </p:txBody>
      </p:sp>
      <p:sp>
        <p:nvSpPr>
          <p:cNvPr id="10" name="Text 4"/>
          <p:cNvSpPr txBox="1"/>
          <p:nvPr/>
        </p:nvSpPr>
        <p:spPr>
          <a:xfrm>
            <a:off x="8037576" y="2638044"/>
            <a:ext cx="277063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결과</a:t>
            </a:r>
            <a:endParaRPr lang="en-US" sz="800" dirty="0"/>
          </a:p>
        </p:txBody>
      </p:sp>
      <p:sp>
        <p:nvSpPr>
          <p:cNvPr id="11" name="Shape 5"/>
          <p:cNvSpPr/>
          <p:nvPr/>
        </p:nvSpPr>
        <p:spPr>
          <a:xfrm>
            <a:off x="457200" y="4572000"/>
            <a:ext cx="11277295" cy="694944"/>
          </a:xfrm>
          <a:prstGeom prst="roundRect">
            <a:avLst>
              <a:gd name="adj" fmla="val 43259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2" name="Shape 6"/>
          <p:cNvSpPr/>
          <p:nvPr/>
        </p:nvSpPr>
        <p:spPr>
          <a:xfrm>
            <a:off x="1484977" y="476768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rcRect t="-1100" b="-1100"/>
          <a:stretch/>
        </p:blipFill>
        <p:spPr>
          <a:xfrm>
            <a:off x="1580074" y="4852721"/>
            <a:ext cx="114300" cy="133502"/>
          </a:xfrm>
          <a:prstGeom prst="rect">
            <a:avLst/>
          </a:prstGeom>
        </p:spPr>
      </p:pic>
      <p:sp>
        <p:nvSpPr>
          <p:cNvPr id="14" name="Text 7"/>
          <p:cNvSpPr txBox="1"/>
          <p:nvPr/>
        </p:nvSpPr>
        <p:spPr>
          <a:xfrm>
            <a:off x="1865367" y="4724705"/>
            <a:ext cx="4096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98%</a:t>
            </a:r>
            <a:endParaRPr lang="en-US" sz="1200" dirty="0"/>
          </a:p>
        </p:txBody>
      </p:sp>
      <p:sp>
        <p:nvSpPr>
          <p:cNvPr id="15" name="Text 8"/>
          <p:cNvSpPr txBox="1"/>
          <p:nvPr/>
        </p:nvSpPr>
        <p:spPr>
          <a:xfrm>
            <a:off x="1865367" y="4953305"/>
            <a:ext cx="4096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정확도</a:t>
            </a:r>
            <a:endParaRPr lang="en-US" sz="900" dirty="0"/>
          </a:p>
        </p:txBody>
      </p:sp>
      <p:sp>
        <p:nvSpPr>
          <p:cNvPr id="16" name="Shape 9"/>
          <p:cNvSpPr/>
          <p:nvPr/>
        </p:nvSpPr>
        <p:spPr>
          <a:xfrm>
            <a:off x="5561346" y="476768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7"/>
          <a:srcRect t="-1100" b="-1100"/>
          <a:stretch/>
        </p:blipFill>
        <p:spPr>
          <a:xfrm>
            <a:off x="5656443" y="4852721"/>
            <a:ext cx="114300" cy="133502"/>
          </a:xfrm>
          <a:prstGeom prst="rect">
            <a:avLst/>
          </a:prstGeom>
        </p:spPr>
      </p:pic>
      <p:sp>
        <p:nvSpPr>
          <p:cNvPr id="18" name="Text 10"/>
          <p:cNvSpPr txBox="1"/>
          <p:nvPr/>
        </p:nvSpPr>
        <p:spPr>
          <a:xfrm>
            <a:off x="5942650" y="4724705"/>
            <a:ext cx="5340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0.3s</a:t>
            </a:r>
            <a:endParaRPr lang="en-US" sz="1200" dirty="0"/>
          </a:p>
        </p:txBody>
      </p:sp>
      <p:sp>
        <p:nvSpPr>
          <p:cNvPr id="19" name="Text 11"/>
          <p:cNvSpPr txBox="1"/>
          <p:nvPr/>
        </p:nvSpPr>
        <p:spPr>
          <a:xfrm>
            <a:off x="5942650" y="4953305"/>
            <a:ext cx="54406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처리 시간</a:t>
            </a:r>
            <a:endParaRPr lang="en-US" sz="900" dirty="0"/>
          </a:p>
        </p:txBody>
      </p:sp>
      <p:sp>
        <p:nvSpPr>
          <p:cNvPr id="24" name="Shape 15"/>
          <p:cNvSpPr/>
          <p:nvPr/>
        </p:nvSpPr>
        <p:spPr>
          <a:xfrm>
            <a:off x="9736047" y="476768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822001" y="4852721"/>
            <a:ext cx="133502" cy="133502"/>
          </a:xfrm>
          <a:prstGeom prst="rect">
            <a:avLst/>
          </a:prstGeom>
        </p:spPr>
      </p:pic>
      <p:sp>
        <p:nvSpPr>
          <p:cNvPr id="26" name="Text 16"/>
          <p:cNvSpPr txBox="1"/>
          <p:nvPr/>
        </p:nvSpPr>
        <p:spPr>
          <a:xfrm>
            <a:off x="10117352" y="4724705"/>
            <a:ext cx="5340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15%</a:t>
            </a:r>
            <a:endParaRPr lang="en-US" sz="1200" dirty="0"/>
          </a:p>
        </p:txBody>
      </p:sp>
      <p:sp>
        <p:nvSpPr>
          <p:cNvPr id="27" name="Text 17"/>
          <p:cNvSpPr txBox="1"/>
          <p:nvPr/>
        </p:nvSpPr>
        <p:spPr>
          <a:xfrm>
            <a:off x="10117352" y="4953305"/>
            <a:ext cx="54406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평균 절감</a:t>
            </a:r>
            <a:endParaRPr lang="en-US" sz="900" dirty="0"/>
          </a:p>
        </p:txBody>
      </p:sp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9"/>
          <a:srcRect l="-10" r="-10"/>
          <a:stretch/>
        </p:blipFill>
        <p:spPr>
          <a:xfrm>
            <a:off x="457200" y="1143000"/>
            <a:ext cx="3124505" cy="3047695"/>
          </a:xfrm>
          <a:prstGeom prst="rect">
            <a:avLst/>
          </a:prstGeom>
        </p:spPr>
      </p:pic>
      <p:sp>
        <p:nvSpPr>
          <p:cNvPr id="30" name="Shape 18"/>
          <p:cNvSpPr/>
          <p:nvPr/>
        </p:nvSpPr>
        <p:spPr>
          <a:xfrm>
            <a:off x="657454" y="1858061"/>
            <a:ext cx="2723998" cy="9144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</p:sp>
      <p:sp>
        <p:nvSpPr>
          <p:cNvPr id="31" name="Shape 19"/>
          <p:cNvSpPr/>
          <p:nvPr/>
        </p:nvSpPr>
        <p:spPr>
          <a:xfrm>
            <a:off x="657454" y="1352398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2" name="Image 10" descr="preencoded.png"/>
          <p:cNvPicPr>
            <a:picLocks noChangeAspect="1"/>
          </p:cNvPicPr>
          <p:nvPr/>
        </p:nvPicPr>
        <p:blipFill>
          <a:blip r:embed="rId10"/>
          <a:srcRect l="-760" r="-760"/>
          <a:stretch/>
        </p:blipFill>
        <p:spPr>
          <a:xfrm>
            <a:off x="771754" y="1457554"/>
            <a:ext cx="152705" cy="171907"/>
          </a:xfrm>
          <a:prstGeom prst="rect">
            <a:avLst/>
          </a:prstGeom>
        </p:spPr>
      </p:pic>
      <p:sp>
        <p:nvSpPr>
          <p:cNvPr id="33" name="Text 20"/>
          <p:cNvSpPr txBox="1"/>
          <p:nvPr/>
        </p:nvSpPr>
        <p:spPr>
          <a:xfrm>
            <a:off x="1152144" y="1343254"/>
            <a:ext cx="240761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입력</a:t>
            </a:r>
            <a:endParaRPr lang="en-US" sz="1400" dirty="0"/>
          </a:p>
        </p:txBody>
      </p:sp>
      <p:sp>
        <p:nvSpPr>
          <p:cNvPr id="34" name="Text 21"/>
          <p:cNvSpPr txBox="1"/>
          <p:nvPr/>
        </p:nvSpPr>
        <p:spPr>
          <a:xfrm>
            <a:off x="1152144" y="1580998"/>
            <a:ext cx="240761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프로필·예산·일정</a:t>
            </a:r>
            <a:endParaRPr lang="en-US" sz="900" dirty="0"/>
          </a:p>
        </p:txBody>
      </p:sp>
      <p:sp>
        <p:nvSpPr>
          <p:cNvPr id="35" name="Shape 22"/>
          <p:cNvSpPr/>
          <p:nvPr/>
        </p:nvSpPr>
        <p:spPr>
          <a:xfrm>
            <a:off x="657454" y="2018995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6" name="Shape 23"/>
          <p:cNvSpPr/>
          <p:nvPr/>
        </p:nvSpPr>
        <p:spPr>
          <a:xfrm>
            <a:off x="771754" y="2157070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1"/>
          <a:srcRect t="-1100" b="-1100"/>
          <a:stretch/>
        </p:blipFill>
        <p:spPr>
          <a:xfrm>
            <a:off x="866851" y="2243023"/>
            <a:ext cx="114300" cy="133502"/>
          </a:xfrm>
          <a:prstGeom prst="rect">
            <a:avLst/>
          </a:prstGeom>
        </p:spPr>
      </p:pic>
      <p:sp>
        <p:nvSpPr>
          <p:cNvPr id="38" name="Text 24"/>
          <p:cNvSpPr txBox="1"/>
          <p:nvPr/>
        </p:nvSpPr>
        <p:spPr>
          <a:xfrm>
            <a:off x="1171346" y="2133295"/>
            <a:ext cx="226314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프로필</a:t>
            </a:r>
            <a:endParaRPr lang="en-US" sz="900" dirty="0"/>
          </a:p>
        </p:txBody>
      </p:sp>
      <p:sp>
        <p:nvSpPr>
          <p:cNvPr id="39" name="Text 25"/>
          <p:cNvSpPr txBox="1"/>
          <p:nvPr/>
        </p:nvSpPr>
        <p:spPr>
          <a:xfrm>
            <a:off x="1171346" y="2333549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정보 수집</a:t>
            </a:r>
            <a:endParaRPr lang="en-US" sz="800" dirty="0"/>
          </a:p>
        </p:txBody>
      </p:sp>
      <p:sp>
        <p:nvSpPr>
          <p:cNvPr id="40" name="Shape 26"/>
          <p:cNvSpPr/>
          <p:nvPr/>
        </p:nvSpPr>
        <p:spPr>
          <a:xfrm>
            <a:off x="657454" y="2714854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1" name="Shape 27"/>
          <p:cNvSpPr/>
          <p:nvPr/>
        </p:nvSpPr>
        <p:spPr>
          <a:xfrm>
            <a:off x="771754" y="285292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2" name="Image 12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57707" y="2938882"/>
            <a:ext cx="133502" cy="133502"/>
          </a:xfrm>
          <a:prstGeom prst="rect">
            <a:avLst/>
          </a:prstGeom>
        </p:spPr>
      </p:pic>
      <p:sp>
        <p:nvSpPr>
          <p:cNvPr id="43" name="Text 28"/>
          <p:cNvSpPr txBox="1"/>
          <p:nvPr/>
        </p:nvSpPr>
        <p:spPr>
          <a:xfrm>
            <a:off x="1171346" y="2829154"/>
            <a:ext cx="226314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</a:t>
            </a:r>
            <a:endParaRPr lang="en-US" sz="900" dirty="0"/>
          </a:p>
        </p:txBody>
      </p:sp>
      <p:sp>
        <p:nvSpPr>
          <p:cNvPr id="44" name="Text 29"/>
          <p:cNvSpPr txBox="1"/>
          <p:nvPr/>
        </p:nvSpPr>
        <p:spPr>
          <a:xfrm>
            <a:off x="1171346" y="3029407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범위 설정</a:t>
            </a:r>
            <a:endParaRPr lang="en-US" sz="800" dirty="0"/>
          </a:p>
        </p:txBody>
      </p:sp>
      <p:sp>
        <p:nvSpPr>
          <p:cNvPr id="45" name="Shape 30"/>
          <p:cNvSpPr/>
          <p:nvPr/>
        </p:nvSpPr>
        <p:spPr>
          <a:xfrm>
            <a:off x="657454" y="3409798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6" name="Shape 31"/>
          <p:cNvSpPr/>
          <p:nvPr/>
        </p:nvSpPr>
        <p:spPr>
          <a:xfrm>
            <a:off x="771754" y="354787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88E8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7" name="Image 13" descr="preencoded.png"/>
          <p:cNvPicPr>
            <a:picLocks noChangeAspect="1"/>
          </p:cNvPicPr>
          <p:nvPr/>
        </p:nvPicPr>
        <p:blipFill>
          <a:blip r:embed="rId13"/>
          <a:srcRect t="-1100" b="-1100"/>
          <a:stretch/>
        </p:blipFill>
        <p:spPr>
          <a:xfrm>
            <a:off x="866851" y="3633826"/>
            <a:ext cx="114300" cy="133502"/>
          </a:xfrm>
          <a:prstGeom prst="rect">
            <a:avLst/>
          </a:prstGeom>
        </p:spPr>
      </p:pic>
      <p:sp>
        <p:nvSpPr>
          <p:cNvPr id="48" name="Text 32"/>
          <p:cNvSpPr txBox="1"/>
          <p:nvPr/>
        </p:nvSpPr>
        <p:spPr>
          <a:xfrm>
            <a:off x="1171346" y="3524098"/>
            <a:ext cx="226314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일정</a:t>
            </a:r>
            <a:endParaRPr lang="en-US" sz="900" dirty="0"/>
          </a:p>
        </p:txBody>
      </p:sp>
      <p:sp>
        <p:nvSpPr>
          <p:cNvPr id="49" name="Text 33"/>
          <p:cNvSpPr txBox="1"/>
          <p:nvPr/>
        </p:nvSpPr>
        <p:spPr>
          <a:xfrm>
            <a:off x="1171346" y="3724351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웨딩 일정 계획</a:t>
            </a:r>
            <a:endParaRPr lang="en-US" sz="800" dirty="0"/>
          </a:p>
        </p:txBody>
      </p:sp>
      <p:pic>
        <p:nvPicPr>
          <p:cNvPr id="50" name="Image 14" descr="preencoded.png"/>
          <p:cNvPicPr>
            <a:picLocks noChangeAspect="1"/>
          </p:cNvPicPr>
          <p:nvPr/>
        </p:nvPicPr>
        <p:blipFill>
          <a:blip r:embed="rId14"/>
          <a:srcRect t="-360" b="-360"/>
          <a:stretch/>
        </p:blipFill>
        <p:spPr>
          <a:xfrm>
            <a:off x="3866998" y="2542946"/>
            <a:ext cx="381305" cy="19202"/>
          </a:xfrm>
          <a:prstGeom prst="rect">
            <a:avLst/>
          </a:prstGeom>
        </p:spPr>
      </p:pic>
      <p:pic>
        <p:nvPicPr>
          <p:cNvPr id="51" name="Image 15" descr="preencoded.png"/>
          <p:cNvPicPr>
            <a:picLocks noChangeAspect="1"/>
          </p:cNvPicPr>
          <p:nvPr/>
        </p:nvPicPr>
        <p:blipFill>
          <a:blip r:embed="rId9"/>
          <a:srcRect l="-10" r="-10"/>
          <a:stretch/>
        </p:blipFill>
        <p:spPr>
          <a:xfrm>
            <a:off x="4533595" y="1143000"/>
            <a:ext cx="3124505" cy="3047695"/>
          </a:xfrm>
          <a:prstGeom prst="rect">
            <a:avLst/>
          </a:prstGeom>
        </p:spPr>
      </p:pic>
      <p:sp>
        <p:nvSpPr>
          <p:cNvPr id="52" name="Shape 34"/>
          <p:cNvSpPr/>
          <p:nvPr/>
        </p:nvSpPr>
        <p:spPr>
          <a:xfrm>
            <a:off x="4733849" y="1858061"/>
            <a:ext cx="2723998" cy="9144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</p:sp>
      <p:sp>
        <p:nvSpPr>
          <p:cNvPr id="53" name="Shape 35"/>
          <p:cNvSpPr/>
          <p:nvPr/>
        </p:nvSpPr>
        <p:spPr>
          <a:xfrm>
            <a:off x="4733849" y="1352398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6" descr="preencoded.png"/>
          <p:cNvPicPr>
            <a:picLocks noChangeAspect="1"/>
          </p:cNvPicPr>
          <p:nvPr/>
        </p:nvPicPr>
        <p:blipFill>
          <a:blip r:embed="rId15"/>
          <a:srcRect l="-1064" r="-1064"/>
          <a:stretch/>
        </p:blipFill>
        <p:spPr>
          <a:xfrm>
            <a:off x="4815230" y="1457554"/>
            <a:ext cx="219456" cy="171907"/>
          </a:xfrm>
          <a:prstGeom prst="rect">
            <a:avLst/>
          </a:prstGeom>
        </p:spPr>
      </p:pic>
      <p:sp>
        <p:nvSpPr>
          <p:cNvPr id="55" name="Text 36"/>
          <p:cNvSpPr txBox="1"/>
          <p:nvPr/>
        </p:nvSpPr>
        <p:spPr>
          <a:xfrm>
            <a:off x="5229454" y="1343254"/>
            <a:ext cx="240761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엔진</a:t>
            </a:r>
            <a:endParaRPr lang="en-US" sz="1400" dirty="0"/>
          </a:p>
        </p:txBody>
      </p:sp>
      <p:sp>
        <p:nvSpPr>
          <p:cNvPr id="56" name="Text 37"/>
          <p:cNvSpPr txBox="1"/>
          <p:nvPr/>
        </p:nvSpPr>
        <p:spPr>
          <a:xfrm>
            <a:off x="5229454" y="1580998"/>
            <a:ext cx="240761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추천·분석·최적화</a:t>
            </a:r>
            <a:endParaRPr lang="en-US" sz="900" dirty="0"/>
          </a:p>
        </p:txBody>
      </p:sp>
      <p:sp>
        <p:nvSpPr>
          <p:cNvPr id="57" name="Shape 38"/>
          <p:cNvSpPr/>
          <p:nvPr/>
        </p:nvSpPr>
        <p:spPr>
          <a:xfrm>
            <a:off x="4733849" y="2018995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8" name="Shape 39"/>
          <p:cNvSpPr/>
          <p:nvPr/>
        </p:nvSpPr>
        <p:spPr>
          <a:xfrm>
            <a:off x="4848149" y="2157070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9" name="Image 17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4934102" y="2243023"/>
            <a:ext cx="133502" cy="133502"/>
          </a:xfrm>
          <a:prstGeom prst="rect">
            <a:avLst/>
          </a:prstGeom>
        </p:spPr>
      </p:pic>
      <p:sp>
        <p:nvSpPr>
          <p:cNvPr id="60" name="Text 40"/>
          <p:cNvSpPr txBox="1"/>
          <p:nvPr/>
        </p:nvSpPr>
        <p:spPr>
          <a:xfrm>
            <a:off x="5248656" y="2018996"/>
            <a:ext cx="2263140" cy="409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B0F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추천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61" name="Text 41"/>
          <p:cNvSpPr txBox="1"/>
          <p:nvPr/>
        </p:nvSpPr>
        <p:spPr>
          <a:xfrm>
            <a:off x="5248656" y="2333549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기반 업체 추천</a:t>
            </a:r>
            <a:endParaRPr lang="en-US" sz="800" dirty="0"/>
          </a:p>
        </p:txBody>
      </p:sp>
      <p:sp>
        <p:nvSpPr>
          <p:cNvPr id="62" name="Shape 42"/>
          <p:cNvSpPr/>
          <p:nvPr/>
        </p:nvSpPr>
        <p:spPr>
          <a:xfrm>
            <a:off x="4733849" y="2714854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3" name="Shape 43"/>
          <p:cNvSpPr/>
          <p:nvPr/>
        </p:nvSpPr>
        <p:spPr>
          <a:xfrm>
            <a:off x="4848149" y="285292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4" name="Image 1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934102" y="2938882"/>
            <a:ext cx="133502" cy="133502"/>
          </a:xfrm>
          <a:prstGeom prst="rect">
            <a:avLst/>
          </a:prstGeom>
        </p:spPr>
      </p:pic>
      <p:sp>
        <p:nvSpPr>
          <p:cNvPr id="65" name="Text 44"/>
          <p:cNvSpPr txBox="1"/>
          <p:nvPr/>
        </p:nvSpPr>
        <p:spPr>
          <a:xfrm>
            <a:off x="5248656" y="2714855"/>
            <a:ext cx="2263140" cy="409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B0F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견적분석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66" name="Text 45"/>
          <p:cNvSpPr txBox="1"/>
          <p:nvPr/>
        </p:nvSpPr>
        <p:spPr>
          <a:xfrm>
            <a:off x="5248656" y="3029407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 비교 분석</a:t>
            </a:r>
            <a:endParaRPr lang="en-US" sz="800" dirty="0"/>
          </a:p>
        </p:txBody>
      </p:sp>
      <p:sp>
        <p:nvSpPr>
          <p:cNvPr id="67" name="Shape 46"/>
          <p:cNvSpPr/>
          <p:nvPr/>
        </p:nvSpPr>
        <p:spPr>
          <a:xfrm>
            <a:off x="4733849" y="3409798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8" name="Shape 47"/>
          <p:cNvSpPr/>
          <p:nvPr/>
        </p:nvSpPr>
        <p:spPr>
          <a:xfrm>
            <a:off x="4848149" y="354787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88E8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9" name="Image 19" descr="preencoded.png"/>
          <p:cNvPicPr>
            <a:picLocks noChangeAspect="1"/>
          </p:cNvPicPr>
          <p:nvPr/>
        </p:nvPicPr>
        <p:blipFill>
          <a:blip r:embed="rId17"/>
          <a:srcRect l="-2512" r="-2512"/>
          <a:stretch/>
        </p:blipFill>
        <p:spPr>
          <a:xfrm>
            <a:off x="4947818" y="3633826"/>
            <a:ext cx="105156" cy="133502"/>
          </a:xfrm>
          <a:prstGeom prst="rect">
            <a:avLst/>
          </a:prstGeom>
        </p:spPr>
      </p:pic>
      <p:sp>
        <p:nvSpPr>
          <p:cNvPr id="70" name="Text 48"/>
          <p:cNvSpPr txBox="1"/>
          <p:nvPr/>
        </p:nvSpPr>
        <p:spPr>
          <a:xfrm>
            <a:off x="5248656" y="3409799"/>
            <a:ext cx="2263140" cy="409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B0F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예산최적화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71" name="Text 49"/>
          <p:cNvSpPr txBox="1"/>
          <p:nvPr/>
        </p:nvSpPr>
        <p:spPr>
          <a:xfrm>
            <a:off x="5248656" y="3724351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최적 예산 계산</a:t>
            </a:r>
            <a:endParaRPr lang="en-US" sz="800" dirty="0"/>
          </a:p>
        </p:txBody>
      </p:sp>
      <p:pic>
        <p:nvPicPr>
          <p:cNvPr id="72" name="Image 20" descr="preencoded.png"/>
          <p:cNvPicPr>
            <a:picLocks noChangeAspect="1"/>
          </p:cNvPicPr>
          <p:nvPr/>
        </p:nvPicPr>
        <p:blipFill>
          <a:blip r:embed="rId14"/>
          <a:srcRect t="-360" b="-360"/>
          <a:stretch/>
        </p:blipFill>
        <p:spPr>
          <a:xfrm>
            <a:off x="7944307" y="2542946"/>
            <a:ext cx="381305" cy="19202"/>
          </a:xfrm>
          <a:prstGeom prst="rect">
            <a:avLst/>
          </a:prstGeom>
        </p:spPr>
      </p:pic>
      <p:pic>
        <p:nvPicPr>
          <p:cNvPr id="73" name="Image 21" descr="preencoded.png"/>
          <p:cNvPicPr>
            <a:picLocks noChangeAspect="1"/>
          </p:cNvPicPr>
          <p:nvPr/>
        </p:nvPicPr>
        <p:blipFill>
          <a:blip r:embed="rId9"/>
          <a:srcRect l="-10" r="-10"/>
          <a:stretch/>
        </p:blipFill>
        <p:spPr>
          <a:xfrm>
            <a:off x="8610905" y="1143000"/>
            <a:ext cx="3124505" cy="3047695"/>
          </a:xfrm>
          <a:prstGeom prst="rect">
            <a:avLst/>
          </a:prstGeom>
        </p:spPr>
      </p:pic>
      <p:sp>
        <p:nvSpPr>
          <p:cNvPr id="74" name="Shape 50"/>
          <p:cNvSpPr/>
          <p:nvPr/>
        </p:nvSpPr>
        <p:spPr>
          <a:xfrm>
            <a:off x="8810244" y="1858061"/>
            <a:ext cx="2723998" cy="9144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</p:sp>
      <p:sp>
        <p:nvSpPr>
          <p:cNvPr id="75" name="Shape 51"/>
          <p:cNvSpPr/>
          <p:nvPr/>
        </p:nvSpPr>
        <p:spPr>
          <a:xfrm>
            <a:off x="8810244" y="1352398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E88E8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6" name="Image 22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8915400" y="1457554"/>
            <a:ext cx="171907" cy="171907"/>
          </a:xfrm>
          <a:prstGeom prst="rect">
            <a:avLst/>
          </a:prstGeom>
        </p:spPr>
      </p:pic>
      <p:sp>
        <p:nvSpPr>
          <p:cNvPr id="77" name="Text 52"/>
          <p:cNvSpPr txBox="1"/>
          <p:nvPr/>
        </p:nvSpPr>
        <p:spPr>
          <a:xfrm>
            <a:off x="9305849" y="1343254"/>
            <a:ext cx="240761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결과</a:t>
            </a:r>
            <a:endParaRPr lang="en-US" sz="1400" dirty="0"/>
          </a:p>
        </p:txBody>
      </p:sp>
      <p:sp>
        <p:nvSpPr>
          <p:cNvPr id="78" name="Text 53"/>
          <p:cNvSpPr txBox="1"/>
          <p:nvPr/>
        </p:nvSpPr>
        <p:spPr>
          <a:xfrm>
            <a:off x="9305849" y="1580998"/>
            <a:ext cx="240761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매칭·절감·일정</a:t>
            </a:r>
            <a:endParaRPr lang="en-US" sz="900" dirty="0"/>
          </a:p>
        </p:txBody>
      </p:sp>
      <p:sp>
        <p:nvSpPr>
          <p:cNvPr id="79" name="Shape 54"/>
          <p:cNvSpPr/>
          <p:nvPr/>
        </p:nvSpPr>
        <p:spPr>
          <a:xfrm>
            <a:off x="8810244" y="2018995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0" name="Shape 55"/>
          <p:cNvSpPr/>
          <p:nvPr/>
        </p:nvSpPr>
        <p:spPr>
          <a:xfrm>
            <a:off x="8924544" y="2157070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1" name="Image 23" descr="preencoded.png"/>
          <p:cNvPicPr>
            <a:picLocks noChangeAspect="1"/>
          </p:cNvPicPr>
          <p:nvPr/>
        </p:nvPicPr>
        <p:blipFill>
          <a:blip r:embed="rId19"/>
          <a:srcRect l="-1507" r="-1507"/>
          <a:stretch/>
        </p:blipFill>
        <p:spPr>
          <a:xfrm>
            <a:off x="8991295" y="2243023"/>
            <a:ext cx="171907" cy="133502"/>
          </a:xfrm>
          <a:prstGeom prst="rect">
            <a:avLst/>
          </a:prstGeom>
        </p:spPr>
      </p:pic>
      <p:sp>
        <p:nvSpPr>
          <p:cNvPr id="82" name="Text 56"/>
          <p:cNvSpPr txBox="1"/>
          <p:nvPr/>
        </p:nvSpPr>
        <p:spPr>
          <a:xfrm>
            <a:off x="9325051" y="2133295"/>
            <a:ext cx="226314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매칭</a:t>
            </a:r>
            <a:endParaRPr lang="en-US" sz="1200" dirty="0"/>
          </a:p>
        </p:txBody>
      </p:sp>
      <p:sp>
        <p:nvSpPr>
          <p:cNvPr id="83" name="Text 57"/>
          <p:cNvSpPr txBox="1"/>
          <p:nvPr/>
        </p:nvSpPr>
        <p:spPr>
          <a:xfrm>
            <a:off x="9325051" y="2333549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최적 업체 매칭</a:t>
            </a:r>
            <a:endParaRPr lang="en-US" sz="800" dirty="0"/>
          </a:p>
        </p:txBody>
      </p:sp>
      <p:sp>
        <p:nvSpPr>
          <p:cNvPr id="84" name="Shape 58"/>
          <p:cNvSpPr/>
          <p:nvPr/>
        </p:nvSpPr>
        <p:spPr>
          <a:xfrm>
            <a:off x="8810244" y="2714854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5" name="Shape 59"/>
          <p:cNvSpPr/>
          <p:nvPr/>
        </p:nvSpPr>
        <p:spPr>
          <a:xfrm>
            <a:off x="8924544" y="285292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6" name="Image 24" descr="preencoded.png"/>
          <p:cNvPicPr>
            <a:picLocks noChangeAspect="1"/>
          </p:cNvPicPr>
          <p:nvPr/>
        </p:nvPicPr>
        <p:blipFill>
          <a:blip r:embed="rId20"/>
          <a:srcRect l="-837" r="-837"/>
          <a:stretch/>
        </p:blipFill>
        <p:spPr>
          <a:xfrm>
            <a:off x="9001354" y="2938882"/>
            <a:ext cx="152705" cy="133502"/>
          </a:xfrm>
          <a:prstGeom prst="rect">
            <a:avLst/>
          </a:prstGeom>
        </p:spPr>
      </p:pic>
      <p:sp>
        <p:nvSpPr>
          <p:cNvPr id="87" name="Text 60"/>
          <p:cNvSpPr txBox="1"/>
          <p:nvPr/>
        </p:nvSpPr>
        <p:spPr>
          <a:xfrm>
            <a:off x="9325051" y="2829154"/>
            <a:ext cx="226314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절감</a:t>
            </a:r>
            <a:endParaRPr lang="en-US" sz="1200" dirty="0"/>
          </a:p>
        </p:txBody>
      </p:sp>
      <p:sp>
        <p:nvSpPr>
          <p:cNvPr id="88" name="Text 61"/>
          <p:cNvSpPr txBox="1"/>
          <p:nvPr/>
        </p:nvSpPr>
        <p:spPr>
          <a:xfrm>
            <a:off x="9325051" y="3029407"/>
            <a:ext cx="217993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절감 15%</a:t>
            </a:r>
            <a:endParaRPr lang="en-US" sz="800" dirty="0"/>
          </a:p>
        </p:txBody>
      </p:sp>
      <p:sp>
        <p:nvSpPr>
          <p:cNvPr id="89" name="Shape 62"/>
          <p:cNvSpPr/>
          <p:nvPr/>
        </p:nvSpPr>
        <p:spPr>
          <a:xfrm>
            <a:off x="8810244" y="3409798"/>
            <a:ext cx="2723998" cy="580644"/>
          </a:xfrm>
          <a:prstGeom prst="roundRect">
            <a:avLst>
              <a:gd name="adj" fmla="val 51633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0" name="Shape 63"/>
          <p:cNvSpPr/>
          <p:nvPr/>
        </p:nvSpPr>
        <p:spPr>
          <a:xfrm>
            <a:off x="8924544" y="3547872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88E8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1" name="Image 25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9010498" y="3633826"/>
            <a:ext cx="133502" cy="133502"/>
          </a:xfrm>
          <a:prstGeom prst="rect">
            <a:avLst/>
          </a:prstGeom>
        </p:spPr>
      </p:pic>
      <p:sp>
        <p:nvSpPr>
          <p:cNvPr id="92" name="Text 64"/>
          <p:cNvSpPr txBox="1"/>
          <p:nvPr/>
        </p:nvSpPr>
        <p:spPr>
          <a:xfrm>
            <a:off x="9325051" y="3524098"/>
            <a:ext cx="226314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일정</a:t>
            </a:r>
            <a:endParaRPr lang="en-US" sz="1200" dirty="0"/>
          </a:p>
        </p:txBody>
      </p:sp>
      <p:sp>
        <p:nvSpPr>
          <p:cNvPr id="93" name="Text 65"/>
          <p:cNvSpPr txBox="1"/>
          <p:nvPr/>
        </p:nvSpPr>
        <p:spPr>
          <a:xfrm>
            <a:off x="9325051" y="3724351"/>
            <a:ext cx="226314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최적 일정 제안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28C22-A1F3-C4A8-B440-2DEEFEE9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3DF343A-9ACC-1AC4-54F6-D3C36F7CB1E4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C95A788-6A75-60F1-B5A1-862BDB33D4E2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79543EA-1D39-8E2B-E245-3E004AF83B5E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235F1997-2F5E-8511-BEA0-D0FE41626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B825B295-6ED3-8BC6-DC34-C2F14CA36F3E}"/>
              </a:ext>
            </a:extLst>
          </p:cNvPr>
          <p:cNvSpPr txBox="1"/>
          <p:nvPr/>
        </p:nvSpPr>
        <p:spPr>
          <a:xfrm>
            <a:off x="914400" y="427939"/>
            <a:ext cx="19248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– </a:t>
            </a:r>
            <a:r>
              <a:rPr lang="ko-KR" altLang="en-US" sz="24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챗봇</a:t>
            </a:r>
            <a:endParaRPr lang="en-US" sz="2400" dirty="0"/>
          </a:p>
        </p:txBody>
      </p:sp>
      <p:pic>
        <p:nvPicPr>
          <p:cNvPr id="127" name="그림 126">
            <a:extLst>
              <a:ext uri="{FF2B5EF4-FFF2-40B4-BE49-F238E27FC236}">
                <a16:creationId xmlns:a16="http://schemas.microsoft.com/office/drawing/2014/main" id="{B7825428-6039-5356-5C41-42B450059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257" y="889011"/>
            <a:ext cx="2660826" cy="5784980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691EC9BD-40B3-F2D4-CB2A-06AEC354F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461" y="889011"/>
            <a:ext cx="3077531" cy="5784980"/>
          </a:xfrm>
          <a:prstGeom prst="rect">
            <a:avLst/>
          </a:prstGeom>
        </p:spPr>
      </p:pic>
      <p:pic>
        <p:nvPicPr>
          <p:cNvPr id="130" name="Google Shape;1053;p15">
            <a:extLst>
              <a:ext uri="{FF2B5EF4-FFF2-40B4-BE49-F238E27FC236}">
                <a16:creationId xmlns:a16="http://schemas.microsoft.com/office/drawing/2014/main" id="{5D1FDD55-BF4F-0E89-2A13-DD674CE1CD2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3369" y="889011"/>
            <a:ext cx="2540977" cy="5784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072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77336-ECD2-BDA0-E764-7ED9F9CC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32631B9-2A60-A4CA-A014-DB1A2A5DB18C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DCB5F4B-0522-DC99-B572-95FE5CF513DB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297C71A-54DB-DD4D-64F0-BF7B617D14DE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D8A55F45-2666-E650-1C4B-930DD55C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CA8848C5-5D11-2B20-9CD7-E11F585F10C0}"/>
              </a:ext>
            </a:extLst>
          </p:cNvPr>
          <p:cNvSpPr txBox="1"/>
          <p:nvPr/>
        </p:nvSpPr>
        <p:spPr>
          <a:xfrm>
            <a:off x="914400" y="427939"/>
            <a:ext cx="1278194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– </a:t>
            </a:r>
            <a:r>
              <a:rPr lang="ko-KR" altLang="en-US" sz="24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챗봇</a:t>
            </a:r>
            <a:endParaRPr lang="en-US" sz="24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72E9B67-6B23-64DA-B404-562F56D9DE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775"/>
          <a:stretch>
            <a:fillRect/>
          </a:stretch>
        </p:blipFill>
        <p:spPr>
          <a:xfrm>
            <a:off x="128193" y="1082406"/>
            <a:ext cx="3842087" cy="573290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55C245E-6D75-21EE-E89C-EC2190B4C4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707"/>
          <a:stretch>
            <a:fillRect/>
          </a:stretch>
        </p:blipFill>
        <p:spPr>
          <a:xfrm>
            <a:off x="4098472" y="1082406"/>
            <a:ext cx="3851188" cy="5732908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A5BB62DB-7F9D-7606-6F11-3837FB311076}"/>
              </a:ext>
            </a:extLst>
          </p:cNvPr>
          <p:cNvSpPr txBox="1"/>
          <p:nvPr/>
        </p:nvSpPr>
        <p:spPr>
          <a:xfrm>
            <a:off x="1301541" y="780662"/>
            <a:ext cx="1359158" cy="2879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Data Crawling</a:t>
            </a:r>
            <a:endParaRPr lang="en-US" sz="1500" dirty="0"/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09D7049E-3EEE-3744-4821-F3AEE620FFC9}"/>
              </a:ext>
            </a:extLst>
          </p:cNvPr>
          <p:cNvSpPr txBox="1"/>
          <p:nvPr/>
        </p:nvSpPr>
        <p:spPr>
          <a:xfrm>
            <a:off x="4502380" y="762000"/>
            <a:ext cx="3013788" cy="307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RAG Embeddings(Vectorization)</a:t>
            </a:r>
            <a:endParaRPr lang="en-US" sz="15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2F65542D-A6CB-10E2-F7CA-15B539BA1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852" y="1082406"/>
            <a:ext cx="3854574" cy="5732908"/>
          </a:xfrm>
          <a:prstGeom prst="rect">
            <a:avLst/>
          </a:prstGeom>
        </p:spPr>
      </p:pic>
      <p:sp>
        <p:nvSpPr>
          <p:cNvPr id="18" name="Text 3">
            <a:extLst>
              <a:ext uri="{FF2B5EF4-FFF2-40B4-BE49-F238E27FC236}">
                <a16:creationId xmlns:a16="http://schemas.microsoft.com/office/drawing/2014/main" id="{09AB916B-4996-B8DA-EB41-08608E9F0C49}"/>
              </a:ext>
            </a:extLst>
          </p:cNvPr>
          <p:cNvSpPr txBox="1"/>
          <p:nvPr/>
        </p:nvSpPr>
        <p:spPr>
          <a:xfrm>
            <a:off x="8970420" y="766464"/>
            <a:ext cx="2047846" cy="307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RAG chat(GPT-4-mini)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96688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25AB-8D7E-72F4-DFE3-792CA2FE1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712ACE4-4E85-4C11-E5E6-14BFFEE688F3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F34153F-D81C-CA57-0CC2-818F2063AA3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4844634-EC05-7E2E-43A9-C21517CB67B3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C3E1E4FA-488A-EFA3-8566-8346FC6A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A8D8B4D4-A776-620C-E9CC-623362D886E2}"/>
              </a:ext>
            </a:extLst>
          </p:cNvPr>
          <p:cNvSpPr txBox="1"/>
          <p:nvPr/>
        </p:nvSpPr>
        <p:spPr>
          <a:xfrm>
            <a:off x="914399" y="319784"/>
            <a:ext cx="2113935" cy="4471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– </a:t>
            </a:r>
            <a:r>
              <a:rPr lang="ko-KR" alt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비용 최적화</a:t>
            </a:r>
            <a:endParaRPr lang="en-US" sz="2400" dirty="0"/>
          </a:p>
        </p:txBody>
      </p:sp>
      <p:pic>
        <p:nvPicPr>
          <p:cNvPr id="125" name="그림 124">
            <a:extLst>
              <a:ext uri="{FF2B5EF4-FFF2-40B4-BE49-F238E27FC236}">
                <a16:creationId xmlns:a16="http://schemas.microsoft.com/office/drawing/2014/main" id="{760802F4-51B4-54C5-9EAD-C18C599D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00" r="40455"/>
          <a:stretch>
            <a:fillRect/>
          </a:stretch>
        </p:blipFill>
        <p:spPr>
          <a:xfrm>
            <a:off x="144407" y="901276"/>
            <a:ext cx="2543028" cy="563693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5CD2F70-FBFD-3983-DADE-B9C085238D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632" t="40949" r="2263" b="12667"/>
          <a:stretch>
            <a:fillRect/>
          </a:stretch>
        </p:blipFill>
        <p:spPr>
          <a:xfrm>
            <a:off x="4012152" y="72640"/>
            <a:ext cx="4456265" cy="340091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50A6F7F-EF5D-7D0E-C39F-AEAE56DE5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152" y="3578135"/>
            <a:ext cx="4456264" cy="316435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31D9594-BC33-9D9B-6C2C-B611A5DDCA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043" r="20412"/>
          <a:stretch>
            <a:fillRect/>
          </a:stretch>
        </p:blipFill>
        <p:spPr>
          <a:xfrm>
            <a:off x="9504566" y="901277"/>
            <a:ext cx="2543027" cy="5636938"/>
          </a:xfrm>
          <a:prstGeom prst="rect">
            <a:avLst/>
          </a:prstGeom>
        </p:spPr>
      </p:pic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E8F72713-DF1C-0550-5497-ED5B76AF632D}"/>
              </a:ext>
            </a:extLst>
          </p:cNvPr>
          <p:cNvSpPr/>
          <p:nvPr/>
        </p:nvSpPr>
        <p:spPr>
          <a:xfrm>
            <a:off x="2681432" y="3109715"/>
            <a:ext cx="1306286" cy="648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8854809F-7E74-15F8-A040-35A8787BA6FC}"/>
              </a:ext>
            </a:extLst>
          </p:cNvPr>
          <p:cNvSpPr/>
          <p:nvPr/>
        </p:nvSpPr>
        <p:spPr>
          <a:xfrm>
            <a:off x="8419255" y="3102931"/>
            <a:ext cx="1246271" cy="648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532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3F247-FFFF-F808-1805-42243D6AC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5C08FE7-D0C6-2792-863F-F8ADA2F7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8DD0DD33-3DB1-6F66-EA87-80CEB378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-1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F103E57E-4998-D194-91C0-0573D1E110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EEC7230D-7F1B-467B-1623-55C6E5228C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0175C59A-83C8-6E1D-F911-A12B0FF49EE4}"/>
              </a:ext>
            </a:extLst>
          </p:cNvPr>
          <p:cNvSpPr txBox="1"/>
          <p:nvPr/>
        </p:nvSpPr>
        <p:spPr>
          <a:xfrm>
            <a:off x="914400" y="394563"/>
            <a:ext cx="1876822" cy="3104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- </a:t>
            </a:r>
            <a:r>
              <a:rPr lang="ko-KR" alt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견적 비교</a:t>
            </a:r>
            <a:endParaRPr lang="en-US" sz="2400" dirty="0"/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CDCE7E26-AE62-5C26-85AD-646EE6DA8B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414"/>
          <a:stretch>
            <a:fillRect/>
          </a:stretch>
        </p:blipFill>
        <p:spPr>
          <a:xfrm>
            <a:off x="6796150" y="1867246"/>
            <a:ext cx="5297223" cy="3941206"/>
          </a:xfrm>
          <a:prstGeom prst="rect">
            <a:avLst/>
          </a:prstGeom>
        </p:spPr>
      </p:pic>
      <p:sp>
        <p:nvSpPr>
          <p:cNvPr id="96" name="Text 3">
            <a:extLst>
              <a:ext uri="{FF2B5EF4-FFF2-40B4-BE49-F238E27FC236}">
                <a16:creationId xmlns:a16="http://schemas.microsoft.com/office/drawing/2014/main" id="{05025126-3325-B9A3-D32B-E45B00C7F8C1}"/>
              </a:ext>
            </a:extLst>
          </p:cNvPr>
          <p:cNvSpPr txBox="1"/>
          <p:nvPr/>
        </p:nvSpPr>
        <p:spPr>
          <a:xfrm>
            <a:off x="4388628" y="382087"/>
            <a:ext cx="1212979" cy="307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GPT-4-mini</a:t>
            </a:r>
            <a:endParaRPr lang="en-US" sz="1500" dirty="0"/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33031EFC-F934-703A-1E24-5E9A65E90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45" y="1833519"/>
            <a:ext cx="1782469" cy="2584580"/>
          </a:xfrm>
          <a:prstGeom prst="rect">
            <a:avLst/>
          </a:prstGeom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0D10D624-F833-3B58-D73D-6747C9E24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986" y="2947051"/>
            <a:ext cx="1959914" cy="2861402"/>
          </a:xfrm>
          <a:prstGeom prst="rect">
            <a:avLst/>
          </a:prstGeom>
        </p:spPr>
      </p:pic>
      <p:sp>
        <p:nvSpPr>
          <p:cNvPr id="101" name="Text 3">
            <a:extLst>
              <a:ext uri="{FF2B5EF4-FFF2-40B4-BE49-F238E27FC236}">
                <a16:creationId xmlns:a16="http://schemas.microsoft.com/office/drawing/2014/main" id="{BE0721D6-E4A2-E8F1-CF81-15BBAB4BF69F}"/>
              </a:ext>
            </a:extLst>
          </p:cNvPr>
          <p:cNvSpPr txBox="1"/>
          <p:nvPr/>
        </p:nvSpPr>
        <p:spPr>
          <a:xfrm>
            <a:off x="4570238" y="1525647"/>
            <a:ext cx="666403" cy="307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GPT-4</a:t>
            </a:r>
            <a:endParaRPr lang="en-US" sz="1500" dirty="0"/>
          </a:p>
        </p:txBody>
      </p:sp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FF338977-666D-9F12-0B16-378FF8AE4401}"/>
              </a:ext>
            </a:extLst>
          </p:cNvPr>
          <p:cNvCxnSpPr/>
          <p:nvPr/>
        </p:nvCxnSpPr>
        <p:spPr>
          <a:xfrm>
            <a:off x="4903439" y="804260"/>
            <a:ext cx="0" cy="592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그림 104">
            <a:extLst>
              <a:ext uri="{FF2B5EF4-FFF2-40B4-BE49-F238E27FC236}">
                <a16:creationId xmlns:a16="http://schemas.microsoft.com/office/drawing/2014/main" id="{55538F02-3F18-4BAD-40F3-1754C4FDE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0785" y="1867247"/>
            <a:ext cx="3395887" cy="3941206"/>
          </a:xfrm>
          <a:prstGeom prst="rect">
            <a:avLst/>
          </a:prstGeom>
        </p:spPr>
      </p:pic>
      <p:sp>
        <p:nvSpPr>
          <p:cNvPr id="106" name="화살표: 오른쪽 105">
            <a:extLst>
              <a:ext uri="{FF2B5EF4-FFF2-40B4-BE49-F238E27FC236}">
                <a16:creationId xmlns:a16="http://schemas.microsoft.com/office/drawing/2014/main" id="{7DCE0888-ECC1-F8D2-31BA-C6308A114EF9}"/>
              </a:ext>
            </a:extLst>
          </p:cNvPr>
          <p:cNvSpPr/>
          <p:nvPr/>
        </p:nvSpPr>
        <p:spPr>
          <a:xfrm>
            <a:off x="2346298" y="3232354"/>
            <a:ext cx="1306286" cy="648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화살표: 오른쪽 106">
            <a:extLst>
              <a:ext uri="{FF2B5EF4-FFF2-40B4-BE49-F238E27FC236}">
                <a16:creationId xmlns:a16="http://schemas.microsoft.com/office/drawing/2014/main" id="{2EBB1D67-69BE-ADD2-356D-0EAE498BC5EF}"/>
              </a:ext>
            </a:extLst>
          </p:cNvPr>
          <p:cNvSpPr/>
          <p:nvPr/>
        </p:nvSpPr>
        <p:spPr>
          <a:xfrm>
            <a:off x="5997525" y="3232354"/>
            <a:ext cx="1306286" cy="648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Text 3">
            <a:extLst>
              <a:ext uri="{FF2B5EF4-FFF2-40B4-BE49-F238E27FC236}">
                <a16:creationId xmlns:a16="http://schemas.microsoft.com/office/drawing/2014/main" id="{9D668966-4AE3-4F89-5A98-9D787A5F1FC0}"/>
              </a:ext>
            </a:extLst>
          </p:cNvPr>
          <p:cNvSpPr txBox="1"/>
          <p:nvPr/>
        </p:nvSpPr>
        <p:spPr>
          <a:xfrm>
            <a:off x="865234" y="6063186"/>
            <a:ext cx="1359158" cy="2879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Upload</a:t>
            </a:r>
            <a:endParaRPr lang="en-US" dirty="0"/>
          </a:p>
        </p:txBody>
      </p:sp>
      <p:sp>
        <p:nvSpPr>
          <p:cNvPr id="109" name="Text 3">
            <a:extLst>
              <a:ext uri="{FF2B5EF4-FFF2-40B4-BE49-F238E27FC236}">
                <a16:creationId xmlns:a16="http://schemas.microsoft.com/office/drawing/2014/main" id="{0D0C09FB-9959-F176-8C3F-648D1378D9EB}"/>
              </a:ext>
            </a:extLst>
          </p:cNvPr>
          <p:cNvSpPr txBox="1"/>
          <p:nvPr/>
        </p:nvSpPr>
        <p:spPr>
          <a:xfrm>
            <a:off x="4256541" y="6092426"/>
            <a:ext cx="1359158" cy="2879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Analyze</a:t>
            </a:r>
            <a:endParaRPr lang="en-US" dirty="0"/>
          </a:p>
        </p:txBody>
      </p:sp>
      <p:sp>
        <p:nvSpPr>
          <p:cNvPr id="110" name="Text 3">
            <a:extLst>
              <a:ext uri="{FF2B5EF4-FFF2-40B4-BE49-F238E27FC236}">
                <a16:creationId xmlns:a16="http://schemas.microsoft.com/office/drawing/2014/main" id="{C9F76313-90AA-2CD7-A243-FB901A991B0D}"/>
              </a:ext>
            </a:extLst>
          </p:cNvPr>
          <p:cNvSpPr txBox="1"/>
          <p:nvPr/>
        </p:nvSpPr>
        <p:spPr>
          <a:xfrm>
            <a:off x="8647191" y="6061898"/>
            <a:ext cx="1676677" cy="2879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Throw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2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3B630-A1CB-5FEC-A300-0D46F791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B1D7CF8-8289-09ED-81D3-410D6604C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3E363824-DA37-BC6C-464B-4FD0A08A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72B1BA57-DFD2-954A-D153-428E167E3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36BABA3C-BFAE-8FAA-2DBD-FD701C9BED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986A3573-C515-8B03-2F7F-7C0FDA5CF23D}"/>
              </a:ext>
            </a:extLst>
          </p:cNvPr>
          <p:cNvSpPr txBox="1"/>
          <p:nvPr/>
        </p:nvSpPr>
        <p:spPr>
          <a:xfrm>
            <a:off x="914398" y="394563"/>
            <a:ext cx="11090789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</a:t>
            </a:r>
            <a:r>
              <a:rPr lang="ko-KR" alt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기타</a:t>
            </a:r>
            <a:r>
              <a:rPr lang="en-US" altLang="ko-KR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)</a:t>
            </a:r>
            <a:r>
              <a:rPr lang="ko-KR" alt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인증 메일 발송 기능</a:t>
            </a:r>
            <a:endParaRPr lang="en-US" sz="24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982FD9F-6A5F-776B-3581-8F26BEC3BD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6951"/>
          <a:stretch>
            <a:fillRect/>
          </a:stretch>
        </p:blipFill>
        <p:spPr>
          <a:xfrm>
            <a:off x="1347778" y="3021101"/>
            <a:ext cx="9484204" cy="101840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BB3AFCB-20BF-36DA-B8AD-2EAA3D6E3E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906"/>
          <a:stretch>
            <a:fillRect/>
          </a:stretch>
        </p:blipFill>
        <p:spPr>
          <a:xfrm>
            <a:off x="-305" y="1295848"/>
            <a:ext cx="12192000" cy="154663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410315D-0EDD-58B8-FDF3-B5EF7C759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478" y="4218120"/>
            <a:ext cx="8676803" cy="2529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4C00DC-2593-922F-D3BA-42617C760AB9}"/>
              </a:ext>
            </a:extLst>
          </p:cNvPr>
          <p:cNvSpPr txBox="1"/>
          <p:nvPr/>
        </p:nvSpPr>
        <p:spPr>
          <a:xfrm>
            <a:off x="3150035" y="860411"/>
            <a:ext cx="658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Route53  +  AWS SES  +  </a:t>
            </a:r>
            <a:r>
              <a:rPr lang="en-US" altLang="ko-KR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</a:t>
            </a:r>
            <a:r>
              <a:rPr lang="en-US" altLang="ko-KR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SMTP Settings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1146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6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914400" y="415204"/>
            <a:ext cx="1615745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시연 영상</a:t>
            </a:r>
            <a:endParaRPr lang="en-US" sz="2400" dirty="0"/>
          </a:p>
        </p:txBody>
      </p:sp>
      <p:pic>
        <p:nvPicPr>
          <p:cNvPr id="51" name="Mongle 시연 영상">
            <a:hlinkClick r:id="" action="ppaction://media"/>
            <a:extLst>
              <a:ext uri="{FF2B5EF4-FFF2-40B4-BE49-F238E27FC236}">
                <a16:creationId xmlns:a16="http://schemas.microsoft.com/office/drawing/2014/main" id="{30A699E8-07B2-EF35-1B33-88272155F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0"/>
            <a:ext cx="30861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402" y="1333195"/>
            <a:ext cx="3448202" cy="401970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87207" y="1333195"/>
            <a:ext cx="3448202" cy="4019702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476402" y="5715000"/>
            <a:ext cx="11259007" cy="685800"/>
          </a:xfrm>
          <a:prstGeom prst="roundRect">
            <a:avLst>
              <a:gd name="adj" fmla="val 44444"/>
            </a:avLst>
          </a:prstGeom>
          <a:solidFill>
            <a:srgbClr val="FEFCFB"/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81805" y="1333195"/>
            <a:ext cx="3448202" cy="401970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rcRect t="-80" b="-80"/>
          <a:stretch/>
        </p:blipFill>
        <p:spPr>
          <a:xfrm>
            <a:off x="4119372" y="3219602"/>
            <a:ext cx="142646" cy="22860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5"/>
          <a:srcRect t="-80" b="-80"/>
          <a:stretch/>
        </p:blipFill>
        <p:spPr>
          <a:xfrm>
            <a:off x="8024774" y="3219602"/>
            <a:ext cx="142646" cy="228600"/>
          </a:xfrm>
          <a:prstGeom prst="rect">
            <a:avLst/>
          </a:prstGeom>
        </p:spPr>
      </p:pic>
      <p:sp>
        <p:nvSpPr>
          <p:cNvPr id="11" name="Shape 4"/>
          <p:cNvSpPr/>
          <p:nvPr/>
        </p:nvSpPr>
        <p:spPr>
          <a:xfrm>
            <a:off x="381305" y="381305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EE9B8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6344" y="466344"/>
            <a:ext cx="171907" cy="171907"/>
          </a:xfrm>
          <a:prstGeom prst="rect">
            <a:avLst/>
          </a:prstGeom>
        </p:spPr>
      </p:pic>
      <p:sp>
        <p:nvSpPr>
          <p:cNvPr id="13" name="Text 5"/>
          <p:cNvSpPr txBox="1"/>
          <p:nvPr/>
        </p:nvSpPr>
        <p:spPr>
          <a:xfrm>
            <a:off x="857707" y="362102"/>
            <a:ext cx="4000500" cy="333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법적 이슈 대응</a:t>
            </a:r>
            <a:endParaRPr lang="en-US" sz="2400" dirty="0"/>
          </a:p>
        </p:txBody>
      </p:sp>
      <p:sp>
        <p:nvSpPr>
          <p:cNvPr id="14" name="Text 6"/>
          <p:cNvSpPr txBox="1"/>
          <p:nvPr/>
        </p:nvSpPr>
        <p:spPr>
          <a:xfrm>
            <a:off x="857707" y="744792"/>
            <a:ext cx="59061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리스크 인지 및 자문을 통한 신중한 접근 전략</a:t>
            </a:r>
            <a:endParaRPr lang="en-US" sz="1100" dirty="0"/>
          </a:p>
        </p:txBody>
      </p:sp>
      <p:sp>
        <p:nvSpPr>
          <p:cNvPr id="17" name="Shape 8"/>
          <p:cNvSpPr/>
          <p:nvPr/>
        </p:nvSpPr>
        <p:spPr>
          <a:xfrm>
            <a:off x="761695" y="1714500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7"/>
          <a:srcRect l="-1923" r="-1923"/>
          <a:stretch/>
        </p:blipFill>
        <p:spPr>
          <a:xfrm>
            <a:off x="929030" y="1848002"/>
            <a:ext cx="123444" cy="190195"/>
          </a:xfrm>
          <a:prstGeom prst="rect">
            <a:avLst/>
          </a:prstGeom>
        </p:spPr>
      </p:pic>
      <p:sp>
        <p:nvSpPr>
          <p:cNvPr id="19" name="Text 9"/>
          <p:cNvSpPr txBox="1"/>
          <p:nvPr/>
        </p:nvSpPr>
        <p:spPr>
          <a:xfrm>
            <a:off x="761695" y="2333549"/>
            <a:ext cx="3048610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법적 리스크 제기</a:t>
            </a:r>
            <a:endParaRPr lang="en-US" sz="2000" dirty="0"/>
          </a:p>
        </p:txBody>
      </p:sp>
      <p:sp>
        <p:nvSpPr>
          <p:cNvPr id="20" name="Text 10"/>
          <p:cNvSpPr txBox="1"/>
          <p:nvPr/>
        </p:nvSpPr>
        <p:spPr>
          <a:xfrm>
            <a:off x="761695" y="2928365"/>
            <a:ext cx="2934310" cy="9912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"웨딩 시장의 불투명한 정보를</a:t>
            </a:r>
            <a:endParaRPr lang="en-US" sz="14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수집하고</a:t>
            </a: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공개하는 과정에서</a:t>
            </a:r>
            <a:endParaRPr lang="en-US" sz="14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FF636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법적인 문제</a:t>
            </a:r>
            <a:r>
              <a:rPr lang="en-US" sz="14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는 없을까?</a:t>
            </a: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 </a:t>
            </a:r>
            <a:endParaRPr lang="en-US" sz="1400" dirty="0"/>
          </a:p>
        </p:txBody>
      </p:sp>
      <p:sp>
        <p:nvSpPr>
          <p:cNvPr id="22" name="Shape 12"/>
          <p:cNvSpPr/>
          <p:nvPr/>
        </p:nvSpPr>
        <p:spPr>
          <a:xfrm>
            <a:off x="4667098" y="1714500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776826" y="1848002"/>
            <a:ext cx="237744" cy="190195"/>
          </a:xfrm>
          <a:prstGeom prst="rect">
            <a:avLst/>
          </a:prstGeom>
        </p:spPr>
      </p:pic>
      <p:sp>
        <p:nvSpPr>
          <p:cNvPr id="24" name="Text 13"/>
          <p:cNvSpPr txBox="1"/>
          <p:nvPr/>
        </p:nvSpPr>
        <p:spPr>
          <a:xfrm>
            <a:off x="4667098" y="2333549"/>
            <a:ext cx="2971800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법률 자문 (AI 팔로)</a:t>
            </a:r>
            <a:endParaRPr lang="en-US" sz="2000" dirty="0"/>
          </a:p>
        </p:txBody>
      </p:sp>
      <p:sp>
        <p:nvSpPr>
          <p:cNvPr id="25" name="Text 14"/>
          <p:cNvSpPr txBox="1"/>
          <p:nvPr/>
        </p:nvSpPr>
        <p:spPr>
          <a:xfrm>
            <a:off x="4667098" y="2857500"/>
            <a:ext cx="2934310" cy="486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1. 전문가 실시간 상담 시도</a:t>
            </a:r>
            <a:endParaRPr lang="en-US" sz="12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en-US" sz="105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8분 19,000원 → 초기 비용 부담</a:t>
            </a:r>
            <a:endParaRPr lang="en-US" sz="1400" dirty="0"/>
          </a:p>
        </p:txBody>
      </p:sp>
      <p:sp>
        <p:nvSpPr>
          <p:cNvPr id="26" name="Text 15"/>
          <p:cNvSpPr txBox="1"/>
          <p:nvPr/>
        </p:nvSpPr>
        <p:spPr>
          <a:xfrm>
            <a:off x="4667098" y="3570732"/>
            <a:ext cx="2934310" cy="7342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0B0F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2. 법률/판례 챗봇 활용</a:t>
            </a:r>
            <a:endParaRPr lang="en-US" sz="1600" dirty="0">
              <a:solidFill>
                <a:srgbClr val="00B0F0"/>
              </a:solidFill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05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유사 판례 및 법적 해석 집중 질의</a:t>
            </a:r>
            <a:endParaRPr lang="en-US" sz="14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en-US" sz="105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데이터 수집 범위와 한계 검토</a:t>
            </a:r>
            <a:endParaRPr lang="en-US" sz="1400" dirty="0"/>
          </a:p>
        </p:txBody>
      </p:sp>
      <p:sp>
        <p:nvSpPr>
          <p:cNvPr id="27" name="Shape 16"/>
          <p:cNvSpPr/>
          <p:nvPr/>
        </p:nvSpPr>
        <p:spPr>
          <a:xfrm>
            <a:off x="8572500" y="1714500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706002" y="1848002"/>
            <a:ext cx="190195" cy="190195"/>
          </a:xfrm>
          <a:prstGeom prst="rect">
            <a:avLst/>
          </a:prstGeom>
        </p:spPr>
      </p:pic>
      <p:sp>
        <p:nvSpPr>
          <p:cNvPr id="29" name="Text 17"/>
          <p:cNvSpPr txBox="1"/>
          <p:nvPr/>
        </p:nvSpPr>
        <p:spPr>
          <a:xfrm>
            <a:off x="8572500" y="2333549"/>
            <a:ext cx="3048610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리스크 인지 및 대응</a:t>
            </a:r>
            <a:endParaRPr lang="en-US" sz="2000" dirty="0"/>
          </a:p>
        </p:txBody>
      </p:sp>
      <p:sp>
        <p:nvSpPr>
          <p:cNvPr id="30" name="Text 18"/>
          <p:cNvSpPr txBox="1"/>
          <p:nvPr/>
        </p:nvSpPr>
        <p:spPr>
          <a:xfrm>
            <a:off x="8572500" y="2857500"/>
            <a:ext cx="3048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"신중한 데이터 접근 전략"</a:t>
            </a:r>
            <a:endParaRPr lang="en-US" sz="1200" dirty="0"/>
          </a:p>
        </p:txBody>
      </p:sp>
      <p:sp>
        <p:nvSpPr>
          <p:cNvPr id="31" name="Text 19"/>
          <p:cNvSpPr txBox="1"/>
          <p:nvPr/>
        </p:nvSpPr>
        <p:spPr>
          <a:xfrm>
            <a:off x="8780983" y="3180736"/>
            <a:ext cx="2725826" cy="648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리스크를 명확히 인지</a:t>
            </a:r>
            <a:endParaRPr lang="en-US" sz="11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법률 검토 기반 가이드라인</a:t>
            </a:r>
            <a:endParaRPr lang="en-US" sz="11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장기적 제휴 모델 전환 준비 </a:t>
            </a:r>
            <a:endParaRPr lang="en-US" sz="1100" dirty="0"/>
          </a:p>
        </p:txBody>
      </p:sp>
      <p:pic>
        <p:nvPicPr>
          <p:cNvPr id="32" name="Image 10" descr="preencoded.png"/>
          <p:cNvPicPr>
            <a:picLocks noChangeAspect="1"/>
          </p:cNvPicPr>
          <p:nvPr/>
        </p:nvPicPr>
        <p:blipFill>
          <a:blip r:embed="rId10"/>
          <a:srcRect t="-1100" b="-1100"/>
          <a:stretch/>
        </p:blipFill>
        <p:spPr>
          <a:xfrm>
            <a:off x="8572500" y="3205878"/>
            <a:ext cx="114300" cy="133502"/>
          </a:xfrm>
          <a:prstGeom prst="rect">
            <a:avLst/>
          </a:prstGeom>
        </p:spPr>
      </p:pic>
      <p:pic>
        <p:nvPicPr>
          <p:cNvPr id="33" name="Image 11" descr="preencoded.png"/>
          <p:cNvPicPr>
            <a:picLocks noChangeAspect="1"/>
          </p:cNvPicPr>
          <p:nvPr/>
        </p:nvPicPr>
        <p:blipFill>
          <a:blip r:embed="rId10"/>
          <a:srcRect t="-1100" b="-1100"/>
          <a:stretch/>
        </p:blipFill>
        <p:spPr>
          <a:xfrm>
            <a:off x="8572500" y="3459175"/>
            <a:ext cx="114300" cy="133502"/>
          </a:xfrm>
          <a:prstGeom prst="rect">
            <a:avLst/>
          </a:prstGeom>
        </p:spPr>
      </p:pic>
      <p:pic>
        <p:nvPicPr>
          <p:cNvPr id="34" name="Image 12" descr="preencoded.png"/>
          <p:cNvPicPr>
            <a:picLocks noChangeAspect="1"/>
          </p:cNvPicPr>
          <p:nvPr/>
        </p:nvPicPr>
        <p:blipFill>
          <a:blip r:embed="rId10"/>
          <a:srcRect t="-1100" b="-1100"/>
          <a:stretch/>
        </p:blipFill>
        <p:spPr>
          <a:xfrm>
            <a:off x="8572500" y="3711558"/>
            <a:ext cx="114300" cy="133502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09244" y="5982240"/>
            <a:ext cx="190195" cy="190195"/>
          </a:xfrm>
          <a:prstGeom prst="rect">
            <a:avLst/>
          </a:prstGeom>
        </p:spPr>
      </p:pic>
      <p:sp>
        <p:nvSpPr>
          <p:cNvPr id="36" name="Text 20"/>
          <p:cNvSpPr txBox="1"/>
          <p:nvPr/>
        </p:nvSpPr>
        <p:spPr>
          <a:xfrm>
            <a:off x="1143000" y="5973096"/>
            <a:ext cx="1047811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무분별한 데이터 수집이 아닌, </a:t>
            </a:r>
            <a:r>
              <a:rPr lang="en-US" sz="11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법적 리스크를 인지하고 관리</a:t>
            </a:r>
            <a:r>
              <a:rPr lang="en-US" sz="11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하며 지속 가능한 서비스를 만들어갑니다. 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57200" y="228600"/>
            <a:ext cx="533095" cy="533095"/>
          </a:xfrm>
          <a:prstGeom prst="roundRect">
            <a:avLst>
              <a:gd name="adj" fmla="val 85763"/>
            </a:avLst>
          </a:prstGeom>
          <a:solidFill>
            <a:srgbClr val="EE9B8D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01600" dist="38100" dir="16200000" algn="bl" rotWithShape="0">
              <a:srgbClr val="EE9B8D">
                <a:alpha val="22000"/>
              </a:srgbClr>
            </a:outerShdw>
          </a:effectLst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l="-57" r="-57"/>
          <a:stretch/>
        </p:blipFill>
        <p:spPr>
          <a:xfrm>
            <a:off x="623621" y="381305"/>
            <a:ext cx="200254" cy="228600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1143000" y="276149"/>
            <a:ext cx="1495958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선정 배경</a:t>
            </a:r>
            <a:endParaRPr lang="en-US" sz="2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rcRect t="-4" b="-4"/>
          <a:stretch/>
        </p:blipFill>
        <p:spPr>
          <a:xfrm>
            <a:off x="457200" y="990295"/>
            <a:ext cx="11277295" cy="5639105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71754" y="2094890"/>
            <a:ext cx="10649102" cy="19202"/>
          </a:xfrm>
          <a:prstGeom prst="rect">
            <a:avLst/>
          </a:prstGeom>
          <a:solidFill>
            <a:srgbClr val="FBF8F4"/>
          </a:solidFill>
          <a:ln w="12700">
            <a:solidFill>
              <a:srgbClr val="FBF8F4">
                <a:alpha val="0"/>
              </a:srgbClr>
            </a:solidFill>
            <a:prstDash val="solid"/>
          </a:ln>
        </p:spPr>
      </p:sp>
      <p:sp>
        <p:nvSpPr>
          <p:cNvPr id="9" name="Text 5"/>
          <p:cNvSpPr txBox="1"/>
          <p:nvPr/>
        </p:nvSpPr>
        <p:spPr>
          <a:xfrm>
            <a:off x="771754" y="1304849"/>
            <a:ext cx="2447849" cy="333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🍽️ </a:t>
            </a:r>
            <a:r>
              <a:rPr lang="ko-KR" alt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상상해보세요</a:t>
            </a:r>
            <a:r>
              <a:rPr lang="en-US" altLang="ko-KR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!</a:t>
            </a:r>
            <a:endParaRPr lang="en-US" sz="1800" dirty="0"/>
          </a:p>
        </p:txBody>
      </p:sp>
      <p:sp>
        <p:nvSpPr>
          <p:cNvPr id="10" name="Text 6"/>
          <p:cNvSpPr txBox="1"/>
          <p:nvPr/>
        </p:nvSpPr>
        <p:spPr>
          <a:xfrm>
            <a:off x="771754" y="1714500"/>
            <a:ext cx="108402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"레스토랑에 밥 먹으러 갔는데 이런 상황이라면 어떨까요?"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2910563" y="2342692"/>
            <a:ext cx="1981505" cy="3972154"/>
          </a:xfrm>
          <a:prstGeom prst="roundRect">
            <a:avLst>
              <a:gd name="adj" fmla="val 7099"/>
            </a:avLst>
          </a:prstGeom>
          <a:solidFill>
            <a:srgbClr val="FBF8F4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3689486" y="2664412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3B82F6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 l="-1648" r="-1648"/>
          <a:stretch/>
        </p:blipFill>
        <p:spPr>
          <a:xfrm>
            <a:off x="3832132" y="2797915"/>
            <a:ext cx="171907" cy="1901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3068299" y="3451603"/>
            <a:ext cx="1805025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가격표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없는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메뉴판</a:t>
            </a:r>
            <a:endParaRPr lang="en-US" sz="1600" dirty="0"/>
          </a:p>
        </p:txBody>
      </p:sp>
      <p:sp>
        <p:nvSpPr>
          <p:cNvPr id="15" name="Text 10"/>
          <p:cNvSpPr txBox="1"/>
          <p:nvPr/>
        </p:nvSpPr>
        <p:spPr>
          <a:xfrm>
            <a:off x="3084603" y="4217571"/>
            <a:ext cx="1693164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모든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메뉴에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가격표가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없</a:t>
            </a:r>
            <a:r>
              <a:rPr lang="ko-KR" alt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음</a:t>
            </a:r>
            <a:endParaRPr lang="en-US" altLang="ko-KR" sz="1200" dirty="0">
              <a:solidFill>
                <a:srgbClr val="5D6778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endParaRPr lang="en-US" sz="1200" dirty="0"/>
          </a:p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가격이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궁금하면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계산대로</a:t>
            </a:r>
            <a:r>
              <a:rPr lang="en-US" sz="1200" b="1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</a:p>
          <a:p>
            <a:pPr marL="0" indent="0" algn="l">
              <a:buNone/>
            </a:pPr>
            <a:endParaRPr lang="en-US" sz="1200" dirty="0"/>
          </a:p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계산</a:t>
            </a:r>
            <a:r>
              <a:rPr lang="ko-KR" alt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 가는 것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도 </a:t>
            </a:r>
            <a:r>
              <a:rPr 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예약</a:t>
            </a:r>
            <a:r>
              <a:rPr lang="ko-KR" alt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</a:rPr>
              <a:t>필요</a:t>
            </a:r>
            <a:endParaRPr lang="en-US" sz="1200" b="1" dirty="0">
              <a:solidFill>
                <a:srgbClr val="EE9B8D"/>
              </a:solidFill>
              <a:latin typeface="Noto Sans KR" pitchFamily="34" charset="0"/>
              <a:ea typeface="Noto Sans KR" pitchFamily="34" charset="-122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13179" y="2346985"/>
            <a:ext cx="1981505" cy="3972154"/>
          </a:xfrm>
          <a:prstGeom prst="roundRect">
            <a:avLst>
              <a:gd name="adj" fmla="val 7099"/>
            </a:avLst>
          </a:prstGeom>
          <a:solidFill>
            <a:srgbClr val="FBF8F4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7" name="Shape 12"/>
          <p:cNvSpPr/>
          <p:nvPr/>
        </p:nvSpPr>
        <p:spPr>
          <a:xfrm>
            <a:off x="1475331" y="2634236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59E0B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rcRect l="-1282" r="-1282"/>
          <a:stretch/>
        </p:blipFill>
        <p:spPr>
          <a:xfrm>
            <a:off x="1610974" y="2802208"/>
            <a:ext cx="219456" cy="190195"/>
          </a:xfrm>
          <a:prstGeom prst="rect">
            <a:avLst/>
          </a:prstGeom>
        </p:spPr>
      </p:pic>
      <p:sp>
        <p:nvSpPr>
          <p:cNvPr id="19" name="Text 13"/>
          <p:cNvSpPr txBox="1"/>
          <p:nvPr/>
        </p:nvSpPr>
        <p:spPr>
          <a:xfrm>
            <a:off x="794542" y="3469612"/>
            <a:ext cx="1805025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100개가 </a:t>
            </a: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넘는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메뉴판</a:t>
            </a:r>
            <a:endParaRPr lang="en-US" sz="1600" dirty="0"/>
          </a:p>
        </p:txBody>
      </p:sp>
      <p:sp>
        <p:nvSpPr>
          <p:cNvPr id="20" name="Text 14"/>
          <p:cNvSpPr txBox="1"/>
          <p:nvPr/>
        </p:nvSpPr>
        <p:spPr>
          <a:xfrm>
            <a:off x="869541" y="4327934"/>
            <a:ext cx="1805025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메뉴판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종류가 약 </a:t>
            </a: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100개+</a:t>
            </a:r>
          </a:p>
          <a:p>
            <a:pPr marL="0" indent="0" algn="l">
              <a:buNone/>
            </a:pPr>
            <a:endParaRPr lang="en-US" sz="1200" dirty="0"/>
          </a:p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원하는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메뉴가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어느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메뉴판에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있는지</a:t>
            </a: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알 수 없</a:t>
            </a:r>
            <a:r>
              <a:rPr lang="ko-KR" alt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음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 </a:t>
            </a:r>
            <a:endParaRPr lang="en-US" sz="1200" dirty="0"/>
          </a:p>
        </p:txBody>
      </p:sp>
      <p:sp>
        <p:nvSpPr>
          <p:cNvPr id="21" name="Shape 15"/>
          <p:cNvSpPr/>
          <p:nvPr/>
        </p:nvSpPr>
        <p:spPr>
          <a:xfrm>
            <a:off x="5106924" y="2343607"/>
            <a:ext cx="1981505" cy="3972154"/>
          </a:xfrm>
          <a:prstGeom prst="roundRect">
            <a:avLst>
              <a:gd name="adj" fmla="val 7099"/>
            </a:avLst>
          </a:prstGeom>
          <a:solidFill>
            <a:srgbClr val="FBF8F4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22" name="Shape 16"/>
          <p:cNvSpPr/>
          <p:nvPr/>
        </p:nvSpPr>
        <p:spPr>
          <a:xfrm>
            <a:off x="5886761" y="2665327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10B981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rcRect l="-1648" r="-1648"/>
          <a:stretch/>
        </p:blipFill>
        <p:spPr>
          <a:xfrm>
            <a:off x="6029408" y="2798830"/>
            <a:ext cx="171907" cy="190195"/>
          </a:xfrm>
          <a:prstGeom prst="rect">
            <a:avLst/>
          </a:prstGeom>
        </p:spPr>
      </p:pic>
      <p:sp>
        <p:nvSpPr>
          <p:cNvPr id="24" name="Text 17"/>
          <p:cNvSpPr txBox="1"/>
          <p:nvPr/>
        </p:nvSpPr>
        <p:spPr>
          <a:xfrm>
            <a:off x="5286652" y="3452518"/>
            <a:ext cx="1329518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직원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손에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든</a:t>
            </a:r>
            <a:endParaRPr lang="en-US" sz="1600" dirty="0"/>
          </a:p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메뉴판만 추천</a:t>
            </a:r>
            <a:endParaRPr lang="en-US" sz="1600" dirty="0"/>
          </a:p>
        </p:txBody>
      </p:sp>
      <p:sp>
        <p:nvSpPr>
          <p:cNvPr id="25" name="Text 18"/>
          <p:cNvSpPr txBox="1"/>
          <p:nvPr/>
        </p:nvSpPr>
        <p:spPr>
          <a:xfrm>
            <a:off x="5271796" y="4343758"/>
            <a:ext cx="1693189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추천을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부탁했더니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</a:t>
            </a:r>
          </a:p>
          <a:p>
            <a:pPr marL="0" indent="0" algn="l">
              <a:buNone/>
            </a:pP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직원이 손에 들고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있는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그 </a:t>
            </a:r>
            <a:r>
              <a:rPr 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메뉴판</a:t>
            </a: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에서만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추천</a:t>
            </a:r>
            <a:endParaRPr lang="en-US" sz="1200" dirty="0"/>
          </a:p>
        </p:txBody>
      </p:sp>
      <p:sp>
        <p:nvSpPr>
          <p:cNvPr id="26" name="Shape 19"/>
          <p:cNvSpPr/>
          <p:nvPr/>
        </p:nvSpPr>
        <p:spPr>
          <a:xfrm>
            <a:off x="9455567" y="2336589"/>
            <a:ext cx="1981505" cy="3972154"/>
          </a:xfrm>
          <a:prstGeom prst="roundRect">
            <a:avLst>
              <a:gd name="adj" fmla="val 7099"/>
            </a:avLst>
          </a:prstGeom>
          <a:solidFill>
            <a:srgbClr val="FBF8F4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27" name="Shape 20"/>
          <p:cNvSpPr/>
          <p:nvPr/>
        </p:nvSpPr>
        <p:spPr>
          <a:xfrm>
            <a:off x="10235405" y="2658309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8B5CF6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367993" y="2791812"/>
            <a:ext cx="190195" cy="190195"/>
          </a:xfrm>
          <a:prstGeom prst="rect">
            <a:avLst/>
          </a:prstGeom>
        </p:spPr>
      </p:pic>
      <p:sp>
        <p:nvSpPr>
          <p:cNvPr id="29" name="Text 21"/>
          <p:cNvSpPr txBox="1"/>
          <p:nvPr/>
        </p:nvSpPr>
        <p:spPr>
          <a:xfrm>
            <a:off x="9567566" y="3331200"/>
            <a:ext cx="1805025" cy="67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같은 메뉴</a:t>
            </a:r>
            <a:r>
              <a:rPr lang="en-US" altLang="ko-KR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다른 가격</a:t>
            </a:r>
            <a:endParaRPr lang="en-US" sz="1600" dirty="0"/>
          </a:p>
        </p:txBody>
      </p:sp>
      <p:sp>
        <p:nvSpPr>
          <p:cNvPr id="30" name="Text 22"/>
          <p:cNvSpPr txBox="1"/>
          <p:nvPr/>
        </p:nvSpPr>
        <p:spPr>
          <a:xfrm>
            <a:off x="9694226" y="4382430"/>
            <a:ext cx="1565453" cy="8039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</a:rPr>
              <a:t>같은 </a:t>
            </a:r>
            <a:r>
              <a:rPr lang="ko-KR" alt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</a:rPr>
              <a:t>메뉴</a:t>
            </a:r>
            <a:r>
              <a:rPr lang="ko-KR" alt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더라도</a:t>
            </a:r>
            <a:endParaRPr lang="en-US" altLang="ko-KR" sz="1200" dirty="0">
              <a:solidFill>
                <a:srgbClr val="5D6778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endParaRPr lang="en-US" altLang="ko-KR" sz="1200" dirty="0">
              <a:solidFill>
                <a:srgbClr val="5D6778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ko-KR" alt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주문하는 사람에 따라 </a:t>
            </a:r>
            <a:r>
              <a:rPr lang="ko-KR" alt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</a:rPr>
              <a:t>금액이 다름</a:t>
            </a:r>
            <a:r>
              <a:rPr lang="en-US" altLang="ko-KR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200" dirty="0"/>
          </a:p>
        </p:txBody>
      </p:sp>
      <p:sp>
        <p:nvSpPr>
          <p:cNvPr id="31" name="Shape 23"/>
          <p:cNvSpPr/>
          <p:nvPr/>
        </p:nvSpPr>
        <p:spPr>
          <a:xfrm>
            <a:off x="7299934" y="2339346"/>
            <a:ext cx="1981505" cy="3972154"/>
          </a:xfrm>
          <a:prstGeom prst="roundRect">
            <a:avLst>
              <a:gd name="adj" fmla="val 7099"/>
            </a:avLst>
          </a:prstGeom>
          <a:solidFill>
            <a:srgbClr val="FBF8F4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32" name="Shape 24"/>
          <p:cNvSpPr/>
          <p:nvPr/>
        </p:nvSpPr>
        <p:spPr>
          <a:xfrm>
            <a:off x="8078857" y="2661066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EF4444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212359" y="2794569"/>
            <a:ext cx="190195" cy="190195"/>
          </a:xfrm>
          <a:prstGeom prst="rect">
            <a:avLst/>
          </a:prstGeom>
        </p:spPr>
      </p:pic>
      <p:sp>
        <p:nvSpPr>
          <p:cNvPr id="34" name="Text 25"/>
          <p:cNvSpPr txBox="1"/>
          <p:nvPr/>
        </p:nvSpPr>
        <p:spPr>
          <a:xfrm>
            <a:off x="7465102" y="3448257"/>
            <a:ext cx="1637384" cy="448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추가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주문하려면</a:t>
            </a:r>
            <a:endParaRPr lang="en-US" sz="1600" dirty="0"/>
          </a:p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코스로 변경</a:t>
            </a:r>
            <a:endParaRPr lang="en-US" sz="1600" dirty="0"/>
          </a:p>
        </p:txBody>
      </p:sp>
      <p:sp>
        <p:nvSpPr>
          <p:cNvPr id="35" name="Text 26"/>
          <p:cNvSpPr txBox="1"/>
          <p:nvPr/>
        </p:nvSpPr>
        <p:spPr>
          <a:xfrm>
            <a:off x="7379735" y="4177649"/>
            <a:ext cx="1842059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어렵게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파스타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를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찾아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주문</a:t>
            </a:r>
            <a:endParaRPr lang="en-US" sz="1200" dirty="0"/>
          </a:p>
          <a:p>
            <a:pPr marL="0" indent="0" algn="l">
              <a:buNone/>
            </a:pPr>
            <a:endParaRPr lang="en-US" sz="1200" dirty="0">
              <a:solidFill>
                <a:srgbClr val="5D6778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감자튀김을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추가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주문 요청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</a:t>
            </a:r>
            <a:endParaRPr lang="en-US" sz="1200" dirty="0"/>
          </a:p>
          <a:p>
            <a:pPr marL="0" indent="0" algn="l">
              <a:buNone/>
            </a:pPr>
            <a:endParaRPr lang="en-US" sz="1200" dirty="0">
              <a:solidFill>
                <a:srgbClr val="5D6778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2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코스메뉴로</a:t>
            </a: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바꿔야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주문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200" dirty="0" err="1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가능</a:t>
            </a:r>
            <a:r>
              <a:rPr lang="en-US" sz="1200" dirty="0">
                <a:solidFill>
                  <a:srgbClr val="5D677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381305" y="30449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6344" y="390449"/>
            <a:ext cx="133502" cy="133502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780898" y="248264"/>
            <a:ext cx="3111703" cy="299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가격공개 제도 대응 전략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780898" y="583405"/>
            <a:ext cx="2278685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2025년 말 도입 → 2026.5 계도기간</a:t>
            </a:r>
            <a:endParaRPr lang="en-US" sz="1100" dirty="0"/>
          </a:p>
        </p:txBody>
      </p:sp>
      <p:sp>
        <p:nvSpPr>
          <p:cNvPr id="8" name="Text 3"/>
          <p:cNvSpPr txBox="1"/>
          <p:nvPr/>
        </p:nvSpPr>
        <p:spPr>
          <a:xfrm>
            <a:off x="9884664" y="366674"/>
            <a:ext cx="2157984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초기 데이터 확보 → 장기적 공식 제휴 </a:t>
            </a:r>
            <a:endParaRPr lang="en-US" sz="900" dirty="0"/>
          </a:p>
        </p:txBody>
      </p:sp>
      <p:sp>
        <p:nvSpPr>
          <p:cNvPr id="9" name="Shape 4"/>
          <p:cNvSpPr/>
          <p:nvPr/>
        </p:nvSpPr>
        <p:spPr>
          <a:xfrm>
            <a:off x="381305" y="838505"/>
            <a:ext cx="11430000" cy="580644"/>
          </a:xfrm>
          <a:prstGeom prst="roundRect">
            <a:avLst>
              <a:gd name="adj" fmla="val 61959"/>
            </a:avLst>
          </a:prstGeom>
          <a:solidFill>
            <a:srgbClr val="FFFFFF"/>
          </a:solidFill>
          <a:ln w="12700">
            <a:solidFill>
              <a:srgbClr val="EE9B8D">
                <a:alpha val="20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0" name="Shape 5"/>
          <p:cNvSpPr/>
          <p:nvPr/>
        </p:nvSpPr>
        <p:spPr>
          <a:xfrm>
            <a:off x="543154" y="961949"/>
            <a:ext cx="1591056" cy="333756"/>
          </a:xfrm>
          <a:prstGeom prst="roundRect">
            <a:avLst>
              <a:gd name="adj" fmla="val 125245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11" name="Text 6"/>
          <p:cNvSpPr txBox="1"/>
          <p:nvPr/>
        </p:nvSpPr>
        <p:spPr>
          <a:xfrm>
            <a:off x="666598" y="1047902"/>
            <a:ext cx="5148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2025.11</a:t>
            </a:r>
            <a:endParaRPr lang="en-US" sz="1000" dirty="0"/>
          </a:p>
        </p:txBody>
      </p:sp>
      <p:sp>
        <p:nvSpPr>
          <p:cNvPr id="12" name="Text 7"/>
          <p:cNvSpPr txBox="1"/>
          <p:nvPr/>
        </p:nvSpPr>
        <p:spPr>
          <a:xfrm>
            <a:off x="1176833" y="1052474"/>
            <a:ext cx="99761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가격공개 제도 도입</a:t>
            </a:r>
            <a:endParaRPr lang="en-US" sz="900" dirty="0"/>
          </a:p>
        </p:txBody>
      </p:sp>
      <p:sp>
        <p:nvSpPr>
          <p:cNvPr id="13" name="Shape 8"/>
          <p:cNvSpPr/>
          <p:nvPr/>
        </p:nvSpPr>
        <p:spPr>
          <a:xfrm>
            <a:off x="2521001" y="961949"/>
            <a:ext cx="1371600" cy="333756"/>
          </a:xfrm>
          <a:prstGeom prst="roundRect">
            <a:avLst>
              <a:gd name="adj" fmla="val 125245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14" name="Text 9"/>
          <p:cNvSpPr txBox="1"/>
          <p:nvPr/>
        </p:nvSpPr>
        <p:spPr>
          <a:xfrm>
            <a:off x="2644445" y="1047902"/>
            <a:ext cx="5148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2026.05</a:t>
            </a:r>
            <a:endParaRPr lang="en-US" sz="1000" dirty="0"/>
          </a:p>
        </p:txBody>
      </p:sp>
      <p:sp>
        <p:nvSpPr>
          <p:cNvPr id="15" name="Text 10"/>
          <p:cNvSpPr txBox="1"/>
          <p:nvPr/>
        </p:nvSpPr>
        <p:spPr>
          <a:xfrm>
            <a:off x="3154680" y="1052474"/>
            <a:ext cx="71597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계도기간 종료</a:t>
            </a:r>
            <a:endParaRPr lang="en-US" sz="900" dirty="0"/>
          </a:p>
        </p:txBody>
      </p:sp>
      <p:sp>
        <p:nvSpPr>
          <p:cNvPr id="16" name="Shape 11"/>
          <p:cNvSpPr/>
          <p:nvPr/>
        </p:nvSpPr>
        <p:spPr>
          <a:xfrm>
            <a:off x="4276649" y="961949"/>
            <a:ext cx="1181405" cy="333756"/>
          </a:xfrm>
          <a:prstGeom prst="roundRect">
            <a:avLst>
              <a:gd name="adj" fmla="val 125245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17" name="Text 12"/>
          <p:cNvSpPr txBox="1"/>
          <p:nvPr/>
        </p:nvSpPr>
        <p:spPr>
          <a:xfrm>
            <a:off x="4401007" y="1047902"/>
            <a:ext cx="5148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2026.06</a:t>
            </a:r>
            <a:endParaRPr lang="en-US" sz="1000" dirty="0"/>
          </a:p>
        </p:txBody>
      </p:sp>
      <p:sp>
        <p:nvSpPr>
          <p:cNvPr id="18" name="Text 13"/>
          <p:cNvSpPr txBox="1"/>
          <p:nvPr/>
        </p:nvSpPr>
        <p:spPr>
          <a:xfrm>
            <a:off x="4910328" y="1052474"/>
            <a:ext cx="49926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본격 시행</a:t>
            </a:r>
            <a:endParaRPr lang="en-US" sz="900" dirty="0"/>
          </a:p>
        </p:txBody>
      </p:sp>
      <p:sp>
        <p:nvSpPr>
          <p:cNvPr id="19" name="Shape 14"/>
          <p:cNvSpPr/>
          <p:nvPr/>
        </p:nvSpPr>
        <p:spPr>
          <a:xfrm>
            <a:off x="5859022" y="942285"/>
            <a:ext cx="1076249" cy="333756"/>
          </a:xfrm>
          <a:prstGeom prst="roundRect">
            <a:avLst>
              <a:gd name="adj" fmla="val 125245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/>
            </a:solidFill>
            <a:prstDash val="solid"/>
          </a:ln>
        </p:spPr>
      </p:sp>
      <p:sp>
        <p:nvSpPr>
          <p:cNvPr id="20" name="Text 15"/>
          <p:cNvSpPr txBox="1"/>
          <p:nvPr/>
        </p:nvSpPr>
        <p:spPr>
          <a:xfrm>
            <a:off x="5963717" y="1047902"/>
            <a:ext cx="2953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현재</a:t>
            </a:r>
            <a:endParaRPr lang="en-US" sz="1000" dirty="0"/>
          </a:p>
        </p:txBody>
      </p:sp>
      <p:sp>
        <p:nvSpPr>
          <p:cNvPr id="21" name="Text 16"/>
          <p:cNvSpPr txBox="1"/>
          <p:nvPr/>
        </p:nvSpPr>
        <p:spPr>
          <a:xfrm>
            <a:off x="6249924" y="1052474"/>
            <a:ext cx="672084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전략 수립 중</a:t>
            </a:r>
            <a:endParaRPr lang="en-US" sz="900" dirty="0"/>
          </a:p>
        </p:txBody>
      </p:sp>
      <p:sp>
        <p:nvSpPr>
          <p:cNvPr id="22" name="Shape 17"/>
          <p:cNvSpPr/>
          <p:nvPr/>
        </p:nvSpPr>
        <p:spPr>
          <a:xfrm>
            <a:off x="381305" y="1533449"/>
            <a:ext cx="5639105" cy="1705356"/>
          </a:xfrm>
          <a:prstGeom prst="roundRect">
            <a:avLst>
              <a:gd name="adj" fmla="val 7189"/>
            </a:avLst>
          </a:prstGeom>
          <a:solidFill>
            <a:srgbClr val="FFFFFF"/>
          </a:solidFill>
          <a:ln w="12700">
            <a:solidFill>
              <a:srgbClr val="EE9B8D">
                <a:alpha val="20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23" name="Shape 18"/>
          <p:cNvSpPr/>
          <p:nvPr/>
        </p:nvSpPr>
        <p:spPr>
          <a:xfrm>
            <a:off x="543154" y="1695298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5"/>
          <a:srcRect l="-1911" r="-1911"/>
          <a:stretch/>
        </p:blipFill>
        <p:spPr>
          <a:xfrm>
            <a:off x="609905" y="1772107"/>
            <a:ext cx="133502" cy="114300"/>
          </a:xfrm>
          <a:prstGeom prst="rect">
            <a:avLst/>
          </a:prstGeom>
        </p:spPr>
      </p:pic>
      <p:sp>
        <p:nvSpPr>
          <p:cNvPr id="25" name="Text 19"/>
          <p:cNvSpPr txBox="1"/>
          <p:nvPr/>
        </p:nvSpPr>
        <p:spPr>
          <a:xfrm>
            <a:off x="886054" y="1733702"/>
            <a:ext cx="1076870" cy="2504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현재 상황</a:t>
            </a:r>
            <a:endParaRPr lang="en-US" sz="1600" dirty="0"/>
          </a:p>
        </p:txBody>
      </p:sp>
      <p:sp>
        <p:nvSpPr>
          <p:cNvPr id="26" name="Shape 20"/>
          <p:cNvSpPr/>
          <p:nvPr/>
        </p:nvSpPr>
        <p:spPr>
          <a:xfrm>
            <a:off x="543154" y="2353666"/>
            <a:ext cx="5315407" cy="9144"/>
          </a:xfrm>
          <a:prstGeom prst="rect">
            <a:avLst/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27" name="Text 21"/>
          <p:cNvSpPr txBox="1"/>
          <p:nvPr/>
        </p:nvSpPr>
        <p:spPr>
          <a:xfrm>
            <a:off x="543154" y="2133295"/>
            <a:ext cx="74447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 공개율</a:t>
            </a:r>
            <a:endParaRPr lang="en-US" sz="1200" dirty="0"/>
          </a:p>
        </p:txBody>
      </p:sp>
      <p:sp>
        <p:nvSpPr>
          <p:cNvPr id="28" name="Text 22"/>
          <p:cNvSpPr txBox="1"/>
          <p:nvPr/>
        </p:nvSpPr>
        <p:spPr>
          <a:xfrm>
            <a:off x="5360126" y="2125065"/>
            <a:ext cx="728330" cy="2478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 ~ 10%</a:t>
            </a:r>
            <a:endParaRPr lang="en-US" sz="1200" dirty="0"/>
          </a:p>
        </p:txBody>
      </p:sp>
      <p:sp>
        <p:nvSpPr>
          <p:cNvPr id="29" name="Shape 23"/>
          <p:cNvSpPr/>
          <p:nvPr/>
        </p:nvSpPr>
        <p:spPr>
          <a:xfrm>
            <a:off x="543154" y="2715768"/>
            <a:ext cx="5315407" cy="9144"/>
          </a:xfrm>
          <a:prstGeom prst="rect">
            <a:avLst/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30" name="Text 24"/>
          <p:cNvSpPr txBox="1"/>
          <p:nvPr/>
        </p:nvSpPr>
        <p:spPr>
          <a:xfrm>
            <a:off x="543154" y="2495398"/>
            <a:ext cx="74447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업체 참여율</a:t>
            </a:r>
            <a:endParaRPr lang="en-US" sz="1200" dirty="0"/>
          </a:p>
        </p:txBody>
      </p:sp>
      <p:sp>
        <p:nvSpPr>
          <p:cNvPr id="31" name="Text 25"/>
          <p:cNvSpPr txBox="1"/>
          <p:nvPr/>
        </p:nvSpPr>
        <p:spPr>
          <a:xfrm>
            <a:off x="5273020" y="2495398"/>
            <a:ext cx="707168" cy="2295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 ~ 20%</a:t>
            </a:r>
            <a:endParaRPr lang="en-US" sz="1200" dirty="0"/>
          </a:p>
        </p:txBody>
      </p:sp>
      <p:sp>
        <p:nvSpPr>
          <p:cNvPr id="32" name="Text 26"/>
          <p:cNvSpPr txBox="1"/>
          <p:nvPr/>
        </p:nvSpPr>
        <p:spPr>
          <a:xfrm>
            <a:off x="543154" y="2857500"/>
            <a:ext cx="74447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정보 정확도</a:t>
            </a:r>
            <a:endParaRPr lang="en-US" sz="1200" dirty="0"/>
          </a:p>
        </p:txBody>
      </p:sp>
      <p:sp>
        <p:nvSpPr>
          <p:cNvPr id="33" name="Text 27"/>
          <p:cNvSpPr txBox="1"/>
          <p:nvPr/>
        </p:nvSpPr>
        <p:spPr>
          <a:xfrm>
            <a:off x="5273020" y="2857501"/>
            <a:ext cx="783652" cy="2276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50 ~ 65%</a:t>
            </a:r>
            <a:endParaRPr lang="en-US" sz="1200" dirty="0"/>
          </a:p>
        </p:txBody>
      </p:sp>
      <p:sp>
        <p:nvSpPr>
          <p:cNvPr id="34" name="Shape 28"/>
          <p:cNvSpPr/>
          <p:nvPr/>
        </p:nvSpPr>
        <p:spPr>
          <a:xfrm>
            <a:off x="6172200" y="1533449"/>
            <a:ext cx="5639105" cy="1705356"/>
          </a:xfrm>
          <a:prstGeom prst="roundRect">
            <a:avLst>
              <a:gd name="adj" fmla="val 7189"/>
            </a:avLst>
          </a:prstGeom>
          <a:solidFill>
            <a:srgbClr val="FFFFFF"/>
          </a:solidFill>
          <a:ln w="12700">
            <a:solidFill>
              <a:srgbClr val="EE9B8D">
                <a:alpha val="20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35" name="Shape 29"/>
          <p:cNvSpPr/>
          <p:nvPr/>
        </p:nvSpPr>
        <p:spPr>
          <a:xfrm>
            <a:off x="6334049" y="1695298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6" name="Image 4" descr="preencoded.png"/>
          <p:cNvPicPr>
            <a:picLocks noChangeAspect="1"/>
          </p:cNvPicPr>
          <p:nvPr/>
        </p:nvPicPr>
        <p:blipFill>
          <a:blip r:embed="rId6"/>
          <a:srcRect l="-1911" r="-1911"/>
          <a:stretch/>
        </p:blipFill>
        <p:spPr>
          <a:xfrm>
            <a:off x="6400800" y="1772107"/>
            <a:ext cx="133502" cy="114300"/>
          </a:xfrm>
          <a:prstGeom prst="rect">
            <a:avLst/>
          </a:prstGeom>
        </p:spPr>
      </p:pic>
      <p:sp>
        <p:nvSpPr>
          <p:cNvPr id="37" name="Text 30"/>
          <p:cNvSpPr txBox="1"/>
          <p:nvPr/>
        </p:nvSpPr>
        <p:spPr>
          <a:xfrm>
            <a:off x="6676949" y="1733702"/>
            <a:ext cx="1076870" cy="2504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예측 분석</a:t>
            </a:r>
            <a:endParaRPr lang="en-US" sz="1600" dirty="0"/>
          </a:p>
        </p:txBody>
      </p:sp>
      <p:sp>
        <p:nvSpPr>
          <p:cNvPr id="38" name="Shape 31"/>
          <p:cNvSpPr/>
          <p:nvPr/>
        </p:nvSpPr>
        <p:spPr>
          <a:xfrm>
            <a:off x="6334049" y="2353666"/>
            <a:ext cx="5315407" cy="9144"/>
          </a:xfrm>
          <a:prstGeom prst="rect">
            <a:avLst/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39" name="Text 32"/>
          <p:cNvSpPr txBox="1"/>
          <p:nvPr/>
        </p:nvSpPr>
        <p:spPr>
          <a:xfrm>
            <a:off x="6334049" y="2133295"/>
            <a:ext cx="1149102" cy="1719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2026 예상 공개율</a:t>
            </a:r>
            <a:endParaRPr lang="en-US" sz="1200" dirty="0"/>
          </a:p>
        </p:txBody>
      </p:sp>
      <p:sp>
        <p:nvSpPr>
          <p:cNvPr id="40" name="Text 33"/>
          <p:cNvSpPr txBox="1"/>
          <p:nvPr/>
        </p:nvSpPr>
        <p:spPr>
          <a:xfrm>
            <a:off x="11378557" y="2133295"/>
            <a:ext cx="403251" cy="200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85%</a:t>
            </a:r>
            <a:endParaRPr lang="en-US" sz="1200" dirty="0"/>
          </a:p>
        </p:txBody>
      </p:sp>
      <p:sp>
        <p:nvSpPr>
          <p:cNvPr id="41" name="Shape 34"/>
          <p:cNvSpPr/>
          <p:nvPr/>
        </p:nvSpPr>
        <p:spPr>
          <a:xfrm>
            <a:off x="6334049" y="2715768"/>
            <a:ext cx="5315407" cy="9144"/>
          </a:xfrm>
          <a:prstGeom prst="rect">
            <a:avLst/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42" name="Text 35"/>
          <p:cNvSpPr txBox="1"/>
          <p:nvPr/>
        </p:nvSpPr>
        <p:spPr>
          <a:xfrm>
            <a:off x="6334049" y="2495398"/>
            <a:ext cx="941822" cy="1618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시장 정착 예상</a:t>
            </a:r>
            <a:endParaRPr lang="en-US" sz="1200" dirty="0"/>
          </a:p>
        </p:txBody>
      </p:sp>
      <p:sp>
        <p:nvSpPr>
          <p:cNvPr id="43" name="Text 36"/>
          <p:cNvSpPr txBox="1"/>
          <p:nvPr/>
        </p:nvSpPr>
        <p:spPr>
          <a:xfrm>
            <a:off x="11101924" y="2495398"/>
            <a:ext cx="654580" cy="2009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Q3 2026</a:t>
            </a:r>
            <a:endParaRPr lang="en-US" sz="1200" dirty="0"/>
          </a:p>
        </p:txBody>
      </p:sp>
      <p:sp>
        <p:nvSpPr>
          <p:cNvPr id="44" name="Text 37"/>
          <p:cNvSpPr txBox="1"/>
          <p:nvPr/>
        </p:nvSpPr>
        <p:spPr>
          <a:xfrm>
            <a:off x="6334049" y="2857500"/>
            <a:ext cx="65458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제휴 확대</a:t>
            </a:r>
            <a:endParaRPr lang="en-US" sz="1200" dirty="0"/>
          </a:p>
        </p:txBody>
      </p:sp>
      <p:sp>
        <p:nvSpPr>
          <p:cNvPr id="45" name="Text 38"/>
          <p:cNvSpPr txBox="1"/>
          <p:nvPr/>
        </p:nvSpPr>
        <p:spPr>
          <a:xfrm>
            <a:off x="11197883" y="2848169"/>
            <a:ext cx="65458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+150%</a:t>
            </a:r>
            <a:endParaRPr lang="en-US" sz="1200" dirty="0"/>
          </a:p>
        </p:txBody>
      </p:sp>
      <p:sp>
        <p:nvSpPr>
          <p:cNvPr id="46" name="Shape 39"/>
          <p:cNvSpPr/>
          <p:nvPr/>
        </p:nvSpPr>
        <p:spPr>
          <a:xfrm>
            <a:off x="381305" y="3353105"/>
            <a:ext cx="5639105" cy="2229307"/>
          </a:xfrm>
          <a:prstGeom prst="roundRect">
            <a:avLst>
              <a:gd name="adj" fmla="val 4207"/>
            </a:avLst>
          </a:prstGeom>
          <a:solidFill>
            <a:srgbClr val="FFFFFF"/>
          </a:solidFill>
          <a:ln w="12700">
            <a:solidFill>
              <a:srgbClr val="EE9B8D">
                <a:alpha val="20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47" name="Shape 40"/>
          <p:cNvSpPr/>
          <p:nvPr/>
        </p:nvSpPr>
        <p:spPr>
          <a:xfrm>
            <a:off x="543154" y="3857854"/>
            <a:ext cx="5315407" cy="9144"/>
          </a:xfrm>
          <a:prstGeom prst="rect">
            <a:avLst/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48" name="Shape 41"/>
          <p:cNvSpPr/>
          <p:nvPr/>
        </p:nvSpPr>
        <p:spPr>
          <a:xfrm>
            <a:off x="543154" y="3514954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9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9049" y="3590849"/>
            <a:ext cx="114300" cy="114300"/>
          </a:xfrm>
          <a:prstGeom prst="rect">
            <a:avLst/>
          </a:prstGeom>
        </p:spPr>
      </p:pic>
      <p:sp>
        <p:nvSpPr>
          <p:cNvPr id="50" name="Text 42"/>
          <p:cNvSpPr txBox="1"/>
          <p:nvPr/>
        </p:nvSpPr>
        <p:spPr>
          <a:xfrm>
            <a:off x="886053" y="3552444"/>
            <a:ext cx="189647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단기 전략 (1-3개월)</a:t>
            </a:r>
            <a:endParaRPr lang="en-US" sz="1600" dirty="0"/>
          </a:p>
        </p:txBody>
      </p:sp>
      <p:sp>
        <p:nvSpPr>
          <p:cNvPr id="51" name="Shape 43"/>
          <p:cNvSpPr/>
          <p:nvPr/>
        </p:nvSpPr>
        <p:spPr>
          <a:xfrm>
            <a:off x="543154" y="4119372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/>
          </a:solidFill>
          <a:ln w="25400">
            <a:solidFill>
              <a:srgbClr val="EE9B8D"/>
            </a:solidFill>
            <a:prstDash val="solid"/>
          </a:ln>
        </p:spPr>
      </p:sp>
      <p:pic>
        <p:nvPicPr>
          <p:cNvPr id="52" name="Image 6" descr="preencoded.png"/>
          <p:cNvPicPr>
            <a:picLocks noChangeAspect="1"/>
          </p:cNvPicPr>
          <p:nvPr/>
        </p:nvPicPr>
        <p:blipFill>
          <a:blip r:embed="rId8"/>
          <a:srcRect l="-258" r="-258"/>
          <a:stretch/>
        </p:blipFill>
        <p:spPr>
          <a:xfrm>
            <a:off x="586130" y="4157777"/>
            <a:ext cx="66751" cy="75895"/>
          </a:xfrm>
          <a:prstGeom prst="rect">
            <a:avLst/>
          </a:prstGeom>
        </p:spPr>
      </p:pic>
      <p:sp>
        <p:nvSpPr>
          <p:cNvPr id="53" name="Text 44"/>
          <p:cNvSpPr txBox="1"/>
          <p:nvPr/>
        </p:nvSpPr>
        <p:spPr>
          <a:xfrm>
            <a:off x="771754" y="4038905"/>
            <a:ext cx="5277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보호</a:t>
            </a:r>
            <a:endParaRPr lang="en-US" sz="1400" dirty="0"/>
          </a:p>
        </p:txBody>
      </p:sp>
      <p:sp>
        <p:nvSpPr>
          <p:cNvPr id="54" name="Text 45"/>
          <p:cNvSpPr txBox="1"/>
          <p:nvPr/>
        </p:nvSpPr>
        <p:spPr>
          <a:xfrm>
            <a:off x="781586" y="4249914"/>
            <a:ext cx="52770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비식별화 처리 및 범위형 정보 제공</a:t>
            </a:r>
            <a:endParaRPr lang="en-US" sz="1100" dirty="0"/>
          </a:p>
        </p:txBody>
      </p:sp>
      <p:sp>
        <p:nvSpPr>
          <p:cNvPr id="55" name="Shape 46"/>
          <p:cNvSpPr/>
          <p:nvPr/>
        </p:nvSpPr>
        <p:spPr>
          <a:xfrm>
            <a:off x="543154" y="4624121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/>
          </a:solidFill>
          <a:ln w="25400">
            <a:solidFill>
              <a:srgbClr val="EE9B8D"/>
            </a:solidFill>
            <a:prstDash val="solid"/>
          </a:ln>
        </p:spPr>
      </p:sp>
      <p:pic>
        <p:nvPicPr>
          <p:cNvPr id="56" name="Image 7" descr="preencoded.png"/>
          <p:cNvPicPr>
            <a:picLocks noChangeAspect="1"/>
          </p:cNvPicPr>
          <p:nvPr/>
        </p:nvPicPr>
        <p:blipFill>
          <a:blip r:embed="rId8"/>
          <a:srcRect l="-258" r="-258"/>
          <a:stretch/>
        </p:blipFill>
        <p:spPr>
          <a:xfrm>
            <a:off x="586130" y="4662526"/>
            <a:ext cx="66751" cy="75895"/>
          </a:xfrm>
          <a:prstGeom prst="rect">
            <a:avLst/>
          </a:prstGeom>
        </p:spPr>
      </p:pic>
      <p:sp>
        <p:nvSpPr>
          <p:cNvPr id="57" name="Text 47"/>
          <p:cNvSpPr txBox="1"/>
          <p:nvPr/>
        </p:nvSpPr>
        <p:spPr>
          <a:xfrm>
            <a:off x="771754" y="4543654"/>
            <a:ext cx="5277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직접 상담 유도</a:t>
            </a:r>
            <a:endParaRPr lang="en-US" sz="1400" dirty="0"/>
          </a:p>
        </p:txBody>
      </p:sp>
      <p:sp>
        <p:nvSpPr>
          <p:cNvPr id="58" name="Text 48"/>
          <p:cNvSpPr txBox="1"/>
          <p:nvPr/>
        </p:nvSpPr>
        <p:spPr>
          <a:xfrm>
            <a:off x="781586" y="4754662"/>
            <a:ext cx="52770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상세 견적은 상담을 통해 제공</a:t>
            </a:r>
            <a:endParaRPr lang="en-US" sz="1100" dirty="0"/>
          </a:p>
        </p:txBody>
      </p:sp>
      <p:sp>
        <p:nvSpPr>
          <p:cNvPr id="59" name="Shape 49"/>
          <p:cNvSpPr/>
          <p:nvPr/>
        </p:nvSpPr>
        <p:spPr>
          <a:xfrm>
            <a:off x="543154" y="5128870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EE9B8D"/>
            </a:solidFill>
            <a:prstDash val="solid"/>
          </a:ln>
        </p:spPr>
      </p:sp>
      <p:pic>
        <p:nvPicPr>
          <p:cNvPr id="60" name="Image 8" descr="preencoded.png"/>
          <p:cNvPicPr>
            <a:picLocks noChangeAspect="1"/>
          </p:cNvPicPr>
          <p:nvPr/>
        </p:nvPicPr>
        <p:blipFill>
          <a:blip r:embed="rId9"/>
          <a:srcRect t="-43" b="-43"/>
          <a:stretch/>
        </p:blipFill>
        <p:spPr>
          <a:xfrm>
            <a:off x="552298" y="5128870"/>
            <a:ext cx="133502" cy="152705"/>
          </a:xfrm>
          <a:prstGeom prst="rect">
            <a:avLst/>
          </a:prstGeom>
        </p:spPr>
      </p:pic>
      <p:sp>
        <p:nvSpPr>
          <p:cNvPr id="61" name="Text 50"/>
          <p:cNvSpPr txBox="1"/>
          <p:nvPr/>
        </p:nvSpPr>
        <p:spPr>
          <a:xfrm>
            <a:off x="771754" y="5048402"/>
            <a:ext cx="5277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리스크 완화</a:t>
            </a:r>
            <a:endParaRPr lang="en-US" sz="1400" dirty="0"/>
          </a:p>
        </p:txBody>
      </p:sp>
      <p:sp>
        <p:nvSpPr>
          <p:cNvPr id="62" name="Text 51"/>
          <p:cNvSpPr txBox="1"/>
          <p:nvPr/>
        </p:nvSpPr>
        <p:spPr>
          <a:xfrm>
            <a:off x="781586" y="5259411"/>
            <a:ext cx="52770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법적 검토 및 가이드라인 준수</a:t>
            </a:r>
            <a:endParaRPr lang="en-US" sz="1100" dirty="0"/>
          </a:p>
        </p:txBody>
      </p:sp>
      <p:sp>
        <p:nvSpPr>
          <p:cNvPr id="63" name="Shape 52"/>
          <p:cNvSpPr/>
          <p:nvPr/>
        </p:nvSpPr>
        <p:spPr>
          <a:xfrm>
            <a:off x="6172200" y="3353105"/>
            <a:ext cx="5639105" cy="2229307"/>
          </a:xfrm>
          <a:prstGeom prst="roundRect">
            <a:avLst>
              <a:gd name="adj" fmla="val 4207"/>
            </a:avLst>
          </a:prstGeom>
          <a:solidFill>
            <a:srgbClr val="FFFFFF"/>
          </a:solidFill>
          <a:ln w="12700">
            <a:solidFill>
              <a:srgbClr val="EE9B8D">
                <a:alpha val="20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64" name="Shape 53"/>
          <p:cNvSpPr/>
          <p:nvPr/>
        </p:nvSpPr>
        <p:spPr>
          <a:xfrm>
            <a:off x="6334049" y="3857854"/>
            <a:ext cx="5315407" cy="9144"/>
          </a:xfrm>
          <a:prstGeom prst="rect">
            <a:avLst/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65" name="Shape 54"/>
          <p:cNvSpPr/>
          <p:nvPr/>
        </p:nvSpPr>
        <p:spPr>
          <a:xfrm>
            <a:off x="6334049" y="3514954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6" name="Image 9" descr="preencoded.png"/>
          <p:cNvPicPr>
            <a:picLocks noChangeAspect="1"/>
          </p:cNvPicPr>
          <p:nvPr/>
        </p:nvPicPr>
        <p:blipFill>
          <a:blip r:embed="rId10"/>
          <a:srcRect l="-133" r="-133"/>
          <a:stretch/>
        </p:blipFill>
        <p:spPr>
          <a:xfrm>
            <a:off x="6424574" y="3590849"/>
            <a:ext cx="85954" cy="114300"/>
          </a:xfrm>
          <a:prstGeom prst="rect">
            <a:avLst/>
          </a:prstGeom>
        </p:spPr>
      </p:pic>
      <p:sp>
        <p:nvSpPr>
          <p:cNvPr id="67" name="Text 55"/>
          <p:cNvSpPr txBox="1"/>
          <p:nvPr/>
        </p:nvSpPr>
        <p:spPr>
          <a:xfrm>
            <a:off x="6676948" y="3552444"/>
            <a:ext cx="20258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장기 전략 (6-12개월)</a:t>
            </a:r>
            <a:endParaRPr lang="en-US" sz="1600" dirty="0"/>
          </a:p>
        </p:txBody>
      </p:sp>
      <p:sp>
        <p:nvSpPr>
          <p:cNvPr id="68" name="Shape 56"/>
          <p:cNvSpPr/>
          <p:nvPr/>
        </p:nvSpPr>
        <p:spPr>
          <a:xfrm>
            <a:off x="6334049" y="4119372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/>
          </a:solidFill>
          <a:ln w="25400">
            <a:solidFill>
              <a:srgbClr val="EE9B8D"/>
            </a:solidFill>
            <a:prstDash val="solid"/>
          </a:ln>
        </p:spPr>
      </p:sp>
      <p:pic>
        <p:nvPicPr>
          <p:cNvPr id="69" name="Image 10" descr="preencoded.png"/>
          <p:cNvPicPr>
            <a:picLocks noChangeAspect="1"/>
          </p:cNvPicPr>
          <p:nvPr/>
        </p:nvPicPr>
        <p:blipFill>
          <a:blip r:embed="rId8"/>
          <a:srcRect l="-258" r="-258"/>
          <a:stretch/>
        </p:blipFill>
        <p:spPr>
          <a:xfrm>
            <a:off x="6377026" y="4157777"/>
            <a:ext cx="66751" cy="75895"/>
          </a:xfrm>
          <a:prstGeom prst="rect">
            <a:avLst/>
          </a:prstGeom>
        </p:spPr>
      </p:pic>
      <p:sp>
        <p:nvSpPr>
          <p:cNvPr id="70" name="Text 57"/>
          <p:cNvSpPr txBox="1"/>
          <p:nvPr/>
        </p:nvSpPr>
        <p:spPr>
          <a:xfrm>
            <a:off x="6562649" y="4038905"/>
            <a:ext cx="5277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제휴 기반 구조</a:t>
            </a:r>
            <a:endParaRPr lang="en-US" sz="1400" dirty="0"/>
          </a:p>
        </p:txBody>
      </p:sp>
      <p:sp>
        <p:nvSpPr>
          <p:cNvPr id="71" name="Text 58"/>
          <p:cNvSpPr txBox="1"/>
          <p:nvPr/>
        </p:nvSpPr>
        <p:spPr>
          <a:xfrm>
            <a:off x="6572481" y="4249914"/>
            <a:ext cx="52770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공식 가격 등록 시스템 구축</a:t>
            </a:r>
            <a:endParaRPr lang="en-US" sz="1100" dirty="0"/>
          </a:p>
        </p:txBody>
      </p:sp>
      <p:sp>
        <p:nvSpPr>
          <p:cNvPr id="72" name="Shape 59"/>
          <p:cNvSpPr/>
          <p:nvPr/>
        </p:nvSpPr>
        <p:spPr>
          <a:xfrm>
            <a:off x="6334049" y="4624121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EE9B8D"/>
            </a:solidFill>
            <a:prstDash val="solid"/>
          </a:ln>
        </p:spPr>
      </p:sp>
      <p:pic>
        <p:nvPicPr>
          <p:cNvPr id="73" name="Image 11" descr="preencoded.png"/>
          <p:cNvPicPr>
            <a:picLocks noChangeAspect="1"/>
          </p:cNvPicPr>
          <p:nvPr/>
        </p:nvPicPr>
        <p:blipFill>
          <a:blip r:embed="rId9"/>
          <a:srcRect t="-43" b="-43"/>
          <a:stretch/>
        </p:blipFill>
        <p:spPr>
          <a:xfrm>
            <a:off x="6344107" y="4624121"/>
            <a:ext cx="133502" cy="152705"/>
          </a:xfrm>
          <a:prstGeom prst="rect">
            <a:avLst/>
          </a:prstGeom>
        </p:spPr>
      </p:pic>
      <p:sp>
        <p:nvSpPr>
          <p:cNvPr id="74" name="Text 60"/>
          <p:cNvSpPr txBox="1"/>
          <p:nvPr/>
        </p:nvSpPr>
        <p:spPr>
          <a:xfrm>
            <a:off x="6562649" y="4543654"/>
            <a:ext cx="5277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 통합</a:t>
            </a:r>
            <a:endParaRPr lang="en-US" sz="1400" dirty="0"/>
          </a:p>
        </p:txBody>
      </p:sp>
      <p:sp>
        <p:nvSpPr>
          <p:cNvPr id="75" name="Text 61"/>
          <p:cNvSpPr txBox="1"/>
          <p:nvPr/>
        </p:nvSpPr>
        <p:spPr>
          <a:xfrm>
            <a:off x="6572481" y="4754662"/>
            <a:ext cx="52770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통계/범위형 정보 제공 전환</a:t>
            </a:r>
            <a:endParaRPr lang="en-US" sz="1100" dirty="0"/>
          </a:p>
        </p:txBody>
      </p:sp>
      <p:sp>
        <p:nvSpPr>
          <p:cNvPr id="76" name="Shape 62"/>
          <p:cNvSpPr/>
          <p:nvPr/>
        </p:nvSpPr>
        <p:spPr>
          <a:xfrm>
            <a:off x="6334049" y="5128870"/>
            <a:ext cx="152705" cy="152705"/>
          </a:xfrm>
          <a:prstGeom prst="roundRect">
            <a:avLst>
              <a:gd name="adj" fmla="val 299401"/>
            </a:avLst>
          </a:prstGeom>
          <a:noFill/>
          <a:ln w="25400">
            <a:solidFill>
              <a:srgbClr val="EE9B8D"/>
            </a:solidFill>
            <a:prstDash val="solid"/>
          </a:ln>
        </p:spPr>
      </p:sp>
      <p:pic>
        <p:nvPicPr>
          <p:cNvPr id="77" name="Image 12" descr="preencoded.png"/>
          <p:cNvPicPr>
            <a:picLocks noChangeAspect="1"/>
          </p:cNvPicPr>
          <p:nvPr/>
        </p:nvPicPr>
        <p:blipFill>
          <a:blip r:embed="rId9"/>
          <a:srcRect t="-43" b="-43"/>
          <a:stretch/>
        </p:blipFill>
        <p:spPr>
          <a:xfrm>
            <a:off x="6344107" y="5128870"/>
            <a:ext cx="133502" cy="152705"/>
          </a:xfrm>
          <a:prstGeom prst="rect">
            <a:avLst/>
          </a:prstGeom>
        </p:spPr>
      </p:pic>
      <p:sp>
        <p:nvSpPr>
          <p:cNvPr id="78" name="Text 63"/>
          <p:cNvSpPr txBox="1"/>
          <p:nvPr/>
        </p:nvSpPr>
        <p:spPr>
          <a:xfrm>
            <a:off x="6562649" y="5048402"/>
            <a:ext cx="52770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 전환</a:t>
            </a:r>
            <a:endParaRPr lang="en-US" sz="1400" dirty="0"/>
          </a:p>
        </p:txBody>
      </p:sp>
      <p:sp>
        <p:nvSpPr>
          <p:cNvPr id="79" name="Text 64"/>
          <p:cNvSpPr txBox="1"/>
          <p:nvPr/>
        </p:nvSpPr>
        <p:spPr>
          <a:xfrm>
            <a:off x="6572481" y="5259411"/>
            <a:ext cx="52770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제휴 모델로 비즈니스 전환</a:t>
            </a:r>
            <a:endParaRPr lang="en-US" sz="1100" dirty="0"/>
          </a:p>
        </p:txBody>
      </p:sp>
      <p:sp>
        <p:nvSpPr>
          <p:cNvPr id="80" name="Shape 65"/>
          <p:cNvSpPr/>
          <p:nvPr/>
        </p:nvSpPr>
        <p:spPr>
          <a:xfrm>
            <a:off x="381305" y="5695798"/>
            <a:ext cx="11430000" cy="495605"/>
          </a:xfrm>
          <a:prstGeom prst="roundRect">
            <a:avLst>
              <a:gd name="adj" fmla="val 85155"/>
            </a:avLst>
          </a:prstGeom>
          <a:solidFill>
            <a:srgbClr val="FFFFFF"/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sp>
        <p:nvSpPr>
          <p:cNvPr id="81" name="Shape 66"/>
          <p:cNvSpPr/>
          <p:nvPr/>
        </p:nvSpPr>
        <p:spPr>
          <a:xfrm>
            <a:off x="504749" y="5820156"/>
            <a:ext cx="1276502" cy="247802"/>
          </a:xfrm>
          <a:prstGeom prst="roundRect">
            <a:avLst>
              <a:gd name="adj" fmla="val 170310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82" name="Shape 67"/>
          <p:cNvSpPr/>
          <p:nvPr/>
        </p:nvSpPr>
        <p:spPr>
          <a:xfrm>
            <a:off x="590702" y="5867705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3" name="Image 13" descr="preencoded.png"/>
          <p:cNvPicPr>
            <a:picLocks noChangeAspect="1"/>
          </p:cNvPicPr>
          <p:nvPr/>
        </p:nvPicPr>
        <p:blipFill>
          <a:blip r:embed="rId11"/>
          <a:srcRect l="-1923" r="-1923"/>
          <a:stretch/>
        </p:blipFill>
        <p:spPr>
          <a:xfrm>
            <a:off x="604418" y="5896051"/>
            <a:ext cx="123444" cy="95098"/>
          </a:xfrm>
          <a:prstGeom prst="rect">
            <a:avLst/>
          </a:prstGeom>
        </p:spPr>
      </p:pic>
      <p:sp>
        <p:nvSpPr>
          <p:cNvPr id="84" name="Text 68"/>
          <p:cNvSpPr txBox="1"/>
          <p:nvPr/>
        </p:nvSpPr>
        <p:spPr>
          <a:xfrm>
            <a:off x="800100" y="5867705"/>
            <a:ext cx="1065276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표시·광고 관련 고시</a:t>
            </a:r>
            <a:endParaRPr lang="en-US" sz="900" dirty="0"/>
          </a:p>
        </p:txBody>
      </p:sp>
      <p:sp>
        <p:nvSpPr>
          <p:cNvPr id="85" name="Shape 69"/>
          <p:cNvSpPr/>
          <p:nvPr/>
        </p:nvSpPr>
        <p:spPr>
          <a:xfrm>
            <a:off x="1850746" y="5820156"/>
            <a:ext cx="1248156" cy="247802"/>
          </a:xfrm>
          <a:prstGeom prst="roundRect">
            <a:avLst>
              <a:gd name="adj" fmla="val 170310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86" name="Shape 70"/>
          <p:cNvSpPr/>
          <p:nvPr/>
        </p:nvSpPr>
        <p:spPr>
          <a:xfrm>
            <a:off x="1936699" y="5867705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7" name="Image 14" descr="preencoded.png"/>
          <p:cNvPicPr>
            <a:picLocks noChangeAspect="1"/>
          </p:cNvPicPr>
          <p:nvPr/>
        </p:nvPicPr>
        <p:blipFill>
          <a:blip r:embed="rId12"/>
          <a:srcRect l="-3205" r="-3205"/>
          <a:stretch/>
        </p:blipFill>
        <p:spPr>
          <a:xfrm>
            <a:off x="1974190" y="5896051"/>
            <a:ext cx="75895" cy="95098"/>
          </a:xfrm>
          <a:prstGeom prst="rect">
            <a:avLst/>
          </a:prstGeom>
        </p:spPr>
      </p:pic>
      <p:sp>
        <p:nvSpPr>
          <p:cNvPr id="88" name="Text 71"/>
          <p:cNvSpPr txBox="1"/>
          <p:nvPr/>
        </p:nvSpPr>
        <p:spPr>
          <a:xfrm>
            <a:off x="2146097" y="5867705"/>
            <a:ext cx="1063447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 정보 사전 공개</a:t>
            </a:r>
            <a:endParaRPr lang="en-US" sz="900" dirty="0"/>
          </a:p>
        </p:txBody>
      </p:sp>
      <p:sp>
        <p:nvSpPr>
          <p:cNvPr id="89" name="Shape 72"/>
          <p:cNvSpPr/>
          <p:nvPr/>
        </p:nvSpPr>
        <p:spPr>
          <a:xfrm>
            <a:off x="3167482" y="5820156"/>
            <a:ext cx="1190549" cy="247802"/>
          </a:xfrm>
          <a:prstGeom prst="roundRect">
            <a:avLst>
              <a:gd name="adj" fmla="val 170310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90" name="Shape 73"/>
          <p:cNvSpPr/>
          <p:nvPr/>
        </p:nvSpPr>
        <p:spPr>
          <a:xfrm>
            <a:off x="3252521" y="5867705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1" name="Image 15" descr="preencoded.png"/>
          <p:cNvPicPr>
            <a:picLocks noChangeAspect="1"/>
          </p:cNvPicPr>
          <p:nvPr/>
        </p:nvPicPr>
        <p:blipFill>
          <a:blip r:embed="rId13"/>
          <a:srcRect l="-1923" r="-1923"/>
          <a:stretch/>
        </p:blipFill>
        <p:spPr>
          <a:xfrm>
            <a:off x="3267151" y="5896051"/>
            <a:ext cx="123444" cy="95098"/>
          </a:xfrm>
          <a:prstGeom prst="rect">
            <a:avLst/>
          </a:prstGeom>
        </p:spPr>
      </p:pic>
      <p:sp>
        <p:nvSpPr>
          <p:cNvPr id="92" name="Text 74"/>
          <p:cNvSpPr txBox="1"/>
          <p:nvPr/>
        </p:nvSpPr>
        <p:spPr>
          <a:xfrm>
            <a:off x="3461918" y="5867705"/>
            <a:ext cx="93268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개인정보 비식별화</a:t>
            </a:r>
            <a:endParaRPr lang="en-US" sz="900" dirty="0"/>
          </a:p>
        </p:txBody>
      </p:sp>
      <p:sp>
        <p:nvSpPr>
          <p:cNvPr id="93" name="Shape 75"/>
          <p:cNvSpPr/>
          <p:nvPr/>
        </p:nvSpPr>
        <p:spPr>
          <a:xfrm>
            <a:off x="4424782" y="5820156"/>
            <a:ext cx="1086307" cy="247802"/>
          </a:xfrm>
          <a:prstGeom prst="roundRect">
            <a:avLst>
              <a:gd name="adj" fmla="val 170310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94" name="Shape 76"/>
          <p:cNvSpPr/>
          <p:nvPr/>
        </p:nvSpPr>
        <p:spPr>
          <a:xfrm>
            <a:off x="4510735" y="5867705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5" name="Image 16" descr="preencoded.png"/>
          <p:cNvPicPr>
            <a:picLocks noChangeAspect="1"/>
          </p:cNvPicPr>
          <p:nvPr/>
        </p:nvPicPr>
        <p:blipFill>
          <a:blip r:embed="rId14"/>
          <a:srcRect l="-1648" r="-1648"/>
          <a:stretch/>
        </p:blipFill>
        <p:spPr>
          <a:xfrm>
            <a:off x="4543654" y="5896051"/>
            <a:ext cx="85954" cy="95098"/>
          </a:xfrm>
          <a:prstGeom prst="rect">
            <a:avLst/>
          </a:prstGeom>
        </p:spPr>
      </p:pic>
      <p:sp>
        <p:nvSpPr>
          <p:cNvPr id="96" name="Text 77"/>
          <p:cNvSpPr txBox="1"/>
          <p:nvPr/>
        </p:nvSpPr>
        <p:spPr>
          <a:xfrm>
            <a:off x="4720133" y="5867705"/>
            <a:ext cx="823874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영업상 민감정보</a:t>
            </a:r>
            <a:endParaRPr lang="en-US" sz="900" dirty="0"/>
          </a:p>
        </p:txBody>
      </p:sp>
      <p:sp>
        <p:nvSpPr>
          <p:cNvPr id="97" name="Shape 78"/>
          <p:cNvSpPr/>
          <p:nvPr/>
        </p:nvSpPr>
        <p:spPr>
          <a:xfrm>
            <a:off x="5586070" y="5820156"/>
            <a:ext cx="1133856" cy="247802"/>
          </a:xfrm>
          <a:prstGeom prst="roundRect">
            <a:avLst>
              <a:gd name="adj" fmla="val 170310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98" name="Shape 79"/>
          <p:cNvSpPr/>
          <p:nvPr/>
        </p:nvSpPr>
        <p:spPr>
          <a:xfrm>
            <a:off x="5672023" y="5867705"/>
            <a:ext cx="152705" cy="152705"/>
          </a:xfrm>
          <a:prstGeom prst="roundRect">
            <a:avLst>
              <a:gd name="adj" fmla="val 299401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9" name="Image 17" descr="preencoded.png"/>
          <p:cNvPicPr>
            <a:picLocks noChangeAspect="1"/>
          </p:cNvPicPr>
          <p:nvPr/>
        </p:nvPicPr>
        <p:blipFill>
          <a:blip r:embed="rId15"/>
          <a:srcRect l="-1648" r="-1648"/>
          <a:stretch/>
        </p:blipFill>
        <p:spPr>
          <a:xfrm>
            <a:off x="5704942" y="5896051"/>
            <a:ext cx="85954" cy="95098"/>
          </a:xfrm>
          <a:prstGeom prst="rect">
            <a:avLst/>
          </a:prstGeom>
        </p:spPr>
      </p:pic>
      <p:sp>
        <p:nvSpPr>
          <p:cNvPr id="100" name="Text 80"/>
          <p:cNvSpPr txBox="1"/>
          <p:nvPr/>
        </p:nvSpPr>
        <p:spPr>
          <a:xfrm>
            <a:off x="5881421" y="5867705"/>
            <a:ext cx="890626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통계/범위형 제공</a:t>
            </a:r>
            <a:endParaRPr lang="en-US" sz="900" dirty="0"/>
          </a:p>
        </p:txBody>
      </p:sp>
      <p:pic>
        <p:nvPicPr>
          <p:cNvPr id="101" name="Image 18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9688068" y="401422"/>
            <a:ext cx="123444" cy="123444"/>
          </a:xfrm>
          <a:prstGeom prst="rect">
            <a:avLst/>
          </a:prstGeom>
        </p:spPr>
      </p:pic>
      <p:pic>
        <p:nvPicPr>
          <p:cNvPr id="102" name="Image 19" descr="preencoded.png"/>
          <p:cNvPicPr>
            <a:picLocks noChangeAspect="1"/>
          </p:cNvPicPr>
          <p:nvPr/>
        </p:nvPicPr>
        <p:blipFill>
          <a:blip r:embed="rId17"/>
          <a:srcRect l="-1507" r="-1507"/>
          <a:stretch/>
        </p:blipFill>
        <p:spPr>
          <a:xfrm>
            <a:off x="2282342" y="1068934"/>
            <a:ext cx="85954" cy="133502"/>
          </a:xfrm>
          <a:prstGeom prst="rect">
            <a:avLst/>
          </a:prstGeom>
        </p:spPr>
      </p:pic>
      <p:pic>
        <p:nvPicPr>
          <p:cNvPr id="103" name="Image 20" descr="preencoded.png"/>
          <p:cNvPicPr>
            <a:picLocks noChangeAspect="1"/>
          </p:cNvPicPr>
          <p:nvPr/>
        </p:nvPicPr>
        <p:blipFill>
          <a:blip r:embed="rId17"/>
          <a:srcRect l="-1507" r="-1507"/>
          <a:stretch/>
        </p:blipFill>
        <p:spPr>
          <a:xfrm>
            <a:off x="4038905" y="1068934"/>
            <a:ext cx="85954" cy="133502"/>
          </a:xfrm>
          <a:prstGeom prst="rect">
            <a:avLst/>
          </a:prstGeom>
        </p:spPr>
      </p:pic>
      <p:pic>
        <p:nvPicPr>
          <p:cNvPr id="104" name="Image 21" descr="preencoded.png"/>
          <p:cNvPicPr>
            <a:picLocks noChangeAspect="1"/>
          </p:cNvPicPr>
          <p:nvPr/>
        </p:nvPicPr>
        <p:blipFill>
          <a:blip r:embed="rId17"/>
          <a:srcRect l="-1507" r="-1507"/>
          <a:stretch/>
        </p:blipFill>
        <p:spPr>
          <a:xfrm>
            <a:off x="5601614" y="1068934"/>
            <a:ext cx="85954" cy="133502"/>
          </a:xfrm>
          <a:prstGeom prst="rect">
            <a:avLst/>
          </a:prstGeom>
        </p:spPr>
      </p:pic>
      <p:sp>
        <p:nvSpPr>
          <p:cNvPr id="105" name="Text 27">
            <a:extLst>
              <a:ext uri="{FF2B5EF4-FFF2-40B4-BE49-F238E27FC236}">
                <a16:creationId xmlns:a16="http://schemas.microsoft.com/office/drawing/2014/main" id="{5E3E7460-9641-8C05-E829-C8A5E8FD7B49}"/>
              </a:ext>
            </a:extLst>
          </p:cNvPr>
          <p:cNvSpPr txBox="1"/>
          <p:nvPr/>
        </p:nvSpPr>
        <p:spPr>
          <a:xfrm>
            <a:off x="7483152" y="6368145"/>
            <a:ext cx="4131556" cy="2138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경기일보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‘결혼비용 투명화’ 가격표시제 도입 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…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경인지역 업체 참여 ‘저조’</a:t>
            </a:r>
            <a:endParaRPr lang="en-US" sz="900" dirty="0"/>
          </a:p>
        </p:txBody>
      </p:sp>
      <p:sp>
        <p:nvSpPr>
          <p:cNvPr id="106" name="Text 27">
            <a:extLst>
              <a:ext uri="{FF2B5EF4-FFF2-40B4-BE49-F238E27FC236}">
                <a16:creationId xmlns:a16="http://schemas.microsoft.com/office/drawing/2014/main" id="{32288FF8-EC9C-B804-8417-DFA1326DA5E4}"/>
              </a:ext>
            </a:extLst>
          </p:cNvPr>
          <p:cNvSpPr txBox="1"/>
          <p:nvPr/>
        </p:nvSpPr>
        <p:spPr>
          <a:xfrm>
            <a:off x="6988629" y="6602565"/>
            <a:ext cx="4626078" cy="2138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핀포인트뉴스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가격공개 의무화에도 </a:t>
            </a:r>
            <a:r>
              <a:rPr lang="ko-KR" altLang="en-US" sz="9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스드메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가격공개 ‘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곳’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예식장 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곳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…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신혼부부 ‘</a:t>
            </a:r>
            <a:r>
              <a:rPr lang="ko-KR" altLang="en-US" sz="9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깜깜이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계약’</a:t>
            </a:r>
            <a:endParaRPr lang="en-US" sz="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D5FC-9865-FF76-8A9C-1C38CB3F7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13B635D-BF1C-6FAB-5A77-999C65FB22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0B942081-83F7-A2E9-0DBB-E88C0BBEA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7484F810-F56C-36F3-01C8-0CD8B739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453" b="1765"/>
          <a:stretch>
            <a:fillRect/>
          </a:stretch>
        </p:blipFill>
        <p:spPr>
          <a:xfrm>
            <a:off x="371823" y="1175099"/>
            <a:ext cx="3422469" cy="5079492"/>
          </a:xfrm>
          <a:prstGeom prst="rect">
            <a:avLst/>
          </a:prstGeom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id="{65AD9234-EEC5-728D-6671-1A96553378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77"/>
          <a:stretch>
            <a:fillRect/>
          </a:stretch>
        </p:blipFill>
        <p:spPr>
          <a:xfrm>
            <a:off x="4319989" y="1175098"/>
            <a:ext cx="3354848" cy="5079493"/>
          </a:xfrm>
          <a:prstGeom prst="rect">
            <a:avLst/>
          </a:prstGeom>
        </p:spPr>
      </p:pic>
      <p:pic>
        <p:nvPicPr>
          <p:cNvPr id="110" name="그림 109">
            <a:extLst>
              <a:ext uri="{FF2B5EF4-FFF2-40B4-BE49-F238E27FC236}">
                <a16:creationId xmlns:a16="http://schemas.microsoft.com/office/drawing/2014/main" id="{B970E31A-5CE5-BB28-5DC3-5D21D791B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301" y="1175098"/>
            <a:ext cx="3363558" cy="5079492"/>
          </a:xfrm>
          <a:prstGeom prst="rect">
            <a:avLst/>
          </a:prstGeom>
        </p:spPr>
      </p:pic>
      <p:sp>
        <p:nvSpPr>
          <p:cNvPr id="9" name="Shape 0">
            <a:extLst>
              <a:ext uri="{FF2B5EF4-FFF2-40B4-BE49-F238E27FC236}">
                <a16:creationId xmlns:a16="http://schemas.microsoft.com/office/drawing/2014/main" id="{05C66390-F234-38B4-358A-68E7F351F43E}"/>
              </a:ext>
            </a:extLst>
          </p:cNvPr>
          <p:cNvSpPr/>
          <p:nvPr/>
        </p:nvSpPr>
        <p:spPr>
          <a:xfrm>
            <a:off x="381305" y="30449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7E895DC8-A9BB-1603-B81C-0C5FCCDB27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66344" y="390449"/>
            <a:ext cx="133502" cy="133502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8C0EE68A-A896-574E-593A-4DB70301DF51}"/>
              </a:ext>
            </a:extLst>
          </p:cNvPr>
          <p:cNvSpPr txBox="1"/>
          <p:nvPr/>
        </p:nvSpPr>
        <p:spPr>
          <a:xfrm>
            <a:off x="780898" y="248264"/>
            <a:ext cx="3111703" cy="299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가격공개 제도 대응 전략</a:t>
            </a:r>
            <a:endParaRPr lang="en-US" sz="240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493E8CBA-F637-7E03-A0CE-35F6A71F3DCC}"/>
              </a:ext>
            </a:extLst>
          </p:cNvPr>
          <p:cNvSpPr txBox="1"/>
          <p:nvPr/>
        </p:nvSpPr>
        <p:spPr>
          <a:xfrm>
            <a:off x="780898" y="583405"/>
            <a:ext cx="2278685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2025년 말 도입 → 2026.5 계도기간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77460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580644" y="457200"/>
            <a:ext cx="95098" cy="1527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914400" y="333991"/>
            <a:ext cx="1903781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Noto Sans KR" pitchFamily="34" charset="-120"/>
              </a:rPr>
              <a:t>수익화 모델</a:t>
            </a:r>
            <a:endParaRPr 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914400" y="659300"/>
            <a:ext cx="2229307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B8AAA3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Noto Sans KR" pitchFamily="34" charset="-120"/>
              </a:rPr>
              <a:t>구독/제휴/AI 프리미엄 3개 수익원</a:t>
            </a:r>
            <a:endParaRPr lang="en-US" sz="11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21" name="Shape 2">
            <a:extLst>
              <a:ext uri="{FF2B5EF4-FFF2-40B4-BE49-F238E27FC236}">
                <a16:creationId xmlns:a16="http://schemas.microsoft.com/office/drawing/2014/main" id="{73853457-0429-7443-65DA-76382ED8CF56}"/>
              </a:ext>
            </a:extLst>
          </p:cNvPr>
          <p:cNvSpPr/>
          <p:nvPr/>
        </p:nvSpPr>
        <p:spPr>
          <a:xfrm>
            <a:off x="365760" y="1280160"/>
            <a:ext cx="3596640" cy="4389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122" name="Shape 4">
            <a:extLst>
              <a:ext uri="{FF2B5EF4-FFF2-40B4-BE49-F238E27FC236}">
                <a16:creationId xmlns:a16="http://schemas.microsoft.com/office/drawing/2014/main" id="{39EF9FFB-A0C9-158C-D660-DDA8566D7A3B}"/>
              </a:ext>
            </a:extLst>
          </p:cNvPr>
          <p:cNvSpPr/>
          <p:nvPr/>
        </p:nvSpPr>
        <p:spPr>
          <a:xfrm>
            <a:off x="609600" y="1717040"/>
            <a:ext cx="731520" cy="731520"/>
          </a:xfrm>
          <a:prstGeom prst="ellipse">
            <a:avLst/>
          </a:prstGeom>
          <a:solidFill>
            <a:srgbClr val="F5E6E0"/>
          </a:solidFill>
          <a:ln w="12700">
            <a:solidFill>
              <a:srgbClr val="F5E6E0"/>
            </a:solidFill>
            <a:prstDash val="solid"/>
          </a:ln>
        </p:spPr>
      </p:sp>
      <p:sp>
        <p:nvSpPr>
          <p:cNvPr id="123" name="Text 5">
            <a:extLst>
              <a:ext uri="{FF2B5EF4-FFF2-40B4-BE49-F238E27FC236}">
                <a16:creationId xmlns:a16="http://schemas.microsoft.com/office/drawing/2014/main" id="{FC230964-E555-0BE9-B308-E96AED597683}"/>
              </a:ext>
            </a:extLst>
          </p:cNvPr>
          <p:cNvSpPr/>
          <p:nvPr/>
        </p:nvSpPr>
        <p:spPr>
          <a:xfrm>
            <a:off x="609600" y="1717040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667" dirty="0">
                <a:solidFill>
                  <a:srgbClr val="0000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💍</a:t>
            </a:r>
            <a:endParaRPr lang="en-US" sz="2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24" name="Text 6">
            <a:extLst>
              <a:ext uri="{FF2B5EF4-FFF2-40B4-BE49-F238E27FC236}">
                <a16:creationId xmlns:a16="http://schemas.microsoft.com/office/drawing/2014/main" id="{D336B406-C6D8-9E70-F813-6CDFA1A4A53E}"/>
              </a:ext>
            </a:extLst>
          </p:cNvPr>
          <p:cNvSpPr/>
          <p:nvPr/>
        </p:nvSpPr>
        <p:spPr>
          <a:xfrm>
            <a:off x="1463040" y="1741424"/>
            <a:ext cx="2316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중개 수익</a:t>
            </a:r>
            <a:endParaRPr lang="en-US" sz="18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25" name="Text 7">
            <a:extLst>
              <a:ext uri="{FF2B5EF4-FFF2-40B4-BE49-F238E27FC236}">
                <a16:creationId xmlns:a16="http://schemas.microsoft.com/office/drawing/2014/main" id="{6BC4389F-9C57-0052-3B71-6AFC45E25A97}"/>
              </a:ext>
            </a:extLst>
          </p:cNvPr>
          <p:cNvSpPr/>
          <p:nvPr/>
        </p:nvSpPr>
        <p:spPr>
          <a:xfrm>
            <a:off x="1463040" y="2168144"/>
            <a:ext cx="231648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핵심 수익원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26" name="Shape 8">
            <a:extLst>
              <a:ext uri="{FF2B5EF4-FFF2-40B4-BE49-F238E27FC236}">
                <a16:creationId xmlns:a16="http://schemas.microsoft.com/office/drawing/2014/main" id="{4F0F6B40-0EB8-60C6-1FE9-EE1C09D86770}"/>
              </a:ext>
            </a:extLst>
          </p:cNvPr>
          <p:cNvSpPr/>
          <p:nvPr/>
        </p:nvSpPr>
        <p:spPr>
          <a:xfrm>
            <a:off x="548640" y="2763520"/>
            <a:ext cx="3230880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127" name="Text 9">
            <a:extLst>
              <a:ext uri="{FF2B5EF4-FFF2-40B4-BE49-F238E27FC236}">
                <a16:creationId xmlns:a16="http://schemas.microsoft.com/office/drawing/2014/main" id="{442A7A5D-48EA-3A02-4827-EE00ECD1C60B}"/>
              </a:ext>
            </a:extLst>
          </p:cNvPr>
          <p:cNvSpPr/>
          <p:nvPr/>
        </p:nvSpPr>
        <p:spPr>
          <a:xfrm>
            <a:off x="609600" y="3058160"/>
            <a:ext cx="316992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업체 매칭 수수료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28" name="Text 10">
            <a:extLst>
              <a:ext uri="{FF2B5EF4-FFF2-40B4-BE49-F238E27FC236}">
                <a16:creationId xmlns:a16="http://schemas.microsoft.com/office/drawing/2014/main" id="{4EBD0D96-7207-F436-0165-94F5D2091FC5}"/>
              </a:ext>
            </a:extLst>
          </p:cNvPr>
          <p:cNvSpPr/>
          <p:nvPr/>
        </p:nvSpPr>
        <p:spPr>
          <a:xfrm>
            <a:off x="609600" y="3643376"/>
            <a:ext cx="316992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플래너 연결 수수료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29" name="Text 11">
            <a:extLst>
              <a:ext uri="{FF2B5EF4-FFF2-40B4-BE49-F238E27FC236}">
                <a16:creationId xmlns:a16="http://schemas.microsoft.com/office/drawing/2014/main" id="{77A71B41-859A-44CB-CF3F-68E34642C497}"/>
              </a:ext>
            </a:extLst>
          </p:cNvPr>
          <p:cNvSpPr/>
          <p:nvPr/>
        </p:nvSpPr>
        <p:spPr>
          <a:xfrm>
            <a:off x="609600" y="4228592"/>
            <a:ext cx="316992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결제 발생 시 수익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0" name="Text 12">
            <a:extLst>
              <a:ext uri="{FF2B5EF4-FFF2-40B4-BE49-F238E27FC236}">
                <a16:creationId xmlns:a16="http://schemas.microsoft.com/office/drawing/2014/main" id="{C8A36F5E-4D84-5FCA-0B45-D2DC8968FE90}"/>
              </a:ext>
            </a:extLst>
          </p:cNvPr>
          <p:cNvSpPr/>
          <p:nvPr/>
        </p:nvSpPr>
        <p:spPr>
          <a:xfrm>
            <a:off x="609600" y="4813808"/>
            <a:ext cx="316992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가장 현실적인 수익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1" name="Shape 15">
            <a:extLst>
              <a:ext uri="{FF2B5EF4-FFF2-40B4-BE49-F238E27FC236}">
                <a16:creationId xmlns:a16="http://schemas.microsoft.com/office/drawing/2014/main" id="{3D23E66A-51C3-7BD9-394B-84B03B53DD11}"/>
              </a:ext>
            </a:extLst>
          </p:cNvPr>
          <p:cNvSpPr/>
          <p:nvPr/>
        </p:nvSpPr>
        <p:spPr>
          <a:xfrm>
            <a:off x="4291584" y="1280160"/>
            <a:ext cx="3596640" cy="4389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2" name="Shape 17">
            <a:extLst>
              <a:ext uri="{FF2B5EF4-FFF2-40B4-BE49-F238E27FC236}">
                <a16:creationId xmlns:a16="http://schemas.microsoft.com/office/drawing/2014/main" id="{5426A265-1FBF-968D-AADA-46A7823D247D}"/>
              </a:ext>
            </a:extLst>
          </p:cNvPr>
          <p:cNvSpPr/>
          <p:nvPr/>
        </p:nvSpPr>
        <p:spPr>
          <a:xfrm>
            <a:off x="4535424" y="1717040"/>
            <a:ext cx="731520" cy="731520"/>
          </a:xfrm>
          <a:prstGeom prst="ellipse">
            <a:avLst/>
          </a:prstGeom>
          <a:solidFill>
            <a:srgbClr val="FFF3E0"/>
          </a:solidFill>
          <a:ln w="12700">
            <a:solidFill>
              <a:srgbClr val="FFF3E0"/>
            </a:solidFill>
            <a:prstDash val="solid"/>
          </a:ln>
        </p:spPr>
      </p:sp>
      <p:sp>
        <p:nvSpPr>
          <p:cNvPr id="133" name="Text 18">
            <a:extLst>
              <a:ext uri="{FF2B5EF4-FFF2-40B4-BE49-F238E27FC236}">
                <a16:creationId xmlns:a16="http://schemas.microsoft.com/office/drawing/2014/main" id="{E4F213A6-C968-329F-7996-E3624670A4B9}"/>
              </a:ext>
            </a:extLst>
          </p:cNvPr>
          <p:cNvSpPr/>
          <p:nvPr/>
        </p:nvSpPr>
        <p:spPr>
          <a:xfrm>
            <a:off x="4535424" y="1717040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667" dirty="0">
                <a:solidFill>
                  <a:srgbClr val="0000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📊</a:t>
            </a:r>
            <a:endParaRPr lang="en-US" sz="2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4" name="Text 19">
            <a:extLst>
              <a:ext uri="{FF2B5EF4-FFF2-40B4-BE49-F238E27FC236}">
                <a16:creationId xmlns:a16="http://schemas.microsoft.com/office/drawing/2014/main" id="{30905208-0904-E2AF-038A-C4285A5CC5A1}"/>
              </a:ext>
            </a:extLst>
          </p:cNvPr>
          <p:cNvSpPr/>
          <p:nvPr/>
        </p:nvSpPr>
        <p:spPr>
          <a:xfrm>
            <a:off x="5388864" y="1741424"/>
            <a:ext cx="2316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SaaS 구독</a:t>
            </a:r>
            <a:endParaRPr lang="en-US" sz="18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5" name="Text 20">
            <a:extLst>
              <a:ext uri="{FF2B5EF4-FFF2-40B4-BE49-F238E27FC236}">
                <a16:creationId xmlns:a16="http://schemas.microsoft.com/office/drawing/2014/main" id="{4BC6EBC5-2F0F-5478-124F-F5A591E6FDE3}"/>
              </a:ext>
            </a:extLst>
          </p:cNvPr>
          <p:cNvSpPr/>
          <p:nvPr/>
        </p:nvSpPr>
        <p:spPr>
          <a:xfrm>
            <a:off x="5388864" y="2168144"/>
            <a:ext cx="231648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안정적인 반복 수익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6" name="Shape 21">
            <a:extLst>
              <a:ext uri="{FF2B5EF4-FFF2-40B4-BE49-F238E27FC236}">
                <a16:creationId xmlns:a16="http://schemas.microsoft.com/office/drawing/2014/main" id="{FCFE4784-0801-409E-D64A-A8A2E3D81590}"/>
              </a:ext>
            </a:extLst>
          </p:cNvPr>
          <p:cNvSpPr/>
          <p:nvPr/>
        </p:nvSpPr>
        <p:spPr>
          <a:xfrm>
            <a:off x="4474464" y="2763520"/>
            <a:ext cx="3230880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137" name="Text 22">
            <a:extLst>
              <a:ext uri="{FF2B5EF4-FFF2-40B4-BE49-F238E27FC236}">
                <a16:creationId xmlns:a16="http://schemas.microsoft.com/office/drawing/2014/main" id="{538DBC68-6623-C339-EE5E-84983750E2B3}"/>
              </a:ext>
            </a:extLst>
          </p:cNvPr>
          <p:cNvSpPr/>
          <p:nvPr/>
        </p:nvSpPr>
        <p:spPr>
          <a:xfrm>
            <a:off x="4474464" y="3058160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플래너 관리 도구 제공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8" name="Text 23">
            <a:extLst>
              <a:ext uri="{FF2B5EF4-FFF2-40B4-BE49-F238E27FC236}">
                <a16:creationId xmlns:a16="http://schemas.microsoft.com/office/drawing/2014/main" id="{A2723162-1CC5-C21C-7665-782C9C1DD7F5}"/>
              </a:ext>
            </a:extLst>
          </p:cNvPr>
          <p:cNvSpPr/>
          <p:nvPr/>
        </p:nvSpPr>
        <p:spPr>
          <a:xfrm>
            <a:off x="4474464" y="3643376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업체 홍보/관리 기능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9" name="Text 24">
            <a:extLst>
              <a:ext uri="{FF2B5EF4-FFF2-40B4-BE49-F238E27FC236}">
                <a16:creationId xmlns:a16="http://schemas.microsoft.com/office/drawing/2014/main" id="{4AFD8090-C711-4CE9-384A-2A409015F49B}"/>
              </a:ext>
            </a:extLst>
          </p:cNvPr>
          <p:cNvSpPr/>
          <p:nvPr/>
        </p:nvSpPr>
        <p:spPr>
          <a:xfrm>
            <a:off x="4474464" y="4228592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커플 기본 ₩9,900/월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0" name="Text 25">
            <a:extLst>
              <a:ext uri="{FF2B5EF4-FFF2-40B4-BE49-F238E27FC236}">
                <a16:creationId xmlns:a16="http://schemas.microsoft.com/office/drawing/2014/main" id="{D3885F8A-CAB4-4918-28DD-4CCDE070C57D}"/>
              </a:ext>
            </a:extLst>
          </p:cNvPr>
          <p:cNvSpPr/>
          <p:nvPr/>
        </p:nvSpPr>
        <p:spPr>
          <a:xfrm>
            <a:off x="4474464" y="4813808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플래너 프로 ₩29,900/월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1" name="Shape 28">
            <a:extLst>
              <a:ext uri="{FF2B5EF4-FFF2-40B4-BE49-F238E27FC236}">
                <a16:creationId xmlns:a16="http://schemas.microsoft.com/office/drawing/2014/main" id="{23AC1E39-5BA5-73E1-EC55-917643F84722}"/>
              </a:ext>
            </a:extLst>
          </p:cNvPr>
          <p:cNvSpPr/>
          <p:nvPr/>
        </p:nvSpPr>
        <p:spPr>
          <a:xfrm>
            <a:off x="8217408" y="1280160"/>
            <a:ext cx="3596640" cy="4389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142" name="Shape 30">
            <a:extLst>
              <a:ext uri="{FF2B5EF4-FFF2-40B4-BE49-F238E27FC236}">
                <a16:creationId xmlns:a16="http://schemas.microsoft.com/office/drawing/2014/main" id="{356D4AA9-0EA0-FA6F-702E-9F8B19F7D687}"/>
              </a:ext>
            </a:extLst>
          </p:cNvPr>
          <p:cNvSpPr/>
          <p:nvPr/>
        </p:nvSpPr>
        <p:spPr>
          <a:xfrm>
            <a:off x="8461248" y="1717040"/>
            <a:ext cx="731520" cy="731520"/>
          </a:xfrm>
          <a:prstGeom prst="ellipse">
            <a:avLst/>
          </a:prstGeom>
          <a:solidFill>
            <a:srgbClr val="E8F3EC"/>
          </a:solidFill>
          <a:ln w="12700">
            <a:solidFill>
              <a:srgbClr val="E8F3EC"/>
            </a:solidFill>
            <a:prstDash val="solid"/>
          </a:ln>
        </p:spPr>
      </p:sp>
      <p:sp>
        <p:nvSpPr>
          <p:cNvPr id="143" name="Text 31">
            <a:extLst>
              <a:ext uri="{FF2B5EF4-FFF2-40B4-BE49-F238E27FC236}">
                <a16:creationId xmlns:a16="http://schemas.microsoft.com/office/drawing/2014/main" id="{359D92C3-B185-FD7A-0F11-A31E3C738F47}"/>
              </a:ext>
            </a:extLst>
          </p:cNvPr>
          <p:cNvSpPr/>
          <p:nvPr/>
        </p:nvSpPr>
        <p:spPr>
          <a:xfrm>
            <a:off x="8461248" y="1717040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667" dirty="0">
                <a:solidFill>
                  <a:srgbClr val="0000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🤖</a:t>
            </a:r>
            <a:endParaRPr lang="en-US" sz="2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4" name="Text 32">
            <a:extLst>
              <a:ext uri="{FF2B5EF4-FFF2-40B4-BE49-F238E27FC236}">
                <a16:creationId xmlns:a16="http://schemas.microsoft.com/office/drawing/2014/main" id="{7FD3DBE3-54D9-164A-50F1-DA89CB2F5DC1}"/>
              </a:ext>
            </a:extLst>
          </p:cNvPr>
          <p:cNvSpPr/>
          <p:nvPr/>
        </p:nvSpPr>
        <p:spPr>
          <a:xfrm>
            <a:off x="9314688" y="1741424"/>
            <a:ext cx="2316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AI 프리미엄</a:t>
            </a:r>
            <a:endParaRPr lang="en-US" sz="18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5" name="Text 33">
            <a:extLst>
              <a:ext uri="{FF2B5EF4-FFF2-40B4-BE49-F238E27FC236}">
                <a16:creationId xmlns:a16="http://schemas.microsoft.com/office/drawing/2014/main" id="{DF2C4510-2320-C8F8-3205-07A4BBE900C4}"/>
              </a:ext>
            </a:extLst>
          </p:cNvPr>
          <p:cNvSpPr/>
          <p:nvPr/>
        </p:nvSpPr>
        <p:spPr>
          <a:xfrm>
            <a:off x="9314688" y="2168144"/>
            <a:ext cx="231648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차별화 포인트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6" name="Shape 34">
            <a:extLst>
              <a:ext uri="{FF2B5EF4-FFF2-40B4-BE49-F238E27FC236}">
                <a16:creationId xmlns:a16="http://schemas.microsoft.com/office/drawing/2014/main" id="{4D39B5B4-E605-8C9F-9E9C-DB2615A8FD79}"/>
              </a:ext>
            </a:extLst>
          </p:cNvPr>
          <p:cNvSpPr/>
          <p:nvPr/>
        </p:nvSpPr>
        <p:spPr>
          <a:xfrm>
            <a:off x="8400288" y="2763520"/>
            <a:ext cx="3230880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147" name="Text 35">
            <a:extLst>
              <a:ext uri="{FF2B5EF4-FFF2-40B4-BE49-F238E27FC236}">
                <a16:creationId xmlns:a16="http://schemas.microsoft.com/office/drawing/2014/main" id="{040FD7C9-FA20-7EF0-CE51-2A0ABAD472EC}"/>
              </a:ext>
            </a:extLst>
          </p:cNvPr>
          <p:cNvSpPr/>
          <p:nvPr/>
        </p:nvSpPr>
        <p:spPr>
          <a:xfrm>
            <a:off x="8400288" y="3058160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견적 분석 ₩9,900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8" name="Text 36">
            <a:extLst>
              <a:ext uri="{FF2B5EF4-FFF2-40B4-BE49-F238E27FC236}">
                <a16:creationId xmlns:a16="http://schemas.microsoft.com/office/drawing/2014/main" id="{49A259A8-A191-2C7E-0B68-A758F5977BFB}"/>
              </a:ext>
            </a:extLst>
          </p:cNvPr>
          <p:cNvSpPr/>
          <p:nvPr/>
        </p:nvSpPr>
        <p:spPr>
          <a:xfrm>
            <a:off x="8400288" y="3643376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비용 최적화 ₩14,900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9" name="Text 37">
            <a:extLst>
              <a:ext uri="{FF2B5EF4-FFF2-40B4-BE49-F238E27FC236}">
                <a16:creationId xmlns:a16="http://schemas.microsoft.com/office/drawing/2014/main" id="{426ABA43-BBCF-B26F-8513-75526E01FC9E}"/>
              </a:ext>
            </a:extLst>
          </p:cNvPr>
          <p:cNvSpPr/>
          <p:nvPr/>
        </p:nvSpPr>
        <p:spPr>
          <a:xfrm>
            <a:off x="8400288" y="4228592"/>
            <a:ext cx="32308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추천 고도화 ₩19,900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50" name="Shape 41">
            <a:extLst>
              <a:ext uri="{FF2B5EF4-FFF2-40B4-BE49-F238E27FC236}">
                <a16:creationId xmlns:a16="http://schemas.microsoft.com/office/drawing/2014/main" id="{321A9546-42F1-688F-806C-CED4B4E36A44}"/>
              </a:ext>
            </a:extLst>
          </p:cNvPr>
          <p:cNvSpPr/>
          <p:nvPr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rgbClr val="F0EBE5"/>
          </a:solidFill>
          <a:ln w="12700">
            <a:solidFill>
              <a:srgbClr val="F0EBE5"/>
            </a:solidFill>
            <a:prstDash val="solid"/>
          </a:ln>
        </p:spPr>
      </p:sp>
      <p:sp>
        <p:nvSpPr>
          <p:cNvPr id="151" name="Text 1">
            <a:extLst>
              <a:ext uri="{FF2B5EF4-FFF2-40B4-BE49-F238E27FC236}">
                <a16:creationId xmlns:a16="http://schemas.microsoft.com/office/drawing/2014/main" id="{CC303093-1D51-A4C5-97BC-9BB4087AE9D4}"/>
              </a:ext>
            </a:extLst>
          </p:cNvPr>
          <p:cNvSpPr/>
          <p:nvPr/>
        </p:nvSpPr>
        <p:spPr>
          <a:xfrm>
            <a:off x="351692" y="6163055"/>
            <a:ext cx="11488616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중개</a:t>
            </a:r>
            <a:r>
              <a:rPr 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+ SaaS + AI 기반 분석 수익을 결합한 </a:t>
            </a:r>
            <a:r>
              <a:rPr lang="en-US" sz="2667" dirty="0" err="1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하이브리드</a:t>
            </a:r>
            <a:r>
              <a:rPr 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en-US" sz="2667" dirty="0" err="1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모델</a:t>
            </a:r>
            <a:endParaRPr lang="en-US" sz="2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52" name="Shape 3">
            <a:extLst>
              <a:ext uri="{FF2B5EF4-FFF2-40B4-BE49-F238E27FC236}">
                <a16:creationId xmlns:a16="http://schemas.microsoft.com/office/drawing/2014/main" id="{BF85994F-6D7E-ED58-0D5E-EBEE4B08E788}"/>
              </a:ext>
            </a:extLst>
          </p:cNvPr>
          <p:cNvSpPr/>
          <p:nvPr/>
        </p:nvSpPr>
        <p:spPr>
          <a:xfrm>
            <a:off x="365760" y="1284848"/>
            <a:ext cx="3657600" cy="85344"/>
          </a:xfrm>
          <a:prstGeom prst="rect">
            <a:avLst/>
          </a:prstGeom>
          <a:solidFill>
            <a:srgbClr val="FDBBC1"/>
          </a:solidFill>
          <a:ln w="12700">
            <a:noFill/>
            <a:prstDash val="solid"/>
          </a:ln>
        </p:spPr>
      </p:sp>
      <p:sp>
        <p:nvSpPr>
          <p:cNvPr id="153" name="Shape 14">
            <a:extLst>
              <a:ext uri="{FF2B5EF4-FFF2-40B4-BE49-F238E27FC236}">
                <a16:creationId xmlns:a16="http://schemas.microsoft.com/office/drawing/2014/main" id="{CBFECD64-D7A2-A700-EB9A-DF623B690700}"/>
              </a:ext>
            </a:extLst>
          </p:cNvPr>
          <p:cNvSpPr/>
          <p:nvPr/>
        </p:nvSpPr>
        <p:spPr>
          <a:xfrm>
            <a:off x="4267200" y="1284848"/>
            <a:ext cx="3657600" cy="85344"/>
          </a:xfrm>
          <a:prstGeom prst="rect">
            <a:avLst/>
          </a:prstGeom>
          <a:solidFill>
            <a:srgbClr val="FCE3E0"/>
          </a:solidFill>
          <a:ln w="12700">
            <a:noFill/>
            <a:prstDash val="solid"/>
          </a:ln>
        </p:spPr>
      </p:sp>
      <p:sp>
        <p:nvSpPr>
          <p:cNvPr id="154" name="Shape 25">
            <a:extLst>
              <a:ext uri="{FF2B5EF4-FFF2-40B4-BE49-F238E27FC236}">
                <a16:creationId xmlns:a16="http://schemas.microsoft.com/office/drawing/2014/main" id="{C1587F98-66B6-8B0E-8A66-780237111943}"/>
              </a:ext>
            </a:extLst>
          </p:cNvPr>
          <p:cNvSpPr/>
          <p:nvPr/>
        </p:nvSpPr>
        <p:spPr>
          <a:xfrm>
            <a:off x="8168640" y="1284848"/>
            <a:ext cx="3657600" cy="85344"/>
          </a:xfrm>
          <a:prstGeom prst="rect">
            <a:avLst/>
          </a:prstGeom>
          <a:solidFill>
            <a:srgbClr val="FFD9DD"/>
          </a:solidFill>
          <a:ln w="12700">
            <a:noFill/>
            <a:prstDash val="solid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1C24A-E3A1-CCEF-25F7-AA4AB36A8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0074D76-161F-951D-BC9B-B47425C1BE41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DB9A02A-FD14-9DD5-0969-726CC498F560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4" name="Shape 41">
            <a:extLst>
              <a:ext uri="{FF2B5EF4-FFF2-40B4-BE49-F238E27FC236}">
                <a16:creationId xmlns:a16="http://schemas.microsoft.com/office/drawing/2014/main" id="{6AD05D05-7BFF-5EED-DC20-D9A83CE4622F}"/>
              </a:ext>
            </a:extLst>
          </p:cNvPr>
          <p:cNvSpPr/>
          <p:nvPr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rgbClr val="F0EBE5"/>
          </a:solidFill>
          <a:ln w="12700">
            <a:solidFill>
              <a:srgbClr val="F0EBE5"/>
            </a:solidFill>
            <a:prstDash val="solid"/>
          </a:ln>
        </p:spPr>
      </p:sp>
      <p:sp>
        <p:nvSpPr>
          <p:cNvPr id="45" name="Shape 2">
            <a:extLst>
              <a:ext uri="{FF2B5EF4-FFF2-40B4-BE49-F238E27FC236}">
                <a16:creationId xmlns:a16="http://schemas.microsoft.com/office/drawing/2014/main" id="{96FA6284-A908-CCDC-B8FC-869152F7289B}"/>
              </a:ext>
            </a:extLst>
          </p:cNvPr>
          <p:cNvSpPr/>
          <p:nvPr/>
        </p:nvSpPr>
        <p:spPr>
          <a:xfrm>
            <a:off x="365760" y="1341120"/>
            <a:ext cx="3657600" cy="4328160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46" name="Shape 3">
            <a:extLst>
              <a:ext uri="{FF2B5EF4-FFF2-40B4-BE49-F238E27FC236}">
                <a16:creationId xmlns:a16="http://schemas.microsoft.com/office/drawing/2014/main" id="{F0CCCE40-9ED9-06C8-58E6-544F1D8AC516}"/>
              </a:ext>
            </a:extLst>
          </p:cNvPr>
          <p:cNvSpPr/>
          <p:nvPr/>
        </p:nvSpPr>
        <p:spPr>
          <a:xfrm>
            <a:off x="365760" y="1284848"/>
            <a:ext cx="3657600" cy="85344"/>
          </a:xfrm>
          <a:prstGeom prst="rect">
            <a:avLst/>
          </a:prstGeom>
          <a:solidFill>
            <a:srgbClr val="FDBBC1"/>
          </a:solidFill>
          <a:ln w="12700">
            <a:noFill/>
            <a:prstDash val="solid"/>
          </a:ln>
        </p:spPr>
      </p:sp>
      <p:sp>
        <p:nvSpPr>
          <p:cNvPr id="47" name="Shape 4">
            <a:extLst>
              <a:ext uri="{FF2B5EF4-FFF2-40B4-BE49-F238E27FC236}">
                <a16:creationId xmlns:a16="http://schemas.microsoft.com/office/drawing/2014/main" id="{C2004567-5701-2F2C-187E-BDFED6CD4C48}"/>
              </a:ext>
            </a:extLst>
          </p:cNvPr>
          <p:cNvSpPr/>
          <p:nvPr/>
        </p:nvSpPr>
        <p:spPr>
          <a:xfrm>
            <a:off x="548640" y="1731269"/>
            <a:ext cx="1828800" cy="341376"/>
          </a:xfrm>
          <a:prstGeom prst="rect">
            <a:avLst/>
          </a:prstGeom>
          <a:solidFill>
            <a:srgbClr val="F5E6E0"/>
          </a:solidFill>
          <a:ln w="12700">
            <a:solidFill>
              <a:srgbClr val="F5E6E0"/>
            </a:solidFill>
            <a:prstDash val="solid"/>
          </a:ln>
        </p:spPr>
      </p:sp>
      <p:sp>
        <p:nvSpPr>
          <p:cNvPr id="48" name="Text 5">
            <a:extLst>
              <a:ext uri="{FF2B5EF4-FFF2-40B4-BE49-F238E27FC236}">
                <a16:creationId xmlns:a16="http://schemas.microsoft.com/office/drawing/2014/main" id="{BFF919AE-F125-4F05-619A-ED011AFDE8C1}"/>
              </a:ext>
            </a:extLst>
          </p:cNvPr>
          <p:cNvSpPr/>
          <p:nvPr/>
        </p:nvSpPr>
        <p:spPr>
          <a:xfrm>
            <a:off x="548640" y="1731269"/>
            <a:ext cx="182880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가장 현실적인 수익</a:t>
            </a:r>
            <a:endParaRPr lang="en-US" sz="12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49" name="Text 6">
            <a:extLst>
              <a:ext uri="{FF2B5EF4-FFF2-40B4-BE49-F238E27FC236}">
                <a16:creationId xmlns:a16="http://schemas.microsoft.com/office/drawing/2014/main" id="{ED2C9DA2-0776-8CE1-0FF7-1AB9AE73B1A2}"/>
              </a:ext>
            </a:extLst>
          </p:cNvPr>
          <p:cNvSpPr/>
          <p:nvPr/>
        </p:nvSpPr>
        <p:spPr>
          <a:xfrm>
            <a:off x="2499360" y="1682501"/>
            <a:ext cx="609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💍</a:t>
            </a:r>
            <a:endParaRPr 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0" name="Text 7">
            <a:extLst>
              <a:ext uri="{FF2B5EF4-FFF2-40B4-BE49-F238E27FC236}">
                <a16:creationId xmlns:a16="http://schemas.microsoft.com/office/drawing/2014/main" id="{9536A2AF-98B2-A0C2-74B2-B69502C5B3F9}"/>
              </a:ext>
            </a:extLst>
          </p:cNvPr>
          <p:cNvSpPr/>
          <p:nvPr/>
        </p:nvSpPr>
        <p:spPr>
          <a:xfrm>
            <a:off x="594940" y="2187988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웨딩 시장 자체가 크다</a:t>
            </a:r>
            <a:endParaRPr lang="en-US" sz="1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1" name="Text 9">
            <a:extLst>
              <a:ext uri="{FF2B5EF4-FFF2-40B4-BE49-F238E27FC236}">
                <a16:creationId xmlns:a16="http://schemas.microsoft.com/office/drawing/2014/main" id="{BB4EDAF5-42F5-A948-DC56-638797BEA728}"/>
              </a:ext>
            </a:extLst>
          </p:cNvPr>
          <p:cNvSpPr/>
          <p:nvPr/>
        </p:nvSpPr>
        <p:spPr>
          <a:xfrm>
            <a:off x="594940" y="299939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고단가 (수백~수천만원)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2" name="Text 10">
            <a:extLst>
              <a:ext uri="{FF2B5EF4-FFF2-40B4-BE49-F238E27FC236}">
                <a16:creationId xmlns:a16="http://schemas.microsoft.com/office/drawing/2014/main" id="{466C983B-09FE-35B5-9BCF-165BE0820714}"/>
              </a:ext>
            </a:extLst>
          </p:cNvPr>
          <p:cNvSpPr/>
          <p:nvPr/>
        </p:nvSpPr>
        <p:spPr>
          <a:xfrm>
            <a:off x="594940" y="359433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수수료만으로도 충분한 수익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3" name="Text 11">
            <a:extLst>
              <a:ext uri="{FF2B5EF4-FFF2-40B4-BE49-F238E27FC236}">
                <a16:creationId xmlns:a16="http://schemas.microsoft.com/office/drawing/2014/main" id="{7010DF30-FFFF-789D-19B3-EE66CED38996}"/>
              </a:ext>
            </a:extLst>
          </p:cNvPr>
          <p:cNvSpPr/>
          <p:nvPr/>
        </p:nvSpPr>
        <p:spPr>
          <a:xfrm>
            <a:off x="594940" y="418927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평균 2,000만원 × 5% = 100만원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4" name="Text 12">
            <a:extLst>
              <a:ext uri="{FF2B5EF4-FFF2-40B4-BE49-F238E27FC236}">
                <a16:creationId xmlns:a16="http://schemas.microsoft.com/office/drawing/2014/main" id="{4432D738-2A45-E04D-2F0A-8AA7CE314808}"/>
              </a:ext>
            </a:extLst>
          </p:cNvPr>
          <p:cNvSpPr/>
          <p:nvPr/>
        </p:nvSpPr>
        <p:spPr>
          <a:xfrm>
            <a:off x="548640" y="4933085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단 한 커플만으로도 수익 발생</a:t>
            </a:r>
            <a:endParaRPr lang="en-US" sz="1600" b="1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5" name="Shape 13">
            <a:extLst>
              <a:ext uri="{FF2B5EF4-FFF2-40B4-BE49-F238E27FC236}">
                <a16:creationId xmlns:a16="http://schemas.microsoft.com/office/drawing/2014/main" id="{D430DAE3-28D7-ADC3-2821-D40A314E7A67}"/>
              </a:ext>
            </a:extLst>
          </p:cNvPr>
          <p:cNvSpPr/>
          <p:nvPr/>
        </p:nvSpPr>
        <p:spPr>
          <a:xfrm>
            <a:off x="4267200" y="1341120"/>
            <a:ext cx="3657600" cy="4328160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56" name="Shape 14">
            <a:extLst>
              <a:ext uri="{FF2B5EF4-FFF2-40B4-BE49-F238E27FC236}">
                <a16:creationId xmlns:a16="http://schemas.microsoft.com/office/drawing/2014/main" id="{9BB5FE8C-B8CB-BC82-EB57-9372F8757A41}"/>
              </a:ext>
            </a:extLst>
          </p:cNvPr>
          <p:cNvSpPr/>
          <p:nvPr/>
        </p:nvSpPr>
        <p:spPr>
          <a:xfrm>
            <a:off x="4267200" y="1284848"/>
            <a:ext cx="3657600" cy="85344"/>
          </a:xfrm>
          <a:prstGeom prst="rect">
            <a:avLst/>
          </a:prstGeom>
          <a:solidFill>
            <a:srgbClr val="FCE3E0"/>
          </a:solidFill>
          <a:ln w="12700">
            <a:noFill/>
            <a:prstDash val="solid"/>
          </a:ln>
        </p:spPr>
      </p:sp>
      <p:sp>
        <p:nvSpPr>
          <p:cNvPr id="57" name="Shape 15">
            <a:extLst>
              <a:ext uri="{FF2B5EF4-FFF2-40B4-BE49-F238E27FC236}">
                <a16:creationId xmlns:a16="http://schemas.microsoft.com/office/drawing/2014/main" id="{72B378CE-2F7F-16D2-9E26-B0FF3680E403}"/>
              </a:ext>
            </a:extLst>
          </p:cNvPr>
          <p:cNvSpPr/>
          <p:nvPr/>
        </p:nvSpPr>
        <p:spPr>
          <a:xfrm>
            <a:off x="4450080" y="1731269"/>
            <a:ext cx="1828800" cy="341376"/>
          </a:xfrm>
          <a:prstGeom prst="rect">
            <a:avLst/>
          </a:prstGeom>
          <a:solidFill>
            <a:srgbClr val="FFF3E0"/>
          </a:solidFill>
          <a:ln w="12700">
            <a:solidFill>
              <a:srgbClr val="FFF3E0"/>
            </a:solidFill>
            <a:prstDash val="solid"/>
          </a:ln>
        </p:spPr>
      </p:sp>
      <p:sp>
        <p:nvSpPr>
          <p:cNvPr id="58" name="Text 16">
            <a:extLst>
              <a:ext uri="{FF2B5EF4-FFF2-40B4-BE49-F238E27FC236}">
                <a16:creationId xmlns:a16="http://schemas.microsoft.com/office/drawing/2014/main" id="{CC6030D2-E91C-91AF-194F-BED4BFD9ECA2}"/>
              </a:ext>
            </a:extLst>
          </p:cNvPr>
          <p:cNvSpPr/>
          <p:nvPr/>
        </p:nvSpPr>
        <p:spPr>
          <a:xfrm>
            <a:off x="4450080" y="1731269"/>
            <a:ext cx="182880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안정적 반복 수익</a:t>
            </a:r>
            <a:endParaRPr lang="en-US" sz="12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59" name="Text 17">
            <a:extLst>
              <a:ext uri="{FF2B5EF4-FFF2-40B4-BE49-F238E27FC236}">
                <a16:creationId xmlns:a16="http://schemas.microsoft.com/office/drawing/2014/main" id="{4F391A0F-8919-A6DB-1A74-035D660A329B}"/>
              </a:ext>
            </a:extLst>
          </p:cNvPr>
          <p:cNvSpPr/>
          <p:nvPr/>
        </p:nvSpPr>
        <p:spPr>
          <a:xfrm>
            <a:off x="6400800" y="1682501"/>
            <a:ext cx="609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🔄</a:t>
            </a:r>
            <a:endParaRPr 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0" name="Text 18">
            <a:extLst>
              <a:ext uri="{FF2B5EF4-FFF2-40B4-BE49-F238E27FC236}">
                <a16:creationId xmlns:a16="http://schemas.microsoft.com/office/drawing/2014/main" id="{BFDFA3D5-06A4-1DCD-8EA1-32A9BB94296E}"/>
              </a:ext>
            </a:extLst>
          </p:cNvPr>
          <p:cNvSpPr/>
          <p:nvPr/>
        </p:nvSpPr>
        <p:spPr>
          <a:xfrm>
            <a:off x="4496380" y="2187988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반복성이 있다</a:t>
            </a:r>
            <a:endParaRPr lang="en-US" sz="1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1" name="Text 20">
            <a:extLst>
              <a:ext uri="{FF2B5EF4-FFF2-40B4-BE49-F238E27FC236}">
                <a16:creationId xmlns:a16="http://schemas.microsoft.com/office/drawing/2014/main" id="{9914CDEC-7240-114A-ED50-E800FAAE2F34}"/>
              </a:ext>
            </a:extLst>
          </p:cNvPr>
          <p:cNvSpPr/>
          <p:nvPr/>
        </p:nvSpPr>
        <p:spPr>
          <a:xfrm>
            <a:off x="4496380" y="299939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웨딩은 1회지만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2" name="Text 21">
            <a:extLst>
              <a:ext uri="{FF2B5EF4-FFF2-40B4-BE49-F238E27FC236}">
                <a16:creationId xmlns:a16="http://schemas.microsoft.com/office/drawing/2014/main" id="{AB65BA1D-4777-3377-D7EC-1F8902BB2D1A}"/>
              </a:ext>
            </a:extLst>
          </p:cNvPr>
          <p:cNvSpPr/>
          <p:nvPr/>
        </p:nvSpPr>
        <p:spPr>
          <a:xfrm>
            <a:off x="4496380" y="359433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플래너/업체는 계속 사용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3" name="Text 22">
            <a:extLst>
              <a:ext uri="{FF2B5EF4-FFF2-40B4-BE49-F238E27FC236}">
                <a16:creationId xmlns:a16="http://schemas.microsoft.com/office/drawing/2014/main" id="{25457FFF-DD85-AA6D-D4DC-80AA80C18E23}"/>
              </a:ext>
            </a:extLst>
          </p:cNvPr>
          <p:cNvSpPr/>
          <p:nvPr/>
        </p:nvSpPr>
        <p:spPr>
          <a:xfrm>
            <a:off x="4496380" y="418927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SaaS로 이어지는 구조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4" name="Text 23">
            <a:extLst>
              <a:ext uri="{FF2B5EF4-FFF2-40B4-BE49-F238E27FC236}">
                <a16:creationId xmlns:a16="http://schemas.microsoft.com/office/drawing/2014/main" id="{C2B40994-972E-4CE6-34C8-19107BAECC56}"/>
              </a:ext>
            </a:extLst>
          </p:cNvPr>
          <p:cNvSpPr/>
          <p:nvPr/>
        </p:nvSpPr>
        <p:spPr>
          <a:xfrm>
            <a:off x="4450080" y="4933085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 err="1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안정적인</a:t>
            </a:r>
            <a:r>
              <a:rPr lang="en-US" sz="1600" b="1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월 반복 수익</a:t>
            </a:r>
            <a:endParaRPr lang="en-US" sz="1600" b="1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5" name="Shape 24">
            <a:extLst>
              <a:ext uri="{FF2B5EF4-FFF2-40B4-BE49-F238E27FC236}">
                <a16:creationId xmlns:a16="http://schemas.microsoft.com/office/drawing/2014/main" id="{F4B8DC19-DB3A-425E-8363-C4760294CB5C}"/>
              </a:ext>
            </a:extLst>
          </p:cNvPr>
          <p:cNvSpPr/>
          <p:nvPr/>
        </p:nvSpPr>
        <p:spPr>
          <a:xfrm>
            <a:off x="8168640" y="1341120"/>
            <a:ext cx="3657600" cy="4328160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66" name="Shape 25">
            <a:extLst>
              <a:ext uri="{FF2B5EF4-FFF2-40B4-BE49-F238E27FC236}">
                <a16:creationId xmlns:a16="http://schemas.microsoft.com/office/drawing/2014/main" id="{5167CFD7-4E00-7C94-E233-A166E099BB50}"/>
              </a:ext>
            </a:extLst>
          </p:cNvPr>
          <p:cNvSpPr/>
          <p:nvPr/>
        </p:nvSpPr>
        <p:spPr>
          <a:xfrm>
            <a:off x="8168640" y="1284848"/>
            <a:ext cx="3657600" cy="85344"/>
          </a:xfrm>
          <a:prstGeom prst="rect">
            <a:avLst/>
          </a:prstGeom>
          <a:solidFill>
            <a:srgbClr val="FFD9DD"/>
          </a:solidFill>
          <a:ln w="12700">
            <a:noFill/>
            <a:prstDash val="solid"/>
          </a:ln>
        </p:spPr>
      </p:sp>
      <p:sp>
        <p:nvSpPr>
          <p:cNvPr id="67" name="Shape 26">
            <a:extLst>
              <a:ext uri="{FF2B5EF4-FFF2-40B4-BE49-F238E27FC236}">
                <a16:creationId xmlns:a16="http://schemas.microsoft.com/office/drawing/2014/main" id="{D5E5299D-DA19-C94D-3C1E-488FC833731A}"/>
              </a:ext>
            </a:extLst>
          </p:cNvPr>
          <p:cNvSpPr/>
          <p:nvPr/>
        </p:nvSpPr>
        <p:spPr>
          <a:xfrm>
            <a:off x="8351520" y="1731269"/>
            <a:ext cx="1828800" cy="341376"/>
          </a:xfrm>
          <a:prstGeom prst="rect">
            <a:avLst/>
          </a:prstGeom>
          <a:solidFill>
            <a:srgbClr val="E8F3EC"/>
          </a:solidFill>
          <a:ln w="12700">
            <a:solidFill>
              <a:srgbClr val="E8F3EC"/>
            </a:solidFill>
            <a:prstDash val="solid"/>
          </a:ln>
        </p:spPr>
      </p:sp>
      <p:sp>
        <p:nvSpPr>
          <p:cNvPr id="68" name="Text 27">
            <a:extLst>
              <a:ext uri="{FF2B5EF4-FFF2-40B4-BE49-F238E27FC236}">
                <a16:creationId xmlns:a16="http://schemas.microsoft.com/office/drawing/2014/main" id="{CA00FF31-08BA-965D-28E2-3201E3DE22F2}"/>
              </a:ext>
            </a:extLst>
          </p:cNvPr>
          <p:cNvSpPr/>
          <p:nvPr/>
        </p:nvSpPr>
        <p:spPr>
          <a:xfrm>
            <a:off x="8351520" y="1731269"/>
            <a:ext cx="182880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시장 장악 가능</a:t>
            </a:r>
            <a:endParaRPr lang="en-US" sz="12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69" name="Text 28">
            <a:extLst>
              <a:ext uri="{FF2B5EF4-FFF2-40B4-BE49-F238E27FC236}">
                <a16:creationId xmlns:a16="http://schemas.microsoft.com/office/drawing/2014/main" id="{D72BF6F1-B723-A10A-3929-C3AB569E0761}"/>
              </a:ext>
            </a:extLst>
          </p:cNvPr>
          <p:cNvSpPr/>
          <p:nvPr/>
        </p:nvSpPr>
        <p:spPr>
          <a:xfrm>
            <a:off x="10302240" y="1682501"/>
            <a:ext cx="609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📊</a:t>
            </a:r>
            <a:endParaRPr 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0" name="Text 29">
            <a:extLst>
              <a:ext uri="{FF2B5EF4-FFF2-40B4-BE49-F238E27FC236}">
                <a16:creationId xmlns:a16="http://schemas.microsoft.com/office/drawing/2014/main" id="{268F6228-48A5-EB2D-3161-0606BBF75C53}"/>
              </a:ext>
            </a:extLst>
          </p:cNvPr>
          <p:cNvSpPr/>
          <p:nvPr/>
        </p:nvSpPr>
        <p:spPr>
          <a:xfrm>
            <a:off x="8397820" y="2187988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정보 비대칭 → 돈이 된다</a:t>
            </a:r>
            <a:endParaRPr lang="en-US" sz="1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1" name="Text 31">
            <a:extLst>
              <a:ext uri="{FF2B5EF4-FFF2-40B4-BE49-F238E27FC236}">
                <a16:creationId xmlns:a16="http://schemas.microsoft.com/office/drawing/2014/main" id="{549F3AFB-FE52-0573-9273-30F6C3E16F95}"/>
              </a:ext>
            </a:extLst>
          </p:cNvPr>
          <p:cNvSpPr/>
          <p:nvPr/>
        </p:nvSpPr>
        <p:spPr>
          <a:xfrm>
            <a:off x="8397820" y="299939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지금은 가격 불투명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2" name="Text 32">
            <a:extLst>
              <a:ext uri="{FF2B5EF4-FFF2-40B4-BE49-F238E27FC236}">
                <a16:creationId xmlns:a16="http://schemas.microsoft.com/office/drawing/2014/main" id="{965A0B6B-B2A9-52A2-9181-F32146B57CF0}"/>
              </a:ext>
            </a:extLst>
          </p:cNvPr>
          <p:cNvSpPr/>
          <p:nvPr/>
        </p:nvSpPr>
        <p:spPr>
          <a:xfrm>
            <a:off x="8397820" y="359433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Mongle이 기준을 만들면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3" name="Text 33">
            <a:extLst>
              <a:ext uri="{FF2B5EF4-FFF2-40B4-BE49-F238E27FC236}">
                <a16:creationId xmlns:a16="http://schemas.microsoft.com/office/drawing/2014/main" id="{AAF11038-3E9B-7882-D0A8-6071EE41F1AA}"/>
              </a:ext>
            </a:extLst>
          </p:cNvPr>
          <p:cNvSpPr/>
          <p:nvPr/>
        </p:nvSpPr>
        <p:spPr>
          <a:xfrm>
            <a:off x="8397820" y="4189273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• 시장 장악 가능</a:t>
            </a:r>
            <a:endParaRPr lang="en-US" sz="1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4" name="Text 34">
            <a:extLst>
              <a:ext uri="{FF2B5EF4-FFF2-40B4-BE49-F238E27FC236}">
                <a16:creationId xmlns:a16="http://schemas.microsoft.com/office/drawing/2014/main" id="{D19D70CE-9021-283E-23C4-0B6B5FC1429F}"/>
              </a:ext>
            </a:extLst>
          </p:cNvPr>
          <p:cNvSpPr/>
          <p:nvPr/>
        </p:nvSpPr>
        <p:spPr>
          <a:xfrm>
            <a:off x="8351520" y="4933085"/>
            <a:ext cx="329184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 err="1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의사결정</a:t>
            </a:r>
            <a:r>
              <a:rPr lang="en-US" sz="1600" b="1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플랫폼으로 포지셔닝</a:t>
            </a:r>
            <a:endParaRPr lang="en-US" sz="1600" b="1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5" name="Text 36">
            <a:extLst>
              <a:ext uri="{FF2B5EF4-FFF2-40B4-BE49-F238E27FC236}">
                <a16:creationId xmlns:a16="http://schemas.microsoft.com/office/drawing/2014/main" id="{B47143F3-544D-D073-2815-C3EA3C76746F}"/>
              </a:ext>
            </a:extLst>
          </p:cNvPr>
          <p:cNvSpPr/>
          <p:nvPr/>
        </p:nvSpPr>
        <p:spPr>
          <a:xfrm>
            <a:off x="549413" y="562779"/>
            <a:ext cx="11460480" cy="103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ko-KR" altLang="en-US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왜 돈이 되는가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? </a:t>
            </a:r>
            <a:r>
              <a:rPr lang="en-US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결정이</a:t>
            </a:r>
            <a:r>
              <a:rPr lang="en-US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일어나는</a:t>
            </a:r>
            <a:r>
              <a:rPr lang="en-US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ko-KR" altLang="en-US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순간에</a:t>
            </a:r>
            <a:r>
              <a:rPr lang="en-US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수익이 </a:t>
            </a:r>
            <a:r>
              <a:rPr lang="en-US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발생하는</a:t>
            </a:r>
            <a:r>
              <a:rPr lang="en-US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구조</a:t>
            </a:r>
            <a:endParaRPr lang="en-US" sz="1600" b="1" dirty="0">
              <a:solidFill>
                <a:srgbClr val="4E403B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6" name="Text 1">
            <a:extLst>
              <a:ext uri="{FF2B5EF4-FFF2-40B4-BE49-F238E27FC236}">
                <a16:creationId xmlns:a16="http://schemas.microsoft.com/office/drawing/2014/main" id="{064B97BC-8D4A-41D9-CC46-3E5DFBBB0584}"/>
              </a:ext>
            </a:extLst>
          </p:cNvPr>
          <p:cNvSpPr/>
          <p:nvPr/>
        </p:nvSpPr>
        <p:spPr>
          <a:xfrm>
            <a:off x="487680" y="6162592"/>
            <a:ext cx="11216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667" dirty="0" err="1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광고가</a:t>
            </a:r>
            <a:r>
              <a:rPr 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ko-KR" alt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아닌</a:t>
            </a:r>
            <a:r>
              <a:rPr 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, </a:t>
            </a:r>
            <a:r>
              <a:rPr lang="en-US" sz="2667" dirty="0" err="1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의사결정에</a:t>
            </a:r>
            <a:r>
              <a:rPr 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en-US" sz="2667" dirty="0" err="1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개입해</a:t>
            </a:r>
            <a:r>
              <a:rPr 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ko-KR" altLang="en-US" sz="2667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수익화</a:t>
            </a:r>
            <a:endParaRPr lang="en-US" sz="26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77" name="Shape 8">
            <a:extLst>
              <a:ext uri="{FF2B5EF4-FFF2-40B4-BE49-F238E27FC236}">
                <a16:creationId xmlns:a16="http://schemas.microsoft.com/office/drawing/2014/main" id="{3DA3B83E-8107-BC2E-6F4C-1F42D26778FE}"/>
              </a:ext>
            </a:extLst>
          </p:cNvPr>
          <p:cNvSpPr/>
          <p:nvPr/>
        </p:nvSpPr>
        <p:spPr>
          <a:xfrm>
            <a:off x="548640" y="2763520"/>
            <a:ext cx="3230880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78" name="Shape 21">
            <a:extLst>
              <a:ext uri="{FF2B5EF4-FFF2-40B4-BE49-F238E27FC236}">
                <a16:creationId xmlns:a16="http://schemas.microsoft.com/office/drawing/2014/main" id="{3B1D73B8-763D-3AFD-FFCB-CCEDB847BF42}"/>
              </a:ext>
            </a:extLst>
          </p:cNvPr>
          <p:cNvSpPr/>
          <p:nvPr/>
        </p:nvSpPr>
        <p:spPr>
          <a:xfrm>
            <a:off x="4474464" y="2763520"/>
            <a:ext cx="3230880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79" name="Shape 34">
            <a:extLst>
              <a:ext uri="{FF2B5EF4-FFF2-40B4-BE49-F238E27FC236}">
                <a16:creationId xmlns:a16="http://schemas.microsoft.com/office/drawing/2014/main" id="{C3484982-4FB0-4D46-A5C7-D8662DC70D40}"/>
              </a:ext>
            </a:extLst>
          </p:cNvPr>
          <p:cNvSpPr/>
          <p:nvPr/>
        </p:nvSpPr>
        <p:spPr>
          <a:xfrm>
            <a:off x="8400288" y="2763520"/>
            <a:ext cx="3230880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750E4C68-E92A-F004-1181-868851E9B960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30074B77-458A-4D74-8BDC-0B07F8F0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580644" y="457200"/>
            <a:ext cx="95098" cy="152705"/>
          </a:xfrm>
          <a:prstGeom prst="rect">
            <a:avLst/>
          </a:prstGeom>
        </p:spPr>
      </p:pic>
      <p:sp>
        <p:nvSpPr>
          <p:cNvPr id="10" name="Text 3">
            <a:extLst>
              <a:ext uri="{FF2B5EF4-FFF2-40B4-BE49-F238E27FC236}">
                <a16:creationId xmlns:a16="http://schemas.microsoft.com/office/drawing/2014/main" id="{1B026B86-4F28-668E-5407-796196401A4D}"/>
              </a:ext>
            </a:extLst>
          </p:cNvPr>
          <p:cNvSpPr txBox="1"/>
          <p:nvPr/>
        </p:nvSpPr>
        <p:spPr>
          <a:xfrm>
            <a:off x="914400" y="333991"/>
            <a:ext cx="1903781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Noto Sans KR" pitchFamily="34" charset="-120"/>
              </a:rPr>
              <a:t>수익화 모델</a:t>
            </a:r>
            <a:endParaRPr 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4CCB080A-4E87-C90F-2455-E93F24E44774}"/>
              </a:ext>
            </a:extLst>
          </p:cNvPr>
          <p:cNvSpPr txBox="1"/>
          <p:nvPr/>
        </p:nvSpPr>
        <p:spPr>
          <a:xfrm>
            <a:off x="914400" y="659300"/>
            <a:ext cx="2229307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B8AAA3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Noto Sans KR" pitchFamily="34" charset="-120"/>
              </a:rPr>
              <a:t>구독/제휴/AI 프리미엄 3개 수익원</a:t>
            </a:r>
            <a:endParaRPr lang="en-US" sz="11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0754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9C58F-1CD8-5BCC-A700-2D107A78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696C1D3-0049-A1FD-FD41-3A67FE4ECBDD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FA6D132-6835-120F-55D2-F59BA30907B5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graphicFrame>
        <p:nvGraphicFramePr>
          <p:cNvPr id="8" name="Table 0">
            <a:extLst>
              <a:ext uri="{FF2B5EF4-FFF2-40B4-BE49-F238E27FC236}">
                <a16:creationId xmlns:a16="http://schemas.microsoft.com/office/drawing/2014/main" id="{90F5427F-8779-8C1C-913D-84F05CA80649}"/>
              </a:ext>
            </a:extLst>
          </p:cNvPr>
          <p:cNvGraphicFramePr>
            <a:graphicFrameLocks noGrp="1"/>
          </p:cNvGraphicFramePr>
          <p:nvPr/>
        </p:nvGraphicFramePr>
        <p:xfrm>
          <a:off x="365761" y="1280162"/>
          <a:ext cx="6039729" cy="5074056"/>
        </p:xfrm>
        <a:graphic>
          <a:graphicData uri="http://schemas.openxmlformats.org/drawingml/2006/table">
            <a:tbl>
              <a:tblPr/>
              <a:tblGrid>
                <a:gridCol w="1976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10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항목</a:t>
                      </a:r>
                      <a:endParaRPr lang="en-US" sz="16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기존 서비스</a:t>
                      </a:r>
                      <a:endParaRPr lang="en-US" sz="16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3E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“ Mongle “</a:t>
                      </a:r>
                      <a:endParaRPr lang="en-US" sz="16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2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수익 구조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광고 / 제휴 중심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중개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 + SaaS + AI</a:t>
                      </a:r>
                      <a:endParaRPr lang="en-US" sz="15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82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2C2C2C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추천 방식</a:t>
                      </a:r>
                      <a:endParaRPr lang="en-US" sz="1500" b="1" dirty="0"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광고 기반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데이터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기반</a:t>
                      </a:r>
                      <a:endParaRPr lang="en-US" sz="15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82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2C2C2C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수익 지속성</a:t>
                      </a:r>
                      <a:endParaRPr lang="en-US" sz="1500" b="1" dirty="0"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낮음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높음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 (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구독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)</a:t>
                      </a:r>
                      <a:endParaRPr lang="en-US" sz="15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82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2C2C2C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사용자 신뢰</a:t>
                      </a:r>
                      <a:endParaRPr lang="en-US" sz="1500" b="1" dirty="0"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보통</a:t>
                      </a:r>
                      <a:endParaRPr lang="en-US" sz="1500" dirty="0">
                        <a:solidFill>
                          <a:schemeClr val="bg1">
                            <a:lumMod val="50000"/>
                          </a:schemeClr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높음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 (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투명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가격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Malgun Gothic" pitchFamily="34" charset="0"/>
                          <a:ea typeface="Malgun Gothic" pitchFamily="34" charset="-122"/>
                          <a:cs typeface="Malgun Gothic" pitchFamily="34" charset="-120"/>
                        </a:rPr>
                        <a:t>)</a:t>
                      </a:r>
                      <a:endParaRPr lang="en-US" sz="1500" dirty="0">
                        <a:solidFill>
                          <a:schemeClr val="tx1"/>
                        </a:solidFill>
                        <a:latin typeface="Malgun Gothic" charset="0"/>
                        <a:ea typeface="Malgun Gothic" charset="0"/>
                        <a:cs typeface="Malgun Gothic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Shape 2">
            <a:extLst>
              <a:ext uri="{FF2B5EF4-FFF2-40B4-BE49-F238E27FC236}">
                <a16:creationId xmlns:a16="http://schemas.microsoft.com/office/drawing/2014/main" id="{FAA1EEE9-2BAB-6338-4BD8-27BC8BEDC4DF}"/>
              </a:ext>
            </a:extLst>
          </p:cNvPr>
          <p:cNvSpPr/>
          <p:nvPr/>
        </p:nvSpPr>
        <p:spPr>
          <a:xfrm>
            <a:off x="6836899" y="1280160"/>
            <a:ext cx="4805688" cy="5074053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7EDD441D-9CCE-C671-E368-55FA04EED3CF}"/>
              </a:ext>
            </a:extLst>
          </p:cNvPr>
          <p:cNvSpPr/>
          <p:nvPr/>
        </p:nvSpPr>
        <p:spPr>
          <a:xfrm>
            <a:off x="7333960" y="1505245"/>
            <a:ext cx="377952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ko-KR" altLang="en-US" sz="1733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예상</a:t>
            </a:r>
            <a:r>
              <a:rPr lang="en-US" sz="1733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수익 흐름</a:t>
            </a:r>
            <a:endParaRPr lang="en-US" sz="17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2DD7D000-39E5-D4A0-475E-46D3F271CDC9}"/>
              </a:ext>
            </a:extLst>
          </p:cNvPr>
          <p:cNvSpPr/>
          <p:nvPr/>
        </p:nvSpPr>
        <p:spPr>
          <a:xfrm>
            <a:off x="7202660" y="1988235"/>
            <a:ext cx="4182793" cy="0"/>
          </a:xfrm>
          <a:prstGeom prst="line">
            <a:avLst/>
          </a:prstGeom>
          <a:noFill/>
          <a:ln w="12700">
            <a:solidFill>
              <a:srgbClr val="EEEEEE"/>
            </a:solidFill>
            <a:prstDash val="solid"/>
          </a:ln>
        </p:spPr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9C428BE3-1828-3B99-7786-F73D5B70F12B}"/>
              </a:ext>
            </a:extLst>
          </p:cNvPr>
          <p:cNvSpPr/>
          <p:nvPr/>
        </p:nvSpPr>
        <p:spPr>
          <a:xfrm>
            <a:off x="7275344" y="2197429"/>
            <a:ext cx="3779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💑  커플 → 업체 선택 → 결제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54625442-6149-F6B8-62F1-052D2408B78E}"/>
              </a:ext>
            </a:extLst>
          </p:cNvPr>
          <p:cNvSpPr/>
          <p:nvPr/>
        </p:nvSpPr>
        <p:spPr>
          <a:xfrm>
            <a:off x="7275344" y="2563189"/>
            <a:ext cx="3779520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      → </a:t>
            </a:r>
            <a:r>
              <a:rPr lang="ko-KR" altLang="en-US" sz="1333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중개</a:t>
            </a:r>
            <a:r>
              <a:rPr lang="en-US" sz="1333" dirty="0">
                <a:solidFill>
                  <a:srgbClr val="E8735A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수수료 발생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134E9F90-D247-1F33-3044-411C4D385138}"/>
              </a:ext>
            </a:extLst>
          </p:cNvPr>
          <p:cNvSpPr/>
          <p:nvPr/>
        </p:nvSpPr>
        <p:spPr>
          <a:xfrm>
            <a:off x="7275344" y="3511451"/>
            <a:ext cx="3779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📋  플래너 → SaaS 구독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FE3BE676-CDB9-355D-3F32-09384178C574}"/>
              </a:ext>
            </a:extLst>
          </p:cNvPr>
          <p:cNvSpPr/>
          <p:nvPr/>
        </p:nvSpPr>
        <p:spPr>
          <a:xfrm>
            <a:off x="7275344" y="3877211"/>
            <a:ext cx="3779520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      → 월 </a:t>
            </a:r>
            <a:r>
              <a:rPr lang="en-US" sz="1333" dirty="0" err="1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정기</a:t>
            </a:r>
            <a:r>
              <a:rPr lang="en-US" sz="1333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ko-KR" altLang="en-US" sz="1333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구독자</a:t>
            </a:r>
            <a:r>
              <a:rPr lang="en-US" sz="1333" dirty="0">
                <a:solidFill>
                  <a:srgbClr val="F095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수익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71AFC8CA-DC13-B59B-8AD5-5BA774AC05EE}"/>
              </a:ext>
            </a:extLst>
          </p:cNvPr>
          <p:cNvSpPr/>
          <p:nvPr/>
        </p:nvSpPr>
        <p:spPr>
          <a:xfrm>
            <a:off x="7275344" y="4825472"/>
            <a:ext cx="3779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2C2C2C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🤖  AI 분석 기능 사용</a:t>
            </a:r>
            <a:endParaRPr lang="en-US" sz="1467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86A9AB39-CE39-ECBE-FDF5-6CD891AA0CC7}"/>
              </a:ext>
            </a:extLst>
          </p:cNvPr>
          <p:cNvSpPr/>
          <p:nvPr/>
        </p:nvSpPr>
        <p:spPr>
          <a:xfrm>
            <a:off x="7275344" y="5191232"/>
            <a:ext cx="3779520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      → </a:t>
            </a:r>
            <a:r>
              <a:rPr lang="en-US" sz="1333" dirty="0" err="1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추가</a:t>
            </a:r>
            <a:r>
              <a:rPr lang="en-US" sz="1333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ko-KR" altLang="en-US" sz="1333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제휴 결제</a:t>
            </a:r>
            <a:r>
              <a:rPr lang="en-US" sz="1333" dirty="0">
                <a:solidFill>
                  <a:srgbClr val="5B9B6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발생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36813826-4C89-5AB5-9795-30864A07C011}"/>
              </a:ext>
            </a:extLst>
          </p:cNvPr>
          <p:cNvSpPr/>
          <p:nvPr/>
        </p:nvSpPr>
        <p:spPr>
          <a:xfrm>
            <a:off x="7652829" y="2907427"/>
            <a:ext cx="323088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 err="1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평균</a:t>
            </a:r>
            <a:r>
              <a:rPr 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웨딩 2,000만원 × 5% = 100만원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9" name="Text 27">
            <a:extLst>
              <a:ext uri="{FF2B5EF4-FFF2-40B4-BE49-F238E27FC236}">
                <a16:creationId xmlns:a16="http://schemas.microsoft.com/office/drawing/2014/main" id="{015834ED-8465-F9F1-F9B7-F760BD2B9E8E}"/>
              </a:ext>
            </a:extLst>
          </p:cNvPr>
          <p:cNvSpPr/>
          <p:nvPr/>
        </p:nvSpPr>
        <p:spPr>
          <a:xfrm>
            <a:off x="7652829" y="4221448"/>
            <a:ext cx="323088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 err="1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목표</a:t>
            </a:r>
            <a:r>
              <a:rPr 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ko-KR" alt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예시 </a:t>
            </a:r>
            <a:r>
              <a:rPr 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: 월 500명 구독자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0" name="Text 40">
            <a:extLst>
              <a:ext uri="{FF2B5EF4-FFF2-40B4-BE49-F238E27FC236}">
                <a16:creationId xmlns:a16="http://schemas.microsoft.com/office/drawing/2014/main" id="{2B5468A2-6F02-6215-DF2D-EED2D88F1688}"/>
              </a:ext>
            </a:extLst>
          </p:cNvPr>
          <p:cNvSpPr/>
          <p:nvPr/>
        </p:nvSpPr>
        <p:spPr>
          <a:xfrm>
            <a:off x="7652829" y="5535472"/>
            <a:ext cx="323088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 err="1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목표</a:t>
            </a:r>
            <a:r>
              <a:rPr 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 </a:t>
            </a:r>
            <a:r>
              <a:rPr lang="ko-KR" alt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예시 </a:t>
            </a:r>
            <a:r>
              <a:rPr lang="en-US" sz="1333" dirty="0">
                <a:solidFill>
                  <a:srgbClr val="888888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Malgun Gothic" pitchFamily="34" charset="-120"/>
              </a:rPr>
              <a:t>: 월 100건 제휴 거래</a:t>
            </a:r>
            <a:endParaRPr lang="en-US" sz="1333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1" name="Text 36">
            <a:extLst>
              <a:ext uri="{FF2B5EF4-FFF2-40B4-BE49-F238E27FC236}">
                <a16:creationId xmlns:a16="http://schemas.microsoft.com/office/drawing/2014/main" id="{E2F5FC82-43A8-24EB-A5F7-E63537FB5DFD}"/>
              </a:ext>
            </a:extLst>
          </p:cNvPr>
          <p:cNvSpPr/>
          <p:nvPr/>
        </p:nvSpPr>
        <p:spPr>
          <a:xfrm>
            <a:off x="549413" y="533283"/>
            <a:ext cx="11460480" cy="103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ko-KR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경쟁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대비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차별성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+ </a:t>
            </a:r>
            <a:r>
              <a:rPr lang="en-US" altLang="ko-KR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실제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수익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600" b="1" dirty="0" err="1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흐름</a:t>
            </a:r>
            <a:r>
              <a:rPr lang="en-US" altLang="ko-KR" sz="16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</a:p>
        </p:txBody>
      </p:sp>
      <p:sp>
        <p:nvSpPr>
          <p:cNvPr id="22" name="Shape 2">
            <a:extLst>
              <a:ext uri="{FF2B5EF4-FFF2-40B4-BE49-F238E27FC236}">
                <a16:creationId xmlns:a16="http://schemas.microsoft.com/office/drawing/2014/main" id="{5788954C-4E92-63E8-BC52-C20ED583E188}"/>
              </a:ext>
            </a:extLst>
          </p:cNvPr>
          <p:cNvSpPr/>
          <p:nvPr/>
        </p:nvSpPr>
        <p:spPr>
          <a:xfrm>
            <a:off x="457200" y="362102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3C5A2C6D-72D4-20A8-A32D-70C16F40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580644" y="457200"/>
            <a:ext cx="95098" cy="152705"/>
          </a:xfrm>
          <a:prstGeom prst="rect">
            <a:avLst/>
          </a:prstGeom>
        </p:spPr>
      </p:pic>
      <p:sp>
        <p:nvSpPr>
          <p:cNvPr id="24" name="Text 3">
            <a:extLst>
              <a:ext uri="{FF2B5EF4-FFF2-40B4-BE49-F238E27FC236}">
                <a16:creationId xmlns:a16="http://schemas.microsoft.com/office/drawing/2014/main" id="{B423F9F1-B82A-70C7-09D2-C18A580A8928}"/>
              </a:ext>
            </a:extLst>
          </p:cNvPr>
          <p:cNvSpPr txBox="1"/>
          <p:nvPr/>
        </p:nvSpPr>
        <p:spPr>
          <a:xfrm>
            <a:off x="914400" y="333991"/>
            <a:ext cx="1903781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Noto Sans KR" pitchFamily="34" charset="-120"/>
              </a:rPr>
              <a:t>수익화 모델</a:t>
            </a:r>
            <a:endParaRPr 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3AC0149-AAC5-0646-2226-12586ABCBECF}"/>
              </a:ext>
            </a:extLst>
          </p:cNvPr>
          <p:cNvSpPr txBox="1"/>
          <p:nvPr/>
        </p:nvSpPr>
        <p:spPr>
          <a:xfrm>
            <a:off x="914400" y="659300"/>
            <a:ext cx="2229307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B8AAA3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Noto Sans KR" pitchFamily="34" charset="-120"/>
              </a:rPr>
              <a:t>구독/제휴/AI 프리미엄 3개 수익원</a:t>
            </a:r>
            <a:endParaRPr lang="en-US" sz="11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751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875995" y="419557"/>
            <a:ext cx="2006194" cy="27706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2400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트러블슈팅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 rotWithShape="1">
          <a:blip r:embed="rId5"/>
          <a:srcRect l="-10" r="-10"/>
          <a:stretch>
            <a:fillRect/>
          </a:stretch>
        </p:blipFill>
        <p:spPr>
          <a:xfrm>
            <a:off x="457200" y="1343713"/>
            <a:ext cx="11277295" cy="2438705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657454" y="2058774"/>
            <a:ext cx="10877702" cy="10453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11" name="Shape 6"/>
          <p:cNvSpPr/>
          <p:nvPr/>
        </p:nvSpPr>
        <p:spPr>
          <a:xfrm>
            <a:off x="657454" y="1554025"/>
            <a:ext cx="381305" cy="435893"/>
          </a:xfrm>
          <a:prstGeom prst="roundRect">
            <a:avLst>
              <a:gd name="adj" fmla="val 119904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61695" y="1658267"/>
            <a:ext cx="171907" cy="196517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1152144" y="1543967"/>
            <a:ext cx="9934956" cy="22892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chat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화면의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중복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Screen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오류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발생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사례</a:t>
            </a:r>
            <a:endParaRPr lang="en-US" b="1" dirty="0">
              <a:solidFill>
                <a:srgbClr val="4E403B"/>
              </a:solidFill>
              <a:latin typeface="Noto Sans KR"/>
              <a:ea typeface="Noto Sans KR"/>
              <a:cs typeface="Noto Sans KR"/>
            </a:endParaRPr>
          </a:p>
        </p:txBody>
      </p:sp>
      <p:sp>
        <p:nvSpPr>
          <p:cNvPr id="14" name="Text 8"/>
          <p:cNvSpPr txBox="1"/>
          <p:nvPr/>
        </p:nvSpPr>
        <p:spPr>
          <a:xfrm>
            <a:off x="1152144" y="1812121"/>
            <a:ext cx="9934956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환경 초기화 및 충돌이 나지 않는 패키지 설치</a:t>
            </a: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 rotWithShape="1">
          <a:blip r:embed="rId5"/>
          <a:srcRect l="-10" r="-10"/>
          <a:stretch>
            <a:fillRect/>
          </a:stretch>
        </p:blipFill>
        <p:spPr>
          <a:xfrm>
            <a:off x="457200" y="4243694"/>
            <a:ext cx="11277295" cy="2185071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657454" y="4894689"/>
            <a:ext cx="10877702" cy="10464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17" name="Shape 10"/>
          <p:cNvSpPr/>
          <p:nvPr/>
        </p:nvSpPr>
        <p:spPr>
          <a:xfrm>
            <a:off x="657453" y="4384022"/>
            <a:ext cx="381305" cy="436389"/>
          </a:xfrm>
          <a:prstGeom prst="roundRect">
            <a:avLst>
              <a:gd name="adj" fmla="val 119904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 rotWithShape="1">
          <a:blip r:embed="rId7"/>
          <a:srcRect l="-760" r="-760"/>
          <a:stretch>
            <a:fillRect/>
          </a:stretch>
        </p:blipFill>
        <p:spPr>
          <a:xfrm>
            <a:off x="771753" y="4518514"/>
            <a:ext cx="152705" cy="196741"/>
          </a:xfrm>
          <a:prstGeom prst="rect">
            <a:avLst/>
          </a:prstGeom>
        </p:spPr>
      </p:pic>
      <p:sp>
        <p:nvSpPr>
          <p:cNvPr id="19" name="Text 11"/>
          <p:cNvSpPr txBox="1"/>
          <p:nvPr/>
        </p:nvSpPr>
        <p:spPr>
          <a:xfrm>
            <a:off x="1152144" y="4400119"/>
            <a:ext cx="9859061" cy="22918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altLang="ko-KR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Github</a:t>
            </a:r>
            <a:r>
              <a:rPr lang="en-US" altLang="ko-KR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alt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merge</a:t>
            </a:r>
            <a:r>
              <a:rPr lang="ko-KR" alt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실패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사례</a:t>
            </a:r>
            <a:endParaRPr lang="en-US" b="1" dirty="0">
              <a:solidFill>
                <a:srgbClr val="4E403B"/>
              </a:solidFill>
              <a:latin typeface="Noto Sans KR"/>
              <a:ea typeface="Noto Sans KR"/>
              <a:cs typeface="Noto Sans KR"/>
            </a:endParaRPr>
          </a:p>
        </p:txBody>
      </p:sp>
      <p:sp>
        <p:nvSpPr>
          <p:cNvPr id="20" name="Text 12"/>
          <p:cNvSpPr txBox="1"/>
          <p:nvPr/>
        </p:nvSpPr>
        <p:spPr>
          <a:xfrm>
            <a:off x="1152144" y="4673689"/>
            <a:ext cx="9934956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작업 </a:t>
            </a:r>
            <a:r>
              <a:rPr lang="ko-KR" altLang="en-US" sz="1200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진행시</a:t>
            </a: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merge</a:t>
            </a:r>
            <a:r>
              <a:rPr lang="en-US" altLang="ko-KR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충돌</a:t>
            </a:r>
            <a:r>
              <a:rPr 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방지</a:t>
            </a:r>
          </a:p>
        </p:txBody>
      </p:sp>
      <p:sp>
        <p:nvSpPr>
          <p:cNvPr id="34" name="Shape 23"/>
          <p:cNvSpPr/>
          <p:nvPr/>
        </p:nvSpPr>
        <p:spPr>
          <a:xfrm>
            <a:off x="657454" y="2220623"/>
            <a:ext cx="3524098" cy="1208376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35" name="Shape 24"/>
          <p:cNvSpPr/>
          <p:nvPr/>
        </p:nvSpPr>
        <p:spPr>
          <a:xfrm>
            <a:off x="819302" y="2382472"/>
            <a:ext cx="228600" cy="261327"/>
          </a:xfrm>
          <a:prstGeom prst="roundRect">
            <a:avLst>
              <a:gd name="adj" fmla="val 2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36" name="Image 9" descr="preencoded.png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75995" y="2439164"/>
            <a:ext cx="114300" cy="130663"/>
          </a:xfrm>
          <a:prstGeom prst="rect">
            <a:avLst/>
          </a:prstGeom>
        </p:spPr>
      </p:pic>
      <p:sp>
        <p:nvSpPr>
          <p:cNvPr id="37" name="Text 25"/>
          <p:cNvSpPr txBox="1"/>
          <p:nvPr/>
        </p:nvSpPr>
        <p:spPr>
          <a:xfrm>
            <a:off x="1123798" y="2406246"/>
            <a:ext cx="305410" cy="20697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문제</a:t>
            </a:r>
            <a:endParaRPr lang="en-US" sz="1200"/>
          </a:p>
        </p:txBody>
      </p:sp>
      <p:sp>
        <p:nvSpPr>
          <p:cNvPr id="38" name="Text 26"/>
          <p:cNvSpPr txBox="1"/>
          <p:nvPr/>
        </p:nvSpPr>
        <p:spPr>
          <a:xfrm>
            <a:off x="819302" y="2681899"/>
            <a:ext cx="3314700" cy="305127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같은 </a:t>
            </a:r>
            <a:r>
              <a:rPr lang="en-US" altLang="ko-KR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chat </a:t>
            </a: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이름을 가진 폴더가 상위에 존재해 </a:t>
            </a:r>
            <a:r>
              <a:rPr lang="en-US" altLang="ko-KR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Router</a:t>
            </a: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가 </a:t>
            </a:r>
            <a:b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</a:b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둘 다 인지하고 충돌</a:t>
            </a:r>
          </a:p>
        </p:txBody>
      </p:sp>
      <p:sp>
        <p:nvSpPr>
          <p:cNvPr id="39" name="Text 27"/>
          <p:cNvSpPr txBox="1"/>
          <p:nvPr/>
        </p:nvSpPr>
        <p:spPr>
          <a:xfrm>
            <a:off x="828827" y="3046858"/>
            <a:ext cx="331470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앱 오류 화면 발생</a:t>
            </a:r>
          </a:p>
        </p:txBody>
      </p:sp>
      <p:sp>
        <p:nvSpPr>
          <p:cNvPr id="40" name="Shape 28"/>
          <p:cNvSpPr/>
          <p:nvPr/>
        </p:nvSpPr>
        <p:spPr>
          <a:xfrm>
            <a:off x="4334256" y="2220623"/>
            <a:ext cx="3524098" cy="1208376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41" name="Shape 29"/>
          <p:cNvSpPr/>
          <p:nvPr/>
        </p:nvSpPr>
        <p:spPr>
          <a:xfrm>
            <a:off x="4496105" y="2382472"/>
            <a:ext cx="228600" cy="261327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42" name="Image 10" descr="preencoded.png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552798" y="2439164"/>
            <a:ext cx="114300" cy="130663"/>
          </a:xfrm>
          <a:prstGeom prst="rect">
            <a:avLst/>
          </a:prstGeom>
        </p:spPr>
      </p:pic>
      <p:sp>
        <p:nvSpPr>
          <p:cNvPr id="43" name="Text 30"/>
          <p:cNvSpPr txBox="1"/>
          <p:nvPr/>
        </p:nvSpPr>
        <p:spPr>
          <a:xfrm>
            <a:off x="4800600" y="2425296"/>
            <a:ext cx="305410" cy="20697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대응</a:t>
            </a:r>
            <a:endParaRPr lang="en-US" sz="1200"/>
          </a:p>
        </p:txBody>
      </p:sp>
      <p:sp>
        <p:nvSpPr>
          <p:cNvPr id="44" name="Text 31"/>
          <p:cNvSpPr txBox="1"/>
          <p:nvPr/>
        </p:nvSpPr>
        <p:spPr>
          <a:xfrm>
            <a:off x="4505020" y="2720914"/>
            <a:ext cx="3391510" cy="207795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중복된 </a:t>
            </a:r>
            <a:r>
              <a:rPr lang="en-US" altLang="ko-KR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chat</a:t>
            </a: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폴더 중 한 폴더를 삭제</a:t>
            </a:r>
          </a:p>
        </p:txBody>
      </p:sp>
      <p:sp>
        <p:nvSpPr>
          <p:cNvPr id="45" name="Text 32"/>
          <p:cNvSpPr txBox="1"/>
          <p:nvPr/>
        </p:nvSpPr>
        <p:spPr>
          <a:xfrm>
            <a:off x="4496105" y="2958544"/>
            <a:ext cx="331470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삭제 기준 </a:t>
            </a:r>
            <a:r>
              <a:rPr lang="en-US" altLang="ko-KR" sz="105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:</a:t>
            </a:r>
            <a:r>
              <a:rPr lang="ko-KR" altLang="en-US" sz="105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 하단 내비게이션 부재</a:t>
            </a:r>
          </a:p>
        </p:txBody>
      </p:sp>
      <p:sp>
        <p:nvSpPr>
          <p:cNvPr id="46" name="Shape 33"/>
          <p:cNvSpPr/>
          <p:nvPr/>
        </p:nvSpPr>
        <p:spPr>
          <a:xfrm>
            <a:off x="8010144" y="2220623"/>
            <a:ext cx="3524098" cy="1208376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47" name="Shape 34"/>
          <p:cNvSpPr/>
          <p:nvPr/>
        </p:nvSpPr>
        <p:spPr>
          <a:xfrm>
            <a:off x="8172907" y="2382472"/>
            <a:ext cx="228600" cy="261327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48" name="Image 11" descr="preencoded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2570" r="-2570"/>
          <a:stretch>
            <a:fillRect/>
          </a:stretch>
        </p:blipFill>
        <p:spPr>
          <a:xfrm>
            <a:off x="8234172" y="2439164"/>
            <a:ext cx="105156" cy="130663"/>
          </a:xfrm>
          <a:prstGeom prst="rect">
            <a:avLst/>
          </a:prstGeom>
        </p:spPr>
      </p:pic>
      <p:sp>
        <p:nvSpPr>
          <p:cNvPr id="49" name="Text 35"/>
          <p:cNvSpPr txBox="1"/>
          <p:nvPr/>
        </p:nvSpPr>
        <p:spPr>
          <a:xfrm>
            <a:off x="8477402" y="2425296"/>
            <a:ext cx="305410" cy="20697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결과</a:t>
            </a:r>
            <a:endParaRPr lang="en-US" sz="1200"/>
          </a:p>
        </p:txBody>
      </p:sp>
      <p:sp>
        <p:nvSpPr>
          <p:cNvPr id="50" name="Text 36"/>
          <p:cNvSpPr txBox="1"/>
          <p:nvPr/>
        </p:nvSpPr>
        <p:spPr>
          <a:xfrm>
            <a:off x="8174964" y="2731779"/>
            <a:ext cx="339151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정상적으로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Router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가 인식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,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작동하였다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.</a:t>
            </a:r>
          </a:p>
        </p:txBody>
      </p:sp>
      <p:sp>
        <p:nvSpPr>
          <p:cNvPr id="51" name="Text 37"/>
          <p:cNvSpPr txBox="1"/>
          <p:nvPr/>
        </p:nvSpPr>
        <p:spPr>
          <a:xfrm>
            <a:off x="8172907" y="2958544"/>
            <a:ext cx="331470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중복되는 이름의 파일</a:t>
            </a:r>
            <a:r>
              <a:rPr lang="en-US" altLang="ko-KR" sz="105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,</a:t>
            </a:r>
            <a:r>
              <a:rPr lang="ko-KR" altLang="en-US" sz="105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폴더 확실히 구분 </a:t>
            </a:r>
          </a:p>
        </p:txBody>
      </p:sp>
      <p:sp>
        <p:nvSpPr>
          <p:cNvPr id="52" name="Shape 38"/>
          <p:cNvSpPr/>
          <p:nvPr/>
        </p:nvSpPr>
        <p:spPr>
          <a:xfrm>
            <a:off x="657454" y="5125352"/>
            <a:ext cx="3524098" cy="1037399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53" name="Shape 39"/>
          <p:cNvSpPr/>
          <p:nvPr/>
        </p:nvSpPr>
        <p:spPr>
          <a:xfrm>
            <a:off x="819301" y="5234529"/>
            <a:ext cx="228600" cy="261624"/>
          </a:xfrm>
          <a:prstGeom prst="roundRect">
            <a:avLst>
              <a:gd name="adj" fmla="val 2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54" name="Image 12" descr="preencoded.png"/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875994" y="5307734"/>
            <a:ext cx="114300" cy="130812"/>
          </a:xfrm>
          <a:prstGeom prst="rect">
            <a:avLst/>
          </a:prstGeom>
        </p:spPr>
      </p:pic>
      <p:sp>
        <p:nvSpPr>
          <p:cNvPr id="55" name="Text 40"/>
          <p:cNvSpPr txBox="1"/>
          <p:nvPr/>
        </p:nvSpPr>
        <p:spPr>
          <a:xfrm>
            <a:off x="1123798" y="5265172"/>
            <a:ext cx="305410" cy="20720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문제</a:t>
            </a:r>
            <a:endParaRPr lang="en-US" sz="1200"/>
          </a:p>
        </p:txBody>
      </p:sp>
      <p:sp>
        <p:nvSpPr>
          <p:cNvPr id="56" name="Text 41"/>
          <p:cNvSpPr txBox="1"/>
          <p:nvPr/>
        </p:nvSpPr>
        <p:spPr>
          <a:xfrm>
            <a:off x="819302" y="5624430"/>
            <a:ext cx="339151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동시에 같은 파일을 각각 작업했을 경우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merge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시 충돌 발생</a:t>
            </a:r>
          </a:p>
        </p:txBody>
      </p:sp>
      <p:sp>
        <p:nvSpPr>
          <p:cNvPr id="57" name="Text 42"/>
          <p:cNvSpPr txBox="1"/>
          <p:nvPr/>
        </p:nvSpPr>
        <p:spPr>
          <a:xfrm>
            <a:off x="819302" y="5820112"/>
            <a:ext cx="331470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05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영향: </a:t>
            </a:r>
            <a:r>
              <a:rPr lang="ko-KR" altLang="en-US" sz="105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추가한 기능 등 작업한  내용을 </a:t>
            </a:r>
            <a:r>
              <a:rPr lang="en-US" altLang="ko-KR" sz="105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merge</a:t>
            </a:r>
            <a:r>
              <a:rPr lang="ko-KR" altLang="en-US" sz="105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 불가능</a:t>
            </a:r>
          </a:p>
        </p:txBody>
      </p:sp>
      <p:sp>
        <p:nvSpPr>
          <p:cNvPr id="58" name="Shape 43"/>
          <p:cNvSpPr/>
          <p:nvPr/>
        </p:nvSpPr>
        <p:spPr>
          <a:xfrm>
            <a:off x="4334256" y="5125352"/>
            <a:ext cx="3524098" cy="1037399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59" name="Shape 44"/>
          <p:cNvSpPr/>
          <p:nvPr/>
        </p:nvSpPr>
        <p:spPr>
          <a:xfrm>
            <a:off x="4496105" y="5234529"/>
            <a:ext cx="228600" cy="261624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60" name="Image 13" descr="preencoded.png"/>
          <p:cNvPicPr>
            <a:picLocks noChangeAspect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4552798" y="5307734"/>
            <a:ext cx="114300" cy="130812"/>
          </a:xfrm>
          <a:prstGeom prst="rect">
            <a:avLst/>
          </a:prstGeom>
        </p:spPr>
      </p:pic>
      <p:sp>
        <p:nvSpPr>
          <p:cNvPr id="61" name="Text 45"/>
          <p:cNvSpPr txBox="1"/>
          <p:nvPr/>
        </p:nvSpPr>
        <p:spPr>
          <a:xfrm>
            <a:off x="4800600" y="5265172"/>
            <a:ext cx="305410" cy="20720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대응</a:t>
            </a:r>
            <a:endParaRPr lang="en-US" sz="1200"/>
          </a:p>
        </p:txBody>
      </p:sp>
      <p:sp>
        <p:nvSpPr>
          <p:cNvPr id="62" name="Text 46"/>
          <p:cNvSpPr txBox="1"/>
          <p:nvPr/>
        </p:nvSpPr>
        <p:spPr>
          <a:xfrm>
            <a:off x="4496105" y="5624430"/>
            <a:ext cx="339151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프로젝트 진행 시 본인이 어느 파일을 건드릴지 미리 공지</a:t>
            </a:r>
          </a:p>
        </p:txBody>
      </p:sp>
      <p:sp>
        <p:nvSpPr>
          <p:cNvPr id="63" name="Text 47"/>
          <p:cNvSpPr txBox="1"/>
          <p:nvPr/>
        </p:nvSpPr>
        <p:spPr>
          <a:xfrm>
            <a:off x="4496105" y="5820112"/>
            <a:ext cx="339151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같은 파일 작업 방지</a:t>
            </a:r>
          </a:p>
        </p:txBody>
      </p:sp>
      <p:sp>
        <p:nvSpPr>
          <p:cNvPr id="64" name="Shape 48"/>
          <p:cNvSpPr/>
          <p:nvPr/>
        </p:nvSpPr>
        <p:spPr>
          <a:xfrm>
            <a:off x="8010144" y="5125352"/>
            <a:ext cx="3524098" cy="1037399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65" name="Shape 49"/>
          <p:cNvSpPr/>
          <p:nvPr/>
        </p:nvSpPr>
        <p:spPr>
          <a:xfrm>
            <a:off x="8172907" y="5234529"/>
            <a:ext cx="228600" cy="261624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66" name="Image 14" descr="preencoded.png"/>
          <p:cNvPicPr>
            <a:picLocks noChangeAspect="1"/>
          </p:cNvPicPr>
          <p:nvPr/>
        </p:nvPicPr>
        <p:blipFill rotWithShape="1">
          <a:blip r:embed="rId14"/>
          <a:srcRect l="-2570" r="-2570"/>
          <a:stretch>
            <a:fillRect/>
          </a:stretch>
        </p:blipFill>
        <p:spPr>
          <a:xfrm>
            <a:off x="8234172" y="5307734"/>
            <a:ext cx="105156" cy="130812"/>
          </a:xfrm>
          <a:prstGeom prst="rect">
            <a:avLst/>
          </a:prstGeom>
        </p:spPr>
      </p:pic>
      <p:sp>
        <p:nvSpPr>
          <p:cNvPr id="67" name="Text 50"/>
          <p:cNvSpPr txBox="1"/>
          <p:nvPr/>
        </p:nvSpPr>
        <p:spPr>
          <a:xfrm>
            <a:off x="8477402" y="5265172"/>
            <a:ext cx="305410" cy="20720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결과</a:t>
            </a:r>
            <a:endParaRPr lang="en-US" sz="1200"/>
          </a:p>
        </p:txBody>
      </p:sp>
      <p:sp>
        <p:nvSpPr>
          <p:cNvPr id="68" name="Text 51"/>
          <p:cNvSpPr txBox="1"/>
          <p:nvPr/>
        </p:nvSpPr>
        <p:spPr>
          <a:xfrm>
            <a:off x="8172907" y="5624430"/>
            <a:ext cx="331470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프로젝트 진행 중˙후반에는 </a:t>
            </a:r>
            <a:r>
              <a:rPr lang="en-US" altLang="ko-KR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merge</a:t>
            </a:r>
            <a:r>
              <a:rPr lang="ko-KR" altLang="en-US" sz="105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문제가 사라짐</a:t>
            </a:r>
          </a:p>
        </p:txBody>
      </p:sp>
      <p:sp>
        <p:nvSpPr>
          <p:cNvPr id="69" name="Text 52"/>
          <p:cNvSpPr txBox="1"/>
          <p:nvPr/>
        </p:nvSpPr>
        <p:spPr>
          <a:xfrm>
            <a:off x="8172907" y="5820112"/>
            <a:ext cx="339151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5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오류로 인한 작업 시간 단축</a:t>
            </a:r>
          </a:p>
        </p:txBody>
      </p:sp>
      <p:sp>
        <p:nvSpPr>
          <p:cNvPr id="90" name="Shape 19"/>
          <p:cNvSpPr/>
          <p:nvPr/>
        </p:nvSpPr>
        <p:spPr>
          <a:xfrm>
            <a:off x="10871454" y="4536395"/>
            <a:ext cx="666445" cy="207206"/>
          </a:xfrm>
          <a:prstGeom prst="roundRect">
            <a:avLst>
              <a:gd name="adj" fmla="val 50505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91" name="Text 20"/>
          <p:cNvSpPr txBox="1"/>
          <p:nvPr/>
        </p:nvSpPr>
        <p:spPr>
          <a:xfrm>
            <a:off x="10880979" y="4550115"/>
            <a:ext cx="724052" cy="20720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anchor="ctr"/>
          <a:lstStyle/>
          <a:p>
            <a:pPr marL="0" indent="0" algn="l">
              <a:buNone/>
              <a:defRPr/>
            </a:pPr>
            <a:r>
              <a:rPr lang="ko-KR" altLang="en-US" sz="105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해결</a:t>
            </a:r>
            <a:r>
              <a:rPr lang="en-US" sz="105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sz="1050" dirty="0" err="1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완료</a:t>
            </a:r>
            <a:endParaRPr lang="en-US" sz="1050" dirty="0">
              <a:solidFill>
                <a:srgbClr val="00B050"/>
              </a:solidFill>
              <a:latin typeface="Noto Sans KR"/>
              <a:ea typeface="Noto Sans KR"/>
              <a:cs typeface="Noto Sans KR"/>
            </a:endParaRPr>
          </a:p>
        </p:txBody>
      </p:sp>
      <p:sp>
        <p:nvSpPr>
          <p:cNvPr id="92" name="Shape 17"/>
          <p:cNvSpPr/>
          <p:nvPr/>
        </p:nvSpPr>
        <p:spPr>
          <a:xfrm>
            <a:off x="10871454" y="1677469"/>
            <a:ext cx="666445" cy="206970"/>
          </a:xfrm>
          <a:prstGeom prst="roundRect">
            <a:avLst>
              <a:gd name="adj" fmla="val 50505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93" name="Text 18"/>
          <p:cNvSpPr txBox="1"/>
          <p:nvPr/>
        </p:nvSpPr>
        <p:spPr>
          <a:xfrm>
            <a:off x="10880979" y="1696519"/>
            <a:ext cx="724052" cy="20697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anchor="ctr"/>
          <a:lstStyle/>
          <a:p>
            <a:pPr marL="0" indent="0" algn="l">
              <a:buNone/>
              <a:defRPr/>
            </a:pPr>
            <a:r>
              <a:rPr lang="en-US" sz="1050" dirty="0" err="1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해결</a:t>
            </a:r>
            <a:r>
              <a:rPr lang="en-US" sz="105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sz="1050" dirty="0" err="1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완료</a:t>
            </a:r>
            <a:endParaRPr lang="en-US" sz="105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875995" y="419557"/>
            <a:ext cx="2006194" cy="27706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2400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트러블슈팅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 rotWithShape="1">
          <a:blip r:embed="rId5"/>
          <a:srcRect l="-10" r="-10"/>
          <a:stretch>
            <a:fillRect/>
          </a:stretch>
        </p:blipFill>
        <p:spPr>
          <a:xfrm>
            <a:off x="457200" y="1343713"/>
            <a:ext cx="11277295" cy="2438705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657454" y="2058774"/>
            <a:ext cx="10877702" cy="10453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11" name="Shape 6"/>
          <p:cNvSpPr/>
          <p:nvPr/>
        </p:nvSpPr>
        <p:spPr>
          <a:xfrm>
            <a:off x="657454" y="1554025"/>
            <a:ext cx="381305" cy="435893"/>
          </a:xfrm>
          <a:prstGeom prst="roundRect">
            <a:avLst>
              <a:gd name="adj" fmla="val 119904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61695" y="1658267"/>
            <a:ext cx="171907" cy="196517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1152144" y="1543967"/>
            <a:ext cx="9934956" cy="22892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인증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문제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(401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오류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)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사례</a:t>
            </a:r>
            <a:endParaRPr lang="en-US" b="1" dirty="0">
              <a:solidFill>
                <a:srgbClr val="4E403B"/>
              </a:solidFill>
              <a:latin typeface="Noto Sans KR"/>
              <a:ea typeface="Noto Sans KR"/>
              <a:cs typeface="Noto Sans KR"/>
            </a:endParaRPr>
          </a:p>
        </p:txBody>
      </p:sp>
      <p:sp>
        <p:nvSpPr>
          <p:cNvPr id="14" name="Text 8"/>
          <p:cNvSpPr txBox="1"/>
          <p:nvPr/>
        </p:nvSpPr>
        <p:spPr>
          <a:xfrm>
            <a:off x="1152144" y="1821953"/>
            <a:ext cx="9934956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인증 흐름 누락으로 인한 API 접근 오류 해결</a:t>
            </a: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 rotWithShape="1">
          <a:blip r:embed="rId5"/>
          <a:srcRect l="-10" r="-10"/>
          <a:stretch>
            <a:fillRect/>
          </a:stretch>
        </p:blipFill>
        <p:spPr>
          <a:xfrm>
            <a:off x="457200" y="4192413"/>
            <a:ext cx="11277295" cy="2236352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657453" y="4384022"/>
            <a:ext cx="381305" cy="436389"/>
          </a:xfrm>
          <a:prstGeom prst="roundRect">
            <a:avLst>
              <a:gd name="adj" fmla="val 119904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 rotWithShape="1">
          <a:blip r:embed="rId7"/>
          <a:srcRect l="-760" r="-760"/>
          <a:stretch>
            <a:fillRect/>
          </a:stretch>
        </p:blipFill>
        <p:spPr>
          <a:xfrm>
            <a:off x="771753" y="4518514"/>
            <a:ext cx="152705" cy="196741"/>
          </a:xfrm>
          <a:prstGeom prst="rect">
            <a:avLst/>
          </a:prstGeom>
        </p:spPr>
      </p:pic>
      <p:sp>
        <p:nvSpPr>
          <p:cNvPr id="19" name="Text 11"/>
          <p:cNvSpPr txBox="1"/>
          <p:nvPr/>
        </p:nvSpPr>
        <p:spPr>
          <a:xfrm>
            <a:off x="1152144" y="4370623"/>
            <a:ext cx="9859061" cy="22918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altLang="ko-KR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Chatbot Ai </a:t>
            </a:r>
            <a:r>
              <a:rPr lang="ko-KR" alt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대화 오류 사례</a:t>
            </a:r>
          </a:p>
        </p:txBody>
      </p:sp>
      <p:sp>
        <p:nvSpPr>
          <p:cNvPr id="20" name="Text 12"/>
          <p:cNvSpPr txBox="1"/>
          <p:nvPr/>
        </p:nvSpPr>
        <p:spPr>
          <a:xfrm>
            <a:off x="1152144" y="4654025"/>
            <a:ext cx="9934956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검색 오류를 매핑 처리로 개선</a:t>
            </a:r>
          </a:p>
        </p:txBody>
      </p:sp>
      <p:sp>
        <p:nvSpPr>
          <p:cNvPr id="28" name="Shape 17"/>
          <p:cNvSpPr/>
          <p:nvPr/>
        </p:nvSpPr>
        <p:spPr>
          <a:xfrm>
            <a:off x="10871454" y="1677469"/>
            <a:ext cx="666445" cy="206970"/>
          </a:xfrm>
          <a:prstGeom prst="roundRect">
            <a:avLst>
              <a:gd name="adj" fmla="val 50505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29" name="Text 18"/>
          <p:cNvSpPr txBox="1"/>
          <p:nvPr/>
        </p:nvSpPr>
        <p:spPr>
          <a:xfrm>
            <a:off x="10880979" y="1696519"/>
            <a:ext cx="724052" cy="20697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anchor="ctr"/>
          <a:lstStyle/>
          <a:p>
            <a:pPr marL="0" indent="0" algn="l">
              <a:buNone/>
              <a:defRPr/>
            </a:pPr>
            <a:r>
              <a:rPr lang="en-US" sz="1000" dirty="0" err="1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해결</a:t>
            </a:r>
            <a:r>
              <a:rPr lang="en-US" sz="10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sz="1000" dirty="0" err="1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완료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30" name="Shape 19"/>
          <p:cNvSpPr/>
          <p:nvPr/>
        </p:nvSpPr>
        <p:spPr>
          <a:xfrm>
            <a:off x="10871454" y="4536395"/>
            <a:ext cx="666445" cy="207206"/>
          </a:xfrm>
          <a:prstGeom prst="roundRect">
            <a:avLst>
              <a:gd name="adj" fmla="val 50505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31" name="Text 20"/>
          <p:cNvSpPr txBox="1"/>
          <p:nvPr/>
        </p:nvSpPr>
        <p:spPr>
          <a:xfrm>
            <a:off x="10880979" y="4550115"/>
            <a:ext cx="724052" cy="20720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해결</a:t>
            </a:r>
            <a:r>
              <a:rPr lang="en-US" sz="100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완료</a:t>
            </a:r>
          </a:p>
        </p:txBody>
      </p:sp>
      <p:sp>
        <p:nvSpPr>
          <p:cNvPr id="34" name="Shape 23"/>
          <p:cNvSpPr/>
          <p:nvPr/>
        </p:nvSpPr>
        <p:spPr>
          <a:xfrm>
            <a:off x="657454" y="2220623"/>
            <a:ext cx="3524098" cy="1208376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35" name="Shape 24"/>
          <p:cNvSpPr/>
          <p:nvPr/>
        </p:nvSpPr>
        <p:spPr>
          <a:xfrm>
            <a:off x="819302" y="2382472"/>
            <a:ext cx="228600" cy="261327"/>
          </a:xfrm>
          <a:prstGeom prst="roundRect">
            <a:avLst>
              <a:gd name="adj" fmla="val 2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36" name="Image 9" descr="preencoded.png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75995" y="2439164"/>
            <a:ext cx="114300" cy="130663"/>
          </a:xfrm>
          <a:prstGeom prst="rect">
            <a:avLst/>
          </a:prstGeom>
        </p:spPr>
      </p:pic>
      <p:sp>
        <p:nvSpPr>
          <p:cNvPr id="37" name="Text 25"/>
          <p:cNvSpPr txBox="1"/>
          <p:nvPr/>
        </p:nvSpPr>
        <p:spPr>
          <a:xfrm>
            <a:off x="1123798" y="2406246"/>
            <a:ext cx="305410" cy="20697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1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문제</a:t>
            </a:r>
            <a:endParaRPr lang="en-US" sz="1100"/>
          </a:p>
        </p:txBody>
      </p:sp>
      <p:sp>
        <p:nvSpPr>
          <p:cNvPr id="38" name="Text 26"/>
          <p:cNvSpPr txBox="1"/>
          <p:nvPr/>
        </p:nvSpPr>
        <p:spPr>
          <a:xfrm>
            <a:off x="819302" y="2681899"/>
            <a:ext cx="3314700" cy="305127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로그인했는데도 API 호출 시 인증 실패</a:t>
            </a:r>
          </a:p>
        </p:txBody>
      </p:sp>
      <p:sp>
        <p:nvSpPr>
          <p:cNvPr id="39" name="Text 27"/>
          <p:cNvSpPr txBox="1"/>
          <p:nvPr/>
        </p:nvSpPr>
        <p:spPr>
          <a:xfrm>
            <a:off x="809776" y="3004909"/>
            <a:ext cx="3371775" cy="30421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 dirty="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/</a:t>
            </a:r>
            <a:r>
              <a:rPr lang="ko-KR" altLang="en-US" sz="1000" dirty="0" err="1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projects</a:t>
            </a:r>
            <a:r>
              <a:rPr lang="ko-KR" altLang="en-US" sz="1000" dirty="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, /</a:t>
            </a:r>
            <a:r>
              <a:rPr lang="ko-KR" altLang="en-US" sz="1000" dirty="0" err="1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timelines</a:t>
            </a:r>
            <a:r>
              <a:rPr lang="ko-KR" altLang="en-US" sz="1000" dirty="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, /</a:t>
            </a:r>
            <a:r>
              <a:rPr lang="ko-KR" altLang="en-US" sz="1000" dirty="0" err="1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messages</a:t>
            </a:r>
            <a:r>
              <a:rPr lang="ko-KR" altLang="en-US" sz="1000" dirty="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 등 주요 기능 API 사용 불가</a:t>
            </a:r>
          </a:p>
        </p:txBody>
      </p:sp>
      <p:sp>
        <p:nvSpPr>
          <p:cNvPr id="40" name="Shape 28"/>
          <p:cNvSpPr/>
          <p:nvPr/>
        </p:nvSpPr>
        <p:spPr>
          <a:xfrm>
            <a:off x="4334256" y="2220623"/>
            <a:ext cx="3524098" cy="1208376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41" name="Shape 29"/>
          <p:cNvSpPr/>
          <p:nvPr/>
        </p:nvSpPr>
        <p:spPr>
          <a:xfrm>
            <a:off x="4496105" y="2382472"/>
            <a:ext cx="228600" cy="261327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42" name="Image 10" descr="preencoded.png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552798" y="2439164"/>
            <a:ext cx="114300" cy="130663"/>
          </a:xfrm>
          <a:prstGeom prst="rect">
            <a:avLst/>
          </a:prstGeom>
        </p:spPr>
      </p:pic>
      <p:sp>
        <p:nvSpPr>
          <p:cNvPr id="43" name="Text 30"/>
          <p:cNvSpPr txBox="1"/>
          <p:nvPr/>
        </p:nvSpPr>
        <p:spPr>
          <a:xfrm>
            <a:off x="4800600" y="2425296"/>
            <a:ext cx="305410" cy="20697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1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대응</a:t>
            </a:r>
            <a:endParaRPr lang="en-US" sz="1100"/>
          </a:p>
        </p:txBody>
      </p:sp>
      <p:sp>
        <p:nvSpPr>
          <p:cNvPr id="44" name="Text 31"/>
          <p:cNvSpPr txBox="1"/>
          <p:nvPr/>
        </p:nvSpPr>
        <p:spPr>
          <a:xfrm>
            <a:off x="4505020" y="2651317"/>
            <a:ext cx="3391510" cy="354759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Axios 인터셉터를 활용해 Supabase access token을 모든 요청에 자동 포함</a:t>
            </a:r>
          </a:p>
        </p:txBody>
      </p:sp>
      <p:sp>
        <p:nvSpPr>
          <p:cNvPr id="45" name="Text 32"/>
          <p:cNvSpPr txBox="1"/>
          <p:nvPr/>
        </p:nvSpPr>
        <p:spPr>
          <a:xfrm>
            <a:off x="4496105" y="3053794"/>
            <a:ext cx="331470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 dirty="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같은 인증 로직을 공통 처리하여 프론트–</a:t>
            </a:r>
            <a:r>
              <a:rPr lang="ko-KR" altLang="en-US" sz="1000" dirty="0" err="1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백엔드</a:t>
            </a:r>
            <a:r>
              <a:rPr lang="ko-KR" altLang="en-US" sz="1000" dirty="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 인증 흐름 연결</a:t>
            </a:r>
          </a:p>
        </p:txBody>
      </p:sp>
      <p:sp>
        <p:nvSpPr>
          <p:cNvPr id="46" name="Shape 33"/>
          <p:cNvSpPr/>
          <p:nvPr/>
        </p:nvSpPr>
        <p:spPr>
          <a:xfrm>
            <a:off x="8010144" y="2220623"/>
            <a:ext cx="3524098" cy="1208376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47" name="Shape 34"/>
          <p:cNvSpPr/>
          <p:nvPr/>
        </p:nvSpPr>
        <p:spPr>
          <a:xfrm>
            <a:off x="8172907" y="2382472"/>
            <a:ext cx="228600" cy="261327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48" name="Image 11" descr="preencoded.png"/>
          <p:cNvPicPr>
            <a:picLocks noChangeAspect="1"/>
          </p:cNvPicPr>
          <p:nvPr/>
        </p:nvPicPr>
        <p:blipFill rotWithShape="1">
          <a:blip r:embed="rId10"/>
          <a:srcRect l="-2570" r="-2570"/>
          <a:stretch>
            <a:fillRect/>
          </a:stretch>
        </p:blipFill>
        <p:spPr>
          <a:xfrm>
            <a:off x="8234172" y="2439164"/>
            <a:ext cx="105156" cy="130663"/>
          </a:xfrm>
          <a:prstGeom prst="rect">
            <a:avLst/>
          </a:prstGeom>
        </p:spPr>
      </p:pic>
      <p:sp>
        <p:nvSpPr>
          <p:cNvPr id="49" name="Text 35"/>
          <p:cNvSpPr txBox="1"/>
          <p:nvPr/>
        </p:nvSpPr>
        <p:spPr>
          <a:xfrm>
            <a:off x="8477402" y="2425296"/>
            <a:ext cx="305410" cy="20697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1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결과</a:t>
            </a:r>
            <a:endParaRPr lang="en-US" sz="1100"/>
          </a:p>
        </p:txBody>
      </p:sp>
      <p:sp>
        <p:nvSpPr>
          <p:cNvPr id="50" name="Text 36"/>
          <p:cNvSpPr txBox="1"/>
          <p:nvPr/>
        </p:nvSpPr>
        <p:spPr>
          <a:xfrm>
            <a:off x="8174964" y="2731779"/>
            <a:ext cx="339151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모든 보호 API 정상 호출 가능</a:t>
            </a:r>
          </a:p>
        </p:txBody>
      </p:sp>
      <p:sp>
        <p:nvSpPr>
          <p:cNvPr id="51" name="Text 37"/>
          <p:cNvSpPr txBox="1"/>
          <p:nvPr/>
        </p:nvSpPr>
        <p:spPr>
          <a:xfrm>
            <a:off x="8172907" y="3053794"/>
            <a:ext cx="3314700" cy="18606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인증 오류 감소로 디버깅 시간 단축 및 개발 효율 향상</a:t>
            </a:r>
          </a:p>
        </p:txBody>
      </p:sp>
      <p:sp>
        <p:nvSpPr>
          <p:cNvPr id="52" name="Shape 38"/>
          <p:cNvSpPr/>
          <p:nvPr/>
        </p:nvSpPr>
        <p:spPr>
          <a:xfrm>
            <a:off x="657454" y="5101303"/>
            <a:ext cx="3524098" cy="1061448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53" name="Shape 39"/>
          <p:cNvSpPr/>
          <p:nvPr/>
        </p:nvSpPr>
        <p:spPr>
          <a:xfrm>
            <a:off x="819301" y="5234529"/>
            <a:ext cx="228600" cy="261624"/>
          </a:xfrm>
          <a:prstGeom prst="roundRect">
            <a:avLst>
              <a:gd name="adj" fmla="val 2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54" name="Image 12" descr="preencoded.png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875994" y="5307734"/>
            <a:ext cx="114300" cy="130812"/>
          </a:xfrm>
          <a:prstGeom prst="rect">
            <a:avLst/>
          </a:prstGeom>
        </p:spPr>
      </p:pic>
      <p:sp>
        <p:nvSpPr>
          <p:cNvPr id="55" name="Text 40"/>
          <p:cNvSpPr txBox="1"/>
          <p:nvPr/>
        </p:nvSpPr>
        <p:spPr>
          <a:xfrm>
            <a:off x="1123798" y="5265172"/>
            <a:ext cx="305410" cy="20720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1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문제</a:t>
            </a:r>
            <a:endParaRPr lang="en-US" sz="1100"/>
          </a:p>
        </p:txBody>
      </p:sp>
      <p:sp>
        <p:nvSpPr>
          <p:cNvPr id="56" name="Text 41"/>
          <p:cNvSpPr txBox="1"/>
          <p:nvPr/>
        </p:nvSpPr>
        <p:spPr>
          <a:xfrm>
            <a:off x="819302" y="5525650"/>
            <a:ext cx="3391510" cy="314552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사용자 입력(강남)과 DB 저장값(강남구) </a:t>
            </a:r>
            <a:b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</a:b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불일치로 검색 결과 미출력</a:t>
            </a:r>
          </a:p>
        </p:txBody>
      </p:sp>
      <p:sp>
        <p:nvSpPr>
          <p:cNvPr id="57" name="Text 42"/>
          <p:cNvSpPr txBox="1"/>
          <p:nvPr/>
        </p:nvSpPr>
        <p:spPr>
          <a:xfrm>
            <a:off x="819302" y="5867737"/>
            <a:ext cx="331470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00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실제 존재하는 데이터임에도 “검색 결과 없음” 응답 발생</a:t>
            </a:r>
          </a:p>
        </p:txBody>
      </p:sp>
      <p:sp>
        <p:nvSpPr>
          <p:cNvPr id="58" name="Shape 43"/>
          <p:cNvSpPr/>
          <p:nvPr/>
        </p:nvSpPr>
        <p:spPr>
          <a:xfrm>
            <a:off x="4334256" y="5101303"/>
            <a:ext cx="3524098" cy="1061448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59" name="Shape 44"/>
          <p:cNvSpPr/>
          <p:nvPr/>
        </p:nvSpPr>
        <p:spPr>
          <a:xfrm>
            <a:off x="4496105" y="5234529"/>
            <a:ext cx="228600" cy="261624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60" name="Image 13" descr="preencoded.png"/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4552798" y="5307734"/>
            <a:ext cx="114300" cy="130812"/>
          </a:xfrm>
          <a:prstGeom prst="rect">
            <a:avLst/>
          </a:prstGeom>
        </p:spPr>
      </p:pic>
      <p:sp>
        <p:nvSpPr>
          <p:cNvPr id="61" name="Text 45"/>
          <p:cNvSpPr txBox="1"/>
          <p:nvPr/>
        </p:nvSpPr>
        <p:spPr>
          <a:xfrm>
            <a:off x="4800600" y="5265172"/>
            <a:ext cx="305410" cy="20720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1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대응</a:t>
            </a:r>
            <a:endParaRPr lang="en-US" sz="1100"/>
          </a:p>
        </p:txBody>
      </p:sp>
      <p:sp>
        <p:nvSpPr>
          <p:cNvPr id="62" name="Text 46"/>
          <p:cNvSpPr txBox="1"/>
          <p:nvPr/>
        </p:nvSpPr>
        <p:spPr>
          <a:xfrm>
            <a:off x="4496105" y="5570313"/>
            <a:ext cx="339151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강남→강남구, 서초→서초구 등 지역명 매핑 로직 추가</a:t>
            </a:r>
          </a:p>
        </p:txBody>
      </p:sp>
      <p:sp>
        <p:nvSpPr>
          <p:cNvPr id="63" name="Text 47"/>
          <p:cNvSpPr txBox="1"/>
          <p:nvPr/>
        </p:nvSpPr>
        <p:spPr>
          <a:xfrm>
            <a:off x="4496105" y="5820112"/>
            <a:ext cx="339151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사용자 입력을 DB 기준 값으로 변환하여 검색 정확도 개선</a:t>
            </a:r>
          </a:p>
        </p:txBody>
      </p:sp>
      <p:sp>
        <p:nvSpPr>
          <p:cNvPr id="64" name="Shape 48"/>
          <p:cNvSpPr/>
          <p:nvPr/>
        </p:nvSpPr>
        <p:spPr>
          <a:xfrm>
            <a:off x="8010144" y="5101303"/>
            <a:ext cx="3524098" cy="1061448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sp>
        <p:nvSpPr>
          <p:cNvPr id="65" name="Shape 49"/>
          <p:cNvSpPr/>
          <p:nvPr/>
        </p:nvSpPr>
        <p:spPr>
          <a:xfrm>
            <a:off x="8172907" y="5234529"/>
            <a:ext cx="228600" cy="261624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000"/>
          </a:p>
        </p:txBody>
      </p:sp>
      <p:pic>
        <p:nvPicPr>
          <p:cNvPr id="66" name="Image 14" descr="preencoded.png"/>
          <p:cNvPicPr>
            <a:picLocks noChangeAspect="1"/>
          </p:cNvPicPr>
          <p:nvPr/>
        </p:nvPicPr>
        <p:blipFill rotWithShape="1">
          <a:blip r:embed="rId10"/>
          <a:srcRect l="-2570" r="-2570"/>
          <a:stretch>
            <a:fillRect/>
          </a:stretch>
        </p:blipFill>
        <p:spPr>
          <a:xfrm>
            <a:off x="8234172" y="5307734"/>
            <a:ext cx="105156" cy="130812"/>
          </a:xfrm>
          <a:prstGeom prst="rect">
            <a:avLst/>
          </a:prstGeom>
        </p:spPr>
      </p:pic>
      <p:sp>
        <p:nvSpPr>
          <p:cNvPr id="67" name="Text 50"/>
          <p:cNvSpPr txBox="1"/>
          <p:nvPr/>
        </p:nvSpPr>
        <p:spPr>
          <a:xfrm>
            <a:off x="8477402" y="5265172"/>
            <a:ext cx="305410" cy="20720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1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결과</a:t>
            </a:r>
            <a:endParaRPr lang="en-US" sz="1100"/>
          </a:p>
        </p:txBody>
      </p:sp>
      <p:sp>
        <p:nvSpPr>
          <p:cNvPr id="68" name="Text 51"/>
          <p:cNvSpPr txBox="1"/>
          <p:nvPr/>
        </p:nvSpPr>
        <p:spPr>
          <a:xfrm>
            <a:off x="8172907" y="5570313"/>
            <a:ext cx="3314700" cy="18627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동일 프롬프트에서도 정상적으로 추천 결과 출력</a:t>
            </a:r>
          </a:p>
        </p:txBody>
      </p:sp>
      <p:sp>
        <p:nvSpPr>
          <p:cNvPr id="69" name="Text 52"/>
          <p:cNvSpPr txBox="1"/>
          <p:nvPr/>
        </p:nvSpPr>
        <p:spPr>
          <a:xfrm>
            <a:off x="8172907" y="5774718"/>
            <a:ext cx="3391510" cy="32692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00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오류사용자 의도에 맞는 검색 결과 제공 및 </a:t>
            </a:r>
            <a:br>
              <a:rPr lang="ko-KR" altLang="en-US" sz="100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</a:br>
            <a:r>
              <a:rPr lang="ko-KR" altLang="en-US" sz="100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응답 신뢰도 향상로 인한 작업 시간 단축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 rotWithShape="1">
          <a:blip r:embed="rId3"/>
          <a:srcRect l="-10" r="-10"/>
          <a:stretch>
            <a:fillRect/>
          </a:stretch>
        </p:blipFill>
        <p:spPr>
          <a:xfrm>
            <a:off x="457200" y="990295"/>
            <a:ext cx="11277295" cy="5352744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657454" y="1705356"/>
            <a:ext cx="10877702" cy="9144"/>
          </a:xfrm>
          <a:prstGeom prst="rect">
            <a:avLst/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Shape 6"/>
          <p:cNvSpPr/>
          <p:nvPr/>
        </p:nvSpPr>
        <p:spPr>
          <a:xfrm>
            <a:off x="657454" y="1200607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61695" y="1304849"/>
            <a:ext cx="171907" cy="171907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1152144" y="1190549"/>
            <a:ext cx="9934956" cy="200254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패키지</a:t>
            </a:r>
            <a:r>
              <a:rPr lang="en-US" altLang="ko-KR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(</a:t>
            </a:r>
            <a:r>
              <a:rPr lang="ko-KR" alt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환경 설정</a:t>
            </a:r>
            <a:r>
              <a:rPr lang="en-US" altLang="ko-KR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)</a:t>
            </a:r>
            <a:r>
              <a:rPr lang="ko-KR" alt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충돌</a:t>
            </a:r>
            <a:r>
              <a:rPr lang="en-US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사례</a:t>
            </a:r>
            <a:endParaRPr lang="en-US" b="1" dirty="0">
              <a:solidFill>
                <a:srgbClr val="4E403B"/>
              </a:solidFill>
              <a:latin typeface="Noto Sans KR"/>
              <a:ea typeface="Noto Sans KR"/>
              <a:cs typeface="Noto Sans KR"/>
            </a:endParaRPr>
          </a:p>
        </p:txBody>
      </p:sp>
      <p:sp>
        <p:nvSpPr>
          <p:cNvPr id="14" name="Text 8"/>
          <p:cNvSpPr txBox="1"/>
          <p:nvPr/>
        </p:nvSpPr>
        <p:spPr>
          <a:xfrm>
            <a:off x="1152144" y="1468535"/>
            <a:ext cx="9934956" cy="16276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환경 초기화 및 충돌이 나지 않는 패키지 설치</a:t>
            </a:r>
          </a:p>
        </p:txBody>
      </p:sp>
      <p:sp>
        <p:nvSpPr>
          <p:cNvPr id="28" name="Shape 17"/>
          <p:cNvSpPr/>
          <p:nvPr/>
        </p:nvSpPr>
        <p:spPr>
          <a:xfrm>
            <a:off x="11004804" y="1324051"/>
            <a:ext cx="533095" cy="181051"/>
          </a:xfrm>
          <a:prstGeom prst="roundRect">
            <a:avLst>
              <a:gd name="adj" fmla="val 50505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9" name="Text 18"/>
          <p:cNvSpPr txBox="1"/>
          <p:nvPr/>
        </p:nvSpPr>
        <p:spPr>
          <a:xfrm>
            <a:off x="11004804" y="1324051"/>
            <a:ext cx="590702" cy="1810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anchor="ctr"/>
          <a:lstStyle/>
          <a:p>
            <a:pPr marL="0" indent="0" algn="l">
              <a:buNone/>
              <a:defRPr/>
            </a:pPr>
            <a:r>
              <a:rPr lang="en-US" sz="80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해결 완료</a:t>
            </a:r>
            <a:endParaRPr lang="en-US" sz="800">
              <a:solidFill>
                <a:srgbClr val="00B050"/>
              </a:solidFill>
            </a:endParaRPr>
          </a:p>
        </p:txBody>
      </p:sp>
      <p:sp>
        <p:nvSpPr>
          <p:cNvPr id="34" name="Shape 23"/>
          <p:cNvSpPr/>
          <p:nvPr/>
        </p:nvSpPr>
        <p:spPr>
          <a:xfrm>
            <a:off x="599999" y="4600879"/>
            <a:ext cx="3524098" cy="1583611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1500"/>
          </a:p>
        </p:txBody>
      </p:sp>
      <p:sp>
        <p:nvSpPr>
          <p:cNvPr id="35" name="Shape 24"/>
          <p:cNvSpPr/>
          <p:nvPr/>
        </p:nvSpPr>
        <p:spPr>
          <a:xfrm>
            <a:off x="800100" y="4753697"/>
            <a:ext cx="356930" cy="323355"/>
          </a:xfrm>
          <a:prstGeom prst="roundRect">
            <a:avLst>
              <a:gd name="adj" fmla="val 2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1500"/>
          </a:p>
        </p:txBody>
      </p:sp>
      <p:pic>
        <p:nvPicPr>
          <p:cNvPr id="36" name="Image 9" descr="preencoded.png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56793" y="4857767"/>
            <a:ext cx="178465" cy="161677"/>
          </a:xfrm>
          <a:prstGeom prst="rect">
            <a:avLst/>
          </a:prstGeom>
        </p:spPr>
      </p:pic>
      <p:sp>
        <p:nvSpPr>
          <p:cNvPr id="37" name="Text 25"/>
          <p:cNvSpPr txBox="1"/>
          <p:nvPr/>
        </p:nvSpPr>
        <p:spPr>
          <a:xfrm>
            <a:off x="1220968" y="4811123"/>
            <a:ext cx="476860" cy="256097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500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문제</a:t>
            </a:r>
            <a:endParaRPr lang="en-US" sz="1500" dirty="0"/>
          </a:p>
        </p:txBody>
      </p:sp>
      <p:sp>
        <p:nvSpPr>
          <p:cNvPr id="38" name="Text 26"/>
          <p:cNvSpPr txBox="1"/>
          <p:nvPr/>
        </p:nvSpPr>
        <p:spPr>
          <a:xfrm>
            <a:off x="800100" y="5360564"/>
            <a:ext cx="3314700" cy="230228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패키지끼리 버전이 맞지 않는 문제가 발생</a:t>
            </a:r>
          </a:p>
        </p:txBody>
      </p:sp>
      <p:sp>
        <p:nvSpPr>
          <p:cNvPr id="39" name="Text 27"/>
          <p:cNvSpPr txBox="1"/>
          <p:nvPr/>
        </p:nvSpPr>
        <p:spPr>
          <a:xfrm>
            <a:off x="809397" y="5788140"/>
            <a:ext cx="3314700" cy="230228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>
                <a:solidFill>
                  <a:srgbClr val="FF6363"/>
                </a:solidFill>
                <a:latin typeface="Noto Sans KR"/>
                <a:ea typeface="Noto Sans KR"/>
                <a:cs typeface="Noto Sans KR"/>
              </a:rPr>
              <a:t>앱 실행 자체가 불가능</a:t>
            </a:r>
          </a:p>
        </p:txBody>
      </p:sp>
      <p:sp>
        <p:nvSpPr>
          <p:cNvPr id="40" name="Shape 28"/>
          <p:cNvSpPr/>
          <p:nvPr/>
        </p:nvSpPr>
        <p:spPr>
          <a:xfrm>
            <a:off x="4276801" y="4600879"/>
            <a:ext cx="3524098" cy="1583611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1500"/>
          </a:p>
        </p:txBody>
      </p:sp>
      <p:sp>
        <p:nvSpPr>
          <p:cNvPr id="41" name="Shape 29"/>
          <p:cNvSpPr/>
          <p:nvPr/>
        </p:nvSpPr>
        <p:spPr>
          <a:xfrm>
            <a:off x="4476903" y="4753697"/>
            <a:ext cx="356930" cy="323355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1500"/>
          </a:p>
        </p:txBody>
      </p:sp>
      <p:pic>
        <p:nvPicPr>
          <p:cNvPr id="42" name="Image 10" descr="preencoded.png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533596" y="4857767"/>
            <a:ext cx="178465" cy="161677"/>
          </a:xfrm>
          <a:prstGeom prst="rect">
            <a:avLst/>
          </a:prstGeom>
        </p:spPr>
      </p:pic>
      <p:sp>
        <p:nvSpPr>
          <p:cNvPr id="43" name="Text 30"/>
          <p:cNvSpPr txBox="1"/>
          <p:nvPr/>
        </p:nvSpPr>
        <p:spPr>
          <a:xfrm>
            <a:off x="4902657" y="4811123"/>
            <a:ext cx="476859" cy="256097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5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대응</a:t>
            </a:r>
            <a:endParaRPr lang="en-US" sz="1500"/>
          </a:p>
        </p:txBody>
      </p:sp>
      <p:sp>
        <p:nvSpPr>
          <p:cNvPr id="44" name="Text 31"/>
          <p:cNvSpPr txBox="1"/>
          <p:nvPr/>
        </p:nvSpPr>
        <p:spPr>
          <a:xfrm>
            <a:off x="4476903" y="5217020"/>
            <a:ext cx="2953360" cy="51731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환경을 초기화하기 위해 데이터를 전부 </a:t>
            </a:r>
            <a:b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</a:br>
            <a: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지우고 </a:t>
            </a:r>
            <a:r>
              <a:rPr lang="en-US" altLang="ko-KR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Git</a:t>
            </a:r>
            <a: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에서 </a:t>
            </a:r>
            <a:r>
              <a:rPr lang="en-US" altLang="ko-KR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clone</a:t>
            </a:r>
            <a: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을 가져옴</a:t>
            </a:r>
            <a:r>
              <a:rPr lang="en-US" altLang="ko-KR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.</a:t>
            </a:r>
          </a:p>
          <a:p>
            <a:pPr marL="0" indent="0" algn="l">
              <a:buNone/>
              <a:defRPr/>
            </a:pPr>
            <a:r>
              <a:rPr lang="ko-KR" alt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강사님의 도움으로 필요한 패키지 추가 설치</a:t>
            </a:r>
          </a:p>
        </p:txBody>
      </p:sp>
      <p:sp>
        <p:nvSpPr>
          <p:cNvPr id="45" name="Text 32"/>
          <p:cNvSpPr txBox="1"/>
          <p:nvPr/>
        </p:nvSpPr>
        <p:spPr>
          <a:xfrm>
            <a:off x="4438650" y="5788140"/>
            <a:ext cx="3314700" cy="230228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 dirty="0" err="1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처리</a:t>
            </a:r>
            <a:r>
              <a:rPr lang="en-US" sz="1200" dirty="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시간</a:t>
            </a:r>
            <a:r>
              <a:rPr lang="en-US" sz="1200" dirty="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en-US" altLang="ko-KR" sz="1200" dirty="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1</a:t>
            </a:r>
            <a:r>
              <a:rPr lang="ko-KR" altLang="en-US" sz="1200" dirty="0">
                <a:solidFill>
                  <a:schemeClr val="accent2"/>
                </a:solidFill>
                <a:latin typeface="Noto Sans KR"/>
                <a:ea typeface="Noto Sans KR"/>
                <a:cs typeface="Noto Sans KR"/>
              </a:rPr>
              <a:t>시간</a:t>
            </a:r>
          </a:p>
        </p:txBody>
      </p:sp>
      <p:sp>
        <p:nvSpPr>
          <p:cNvPr id="46" name="Shape 33"/>
          <p:cNvSpPr/>
          <p:nvPr/>
        </p:nvSpPr>
        <p:spPr>
          <a:xfrm>
            <a:off x="7952689" y="4600879"/>
            <a:ext cx="3524098" cy="1583611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1500"/>
          </a:p>
        </p:txBody>
      </p:sp>
      <p:sp>
        <p:nvSpPr>
          <p:cNvPr id="47" name="Shape 34"/>
          <p:cNvSpPr/>
          <p:nvPr/>
        </p:nvSpPr>
        <p:spPr>
          <a:xfrm>
            <a:off x="8153705" y="4753697"/>
            <a:ext cx="356930" cy="323355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1500"/>
          </a:p>
        </p:txBody>
      </p:sp>
      <p:pic>
        <p:nvPicPr>
          <p:cNvPr id="48" name="Image 11" descr="preencoded.png"/>
          <p:cNvPicPr>
            <a:picLocks noChangeAspect="1"/>
          </p:cNvPicPr>
          <p:nvPr/>
        </p:nvPicPr>
        <p:blipFill rotWithShape="1">
          <a:blip r:embed="rId7"/>
          <a:srcRect l="-2570" r="-2570"/>
          <a:stretch>
            <a:fillRect/>
          </a:stretch>
        </p:blipFill>
        <p:spPr>
          <a:xfrm>
            <a:off x="8214970" y="4857767"/>
            <a:ext cx="164188" cy="161677"/>
          </a:xfrm>
          <a:prstGeom prst="rect">
            <a:avLst/>
          </a:prstGeom>
        </p:spPr>
      </p:pic>
      <p:sp>
        <p:nvSpPr>
          <p:cNvPr id="49" name="Text 35"/>
          <p:cNvSpPr txBox="1"/>
          <p:nvPr/>
        </p:nvSpPr>
        <p:spPr>
          <a:xfrm>
            <a:off x="8579460" y="4811123"/>
            <a:ext cx="476859" cy="256097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500" b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결과</a:t>
            </a:r>
            <a:endParaRPr lang="en-US" sz="1500"/>
          </a:p>
        </p:txBody>
      </p:sp>
      <p:sp>
        <p:nvSpPr>
          <p:cNvPr id="50" name="Text 36"/>
          <p:cNvSpPr txBox="1"/>
          <p:nvPr/>
        </p:nvSpPr>
        <p:spPr>
          <a:xfrm>
            <a:off x="8153705" y="5360564"/>
            <a:ext cx="3391510" cy="230228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120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정상 복구 완료</a:t>
            </a:r>
          </a:p>
        </p:txBody>
      </p:sp>
      <p:sp>
        <p:nvSpPr>
          <p:cNvPr id="51" name="Text 37"/>
          <p:cNvSpPr txBox="1"/>
          <p:nvPr/>
        </p:nvSpPr>
        <p:spPr>
          <a:xfrm>
            <a:off x="8162087" y="5599397"/>
            <a:ext cx="3314700" cy="501705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앱 실행 시 </a:t>
            </a:r>
            <a:r>
              <a:rPr lang="ko-KR" altLang="en-US" sz="1200" dirty="0" err="1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워닝</a:t>
            </a:r>
            <a: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문구 사유 </a:t>
            </a:r>
            <a:r>
              <a:rPr lang="en-US" altLang="ko-KR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:</a:t>
            </a:r>
            <a: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</a:t>
            </a:r>
            <a:b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</a:br>
            <a:r>
              <a:rPr lang="en-US" altLang="ko-KR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1.</a:t>
            </a:r>
            <a: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새 버전 존재 </a:t>
            </a:r>
            <a:r>
              <a:rPr lang="en-US" altLang="ko-KR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/</a:t>
            </a:r>
            <a: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</a:t>
            </a:r>
            <a:r>
              <a:rPr lang="en-US" altLang="ko-KR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2.</a:t>
            </a:r>
            <a:r>
              <a:rPr lang="ko-KR" altLang="en-US" sz="1200" dirty="0">
                <a:solidFill>
                  <a:srgbClr val="00B050"/>
                </a:solidFill>
                <a:latin typeface="Noto Sans KR"/>
                <a:ea typeface="Noto Sans KR"/>
                <a:cs typeface="Noto Sans KR"/>
              </a:rPr>
              <a:t> 곧 사라질 예정인 패키지</a:t>
            </a:r>
          </a:p>
        </p:txBody>
      </p:sp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390574" y="1847624"/>
            <a:ext cx="4811302" cy="2419802"/>
          </a:xfrm>
          <a:prstGeom prst="rect">
            <a:avLst/>
          </a:prstGeom>
        </p:spPr>
      </p:pic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840813" y="1847624"/>
            <a:ext cx="3816505" cy="2419802"/>
          </a:xfrm>
          <a:prstGeom prst="rect">
            <a:avLst/>
          </a:prstGeom>
        </p:spPr>
      </p:pic>
      <p:pic>
        <p:nvPicPr>
          <p:cNvPr id="96" name="Image 0" descr="preencoded.png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97" name="Image 1" descr="preencoded.png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98" name="Text 2"/>
          <p:cNvSpPr txBox="1"/>
          <p:nvPr/>
        </p:nvSpPr>
        <p:spPr>
          <a:xfrm>
            <a:off x="875995" y="419557"/>
            <a:ext cx="2006194" cy="27706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2400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트러블슈팅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457200" y="740664"/>
            <a:ext cx="11277295" cy="5850166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619049" y="1341425"/>
            <a:ext cx="10953598" cy="9144"/>
          </a:xfrm>
          <a:prstGeom prst="rect">
            <a:avLst/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619049" y="928116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16000"/>
              </a:srgbClr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9574" y="1018642"/>
            <a:ext cx="123444" cy="123444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1057507" y="873016"/>
            <a:ext cx="5649033" cy="4234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코드</a:t>
            </a: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리뷰</a:t>
            </a:r>
            <a:r>
              <a:rPr lang="ko-KR" alt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없이 </a:t>
            </a:r>
            <a:r>
              <a:rPr lang="en-US" altLang="ko-KR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</a:t>
            </a: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Approve </a:t>
            </a:r>
            <a:r>
              <a:rPr lang="ko-KR" alt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</a:t>
            </a: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코드</a:t>
            </a: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약 5만줄이 잘못 바뀜</a:t>
            </a:r>
            <a:endParaRPr lang="en-US" b="1" dirty="0"/>
          </a:p>
        </p:txBody>
      </p:sp>
      <p:sp>
        <p:nvSpPr>
          <p:cNvPr id="25" name="Shape 20"/>
          <p:cNvSpPr/>
          <p:nvPr/>
        </p:nvSpPr>
        <p:spPr>
          <a:xfrm>
            <a:off x="619049" y="1616453"/>
            <a:ext cx="6038698" cy="819302"/>
          </a:xfrm>
          <a:prstGeom prst="roundRect">
            <a:avLst>
              <a:gd name="adj" fmla="val 41528"/>
            </a:avLst>
          </a:prstGeom>
          <a:solidFill>
            <a:srgbClr val="FF6363">
              <a:alpha val="12000"/>
            </a:srgbClr>
          </a:solidFill>
          <a:ln w="12700">
            <a:solidFill>
              <a:srgbClr val="FF6363">
                <a:alpha val="22000"/>
              </a:srgbClr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743407" y="1739897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FFFFFF"/>
          </a:solidFill>
          <a:ln w="12700">
            <a:solidFill>
              <a:srgbClr val="FF6363">
                <a:alpha val="22000"/>
              </a:srgbClr>
            </a:solidFill>
            <a:prstDash val="solid"/>
          </a:ln>
        </p:spPr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5"/>
          <a:srcRect t="-556" b="-556"/>
          <a:stretch/>
        </p:blipFill>
        <p:spPr>
          <a:xfrm>
            <a:off x="852221" y="1839566"/>
            <a:ext cx="123444" cy="142646"/>
          </a:xfrm>
          <a:prstGeom prst="rect">
            <a:avLst/>
          </a:prstGeom>
        </p:spPr>
      </p:pic>
      <p:sp>
        <p:nvSpPr>
          <p:cNvPr id="28" name="Text 22"/>
          <p:cNvSpPr txBox="1"/>
          <p:nvPr/>
        </p:nvSpPr>
        <p:spPr>
          <a:xfrm>
            <a:off x="1209752" y="1804748"/>
            <a:ext cx="227868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#54 Chore/#1 backend folder</a:t>
            </a:r>
            <a:endParaRPr lang="en-US" sz="900" dirty="0"/>
          </a:p>
        </p:txBody>
      </p:sp>
      <p:sp>
        <p:nvSpPr>
          <p:cNvPr id="29" name="Text 23"/>
          <p:cNvSpPr txBox="1"/>
          <p:nvPr/>
        </p:nvSpPr>
        <p:spPr>
          <a:xfrm>
            <a:off x="1209752" y="2077125"/>
            <a:ext cx="4558285" cy="1563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코드 리뷰 없이</a:t>
            </a:r>
            <a:r>
              <a:rPr lang="en-US" sz="14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approve/merge → 변경사항을 놓침 </a:t>
            </a:r>
            <a:endParaRPr lang="en-US" sz="1400" dirty="0"/>
          </a:p>
        </p:txBody>
      </p:sp>
      <p:sp>
        <p:nvSpPr>
          <p:cNvPr id="36" name="Shape 30"/>
          <p:cNvSpPr/>
          <p:nvPr/>
        </p:nvSpPr>
        <p:spPr>
          <a:xfrm>
            <a:off x="619049" y="2598556"/>
            <a:ext cx="6038698" cy="1990649"/>
          </a:xfrm>
          <a:prstGeom prst="roundRect">
            <a:avLst>
              <a:gd name="adj" fmla="val 7033"/>
            </a:avLst>
          </a:prstGeom>
          <a:solidFill>
            <a:schemeClr val="accent5">
              <a:lumMod val="75000"/>
              <a:alpha val="15000"/>
            </a:schemeClr>
          </a:solidFill>
          <a:ln w="12700">
            <a:solidFill>
              <a:srgbClr val="FFD700">
                <a:alpha val="22000"/>
              </a:srgbClr>
            </a:solidFill>
            <a:prstDash val="solid"/>
          </a:ln>
        </p:spPr>
      </p:sp>
      <p:sp>
        <p:nvSpPr>
          <p:cNvPr id="37" name="Shape 31"/>
          <p:cNvSpPr/>
          <p:nvPr/>
        </p:nvSpPr>
        <p:spPr>
          <a:xfrm>
            <a:off x="743407" y="2722915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FFFFFF"/>
          </a:solidFill>
          <a:ln w="12700">
            <a:solidFill>
              <a:srgbClr val="FFD700">
                <a:alpha val="28000"/>
              </a:srgbClr>
            </a:solidFill>
            <a:prstDash val="solid"/>
          </a:ln>
        </p:spPr>
      </p:sp>
      <p:pic>
        <p:nvPicPr>
          <p:cNvPr id="38" name="Image 4" descr="preencoded.png"/>
          <p:cNvPicPr>
            <a:picLocks noChangeAspect="1"/>
          </p:cNvPicPr>
          <p:nvPr/>
        </p:nvPicPr>
        <p:blipFill>
          <a:blip r:embed="rId6"/>
          <a:srcRect l="-428" r="-428"/>
          <a:stretch/>
        </p:blipFill>
        <p:spPr>
          <a:xfrm>
            <a:off x="833018" y="2822584"/>
            <a:ext cx="161849" cy="142646"/>
          </a:xfrm>
          <a:prstGeom prst="rect">
            <a:avLst/>
          </a:prstGeom>
        </p:spPr>
      </p:pic>
      <p:sp>
        <p:nvSpPr>
          <p:cNvPr id="39" name="Text 32"/>
          <p:cNvSpPr txBox="1"/>
          <p:nvPr/>
        </p:nvSpPr>
        <p:spPr>
          <a:xfrm>
            <a:off x="1200607" y="2741203"/>
            <a:ext cx="2698394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#55 ~ #61 기능 추가 PR들이 연쇄로 push</a:t>
            </a:r>
            <a:endParaRPr lang="en-US" sz="900" dirty="0"/>
          </a:p>
        </p:txBody>
      </p:sp>
      <p:sp>
        <p:nvSpPr>
          <p:cNvPr id="40" name="Text 33"/>
          <p:cNvSpPr txBox="1"/>
          <p:nvPr/>
        </p:nvSpPr>
        <p:spPr>
          <a:xfrm>
            <a:off x="1200607" y="2965064"/>
            <a:ext cx="3774643" cy="1627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문제 인지 없이</a:t>
            </a:r>
            <a:r>
              <a:rPr lang="en-US" sz="14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각자 기능을 추가하며 변경이 누적 </a:t>
            </a:r>
            <a:endParaRPr lang="en-US" sz="1400" dirty="0"/>
          </a:p>
        </p:txBody>
      </p:sp>
      <p:sp>
        <p:nvSpPr>
          <p:cNvPr id="43" name="Shape 36"/>
          <p:cNvSpPr/>
          <p:nvPr/>
        </p:nvSpPr>
        <p:spPr>
          <a:xfrm>
            <a:off x="743407" y="3356320"/>
            <a:ext cx="2857500" cy="495605"/>
          </a:xfrm>
          <a:prstGeom prst="roundRect">
            <a:avLst>
              <a:gd name="adj" fmla="val 85155"/>
            </a:avLst>
          </a:prstGeom>
          <a:solidFill>
            <a:srgbClr val="FFFFFF"/>
          </a:solidFill>
          <a:ln w="12700">
            <a:solidFill>
              <a:srgbClr val="FFD700">
                <a:alpha val="22000"/>
              </a:srgbClr>
            </a:solidFill>
            <a:prstDash val="solid"/>
          </a:ln>
        </p:spPr>
      </p:sp>
      <p:sp>
        <p:nvSpPr>
          <p:cNvPr id="44" name="Text 37"/>
          <p:cNvSpPr txBox="1"/>
          <p:nvPr/>
        </p:nvSpPr>
        <p:spPr>
          <a:xfrm>
            <a:off x="959075" y="3442274"/>
            <a:ext cx="28767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예시: 상담 신청 모달</a:t>
            </a:r>
            <a:endParaRPr lang="en-US" sz="900" dirty="0"/>
          </a:p>
        </p:txBody>
      </p:sp>
      <p:sp>
        <p:nvSpPr>
          <p:cNvPr id="45" name="Text 38"/>
          <p:cNvSpPr txBox="1"/>
          <p:nvPr/>
        </p:nvSpPr>
        <p:spPr>
          <a:xfrm>
            <a:off x="959075" y="3617838"/>
            <a:ext cx="279349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design: 상담 신청 모달 구현</a:t>
            </a:r>
            <a:endParaRPr lang="en-US" sz="800" dirty="0"/>
          </a:p>
        </p:txBody>
      </p:sp>
      <p:sp>
        <p:nvSpPr>
          <p:cNvPr id="46" name="Shape 39"/>
          <p:cNvSpPr/>
          <p:nvPr/>
        </p:nvSpPr>
        <p:spPr>
          <a:xfrm>
            <a:off x="3676802" y="3356320"/>
            <a:ext cx="2857500" cy="495605"/>
          </a:xfrm>
          <a:prstGeom prst="roundRect">
            <a:avLst>
              <a:gd name="adj" fmla="val 85155"/>
            </a:avLst>
          </a:prstGeom>
          <a:solidFill>
            <a:srgbClr val="FFFFFF"/>
          </a:solidFill>
          <a:ln w="12700">
            <a:solidFill>
              <a:srgbClr val="FFD700">
                <a:alpha val="22000"/>
              </a:srgbClr>
            </a:solidFill>
            <a:prstDash val="solid"/>
          </a:ln>
        </p:spPr>
      </p:sp>
      <p:sp>
        <p:nvSpPr>
          <p:cNvPr id="47" name="Text 40"/>
          <p:cNvSpPr txBox="1"/>
          <p:nvPr/>
        </p:nvSpPr>
        <p:spPr>
          <a:xfrm>
            <a:off x="3893385" y="3442274"/>
            <a:ext cx="279349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예시: AI budget</a:t>
            </a:r>
            <a:endParaRPr lang="en-US" sz="900" dirty="0"/>
          </a:p>
        </p:txBody>
      </p:sp>
      <p:sp>
        <p:nvSpPr>
          <p:cNvPr id="48" name="Text 41"/>
          <p:cNvSpPr txBox="1"/>
          <p:nvPr/>
        </p:nvSpPr>
        <p:spPr>
          <a:xfrm>
            <a:off x="3893385" y="3617838"/>
            <a:ext cx="279349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Feat/#2 ai budget</a:t>
            </a:r>
            <a:endParaRPr lang="en-US" sz="800" dirty="0"/>
          </a:p>
        </p:txBody>
      </p:sp>
      <p:sp>
        <p:nvSpPr>
          <p:cNvPr id="49" name="Shape 42"/>
          <p:cNvSpPr/>
          <p:nvPr/>
        </p:nvSpPr>
        <p:spPr>
          <a:xfrm>
            <a:off x="743407" y="3923248"/>
            <a:ext cx="2857500" cy="495605"/>
          </a:xfrm>
          <a:prstGeom prst="roundRect">
            <a:avLst>
              <a:gd name="adj" fmla="val 85155"/>
            </a:avLst>
          </a:prstGeom>
          <a:solidFill>
            <a:srgbClr val="FFFFFF"/>
          </a:solidFill>
          <a:ln w="12700">
            <a:solidFill>
              <a:srgbClr val="FFD700">
                <a:alpha val="22000"/>
              </a:srgbClr>
            </a:solidFill>
            <a:prstDash val="solid"/>
          </a:ln>
        </p:spPr>
      </p:sp>
      <p:sp>
        <p:nvSpPr>
          <p:cNvPr id="50" name="Text 43"/>
          <p:cNvSpPr txBox="1"/>
          <p:nvPr/>
        </p:nvSpPr>
        <p:spPr>
          <a:xfrm>
            <a:off x="959075" y="4009202"/>
            <a:ext cx="28767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예시: 플래너 웹</a:t>
            </a:r>
            <a:endParaRPr lang="en-US" sz="900" dirty="0"/>
          </a:p>
        </p:txBody>
      </p:sp>
      <p:sp>
        <p:nvSpPr>
          <p:cNvPr id="51" name="Text 44"/>
          <p:cNvSpPr txBox="1"/>
          <p:nvPr/>
        </p:nvSpPr>
        <p:spPr>
          <a:xfrm>
            <a:off x="959075" y="4184766"/>
            <a:ext cx="279349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design: 플래너용 웹페이지 제작</a:t>
            </a:r>
            <a:endParaRPr lang="en-US" sz="800" dirty="0"/>
          </a:p>
        </p:txBody>
      </p:sp>
      <p:sp>
        <p:nvSpPr>
          <p:cNvPr id="52" name="Shape 45"/>
          <p:cNvSpPr/>
          <p:nvPr/>
        </p:nvSpPr>
        <p:spPr>
          <a:xfrm>
            <a:off x="3676802" y="3923248"/>
            <a:ext cx="2857500" cy="495605"/>
          </a:xfrm>
          <a:prstGeom prst="roundRect">
            <a:avLst>
              <a:gd name="adj" fmla="val 85155"/>
            </a:avLst>
          </a:prstGeom>
          <a:solidFill>
            <a:srgbClr val="FFFFFF"/>
          </a:solidFill>
          <a:ln w="12700">
            <a:solidFill>
              <a:srgbClr val="FFD700">
                <a:alpha val="22000"/>
              </a:srgbClr>
            </a:solidFill>
            <a:prstDash val="solid"/>
          </a:ln>
        </p:spPr>
      </p:sp>
      <p:sp>
        <p:nvSpPr>
          <p:cNvPr id="53" name="Text 46"/>
          <p:cNvSpPr txBox="1"/>
          <p:nvPr/>
        </p:nvSpPr>
        <p:spPr>
          <a:xfrm>
            <a:off x="3893385" y="4009202"/>
            <a:ext cx="279349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예시: compare PDF</a:t>
            </a:r>
            <a:endParaRPr lang="en-US" sz="900" dirty="0"/>
          </a:p>
        </p:txBody>
      </p:sp>
      <p:sp>
        <p:nvSpPr>
          <p:cNvPr id="54" name="Text 47"/>
          <p:cNvSpPr txBox="1"/>
          <p:nvPr/>
        </p:nvSpPr>
        <p:spPr>
          <a:xfrm>
            <a:off x="3893385" y="4184766"/>
            <a:ext cx="279349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Feat/#9 compare pdf</a:t>
            </a:r>
            <a:endParaRPr lang="en-US" sz="800" dirty="0"/>
          </a:p>
        </p:txBody>
      </p:sp>
      <p:sp>
        <p:nvSpPr>
          <p:cNvPr id="59" name="Shape 52"/>
          <p:cNvSpPr/>
          <p:nvPr/>
        </p:nvSpPr>
        <p:spPr>
          <a:xfrm>
            <a:off x="619049" y="4751096"/>
            <a:ext cx="6038698" cy="696159"/>
          </a:xfrm>
          <a:prstGeom prst="roundRect">
            <a:avLst>
              <a:gd name="adj" fmla="val 41528"/>
            </a:avLst>
          </a:prstGeom>
          <a:solidFill>
            <a:srgbClr val="FFD700">
              <a:alpha val="15000"/>
            </a:srgbClr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sp>
        <p:nvSpPr>
          <p:cNvPr id="60" name="Shape 53"/>
          <p:cNvSpPr/>
          <p:nvPr/>
        </p:nvSpPr>
        <p:spPr>
          <a:xfrm>
            <a:off x="743407" y="4875455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FFFFFF"/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pic>
        <p:nvPicPr>
          <p:cNvPr id="6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3077" y="4975124"/>
            <a:ext cx="142646" cy="142646"/>
          </a:xfrm>
          <a:prstGeom prst="rect">
            <a:avLst/>
          </a:prstGeom>
        </p:spPr>
      </p:pic>
      <p:sp>
        <p:nvSpPr>
          <p:cNvPr id="62" name="Text 54"/>
          <p:cNvSpPr txBox="1"/>
          <p:nvPr/>
        </p:nvSpPr>
        <p:spPr>
          <a:xfrm>
            <a:off x="1200607" y="4875455"/>
            <a:ext cx="3247034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#62 페이지 연동 문제 해결 &amp; 기존 상태 rollback</a:t>
            </a:r>
            <a:endParaRPr lang="en-US" sz="900" dirty="0"/>
          </a:p>
        </p:txBody>
      </p:sp>
      <p:sp>
        <p:nvSpPr>
          <p:cNvPr id="63" name="Text 55"/>
          <p:cNvSpPr txBox="1"/>
          <p:nvPr/>
        </p:nvSpPr>
        <p:spPr>
          <a:xfrm>
            <a:off x="1135104" y="5127469"/>
            <a:ext cx="5468989" cy="15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기능 유실 모르고 </a:t>
            </a: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단순 UI 복구</a:t>
            </a:r>
            <a:r>
              <a:rPr lang="en-US" sz="14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시도 → 뒤늦게 </a:t>
            </a: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잘못 merge</a:t>
            </a:r>
            <a:r>
              <a:rPr lang="en-US" sz="1400" dirty="0">
                <a:solidFill>
                  <a:srgbClr val="8C817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확인하고 원복 </a:t>
            </a:r>
            <a:endParaRPr lang="en-US" sz="1400" dirty="0"/>
          </a:p>
        </p:txBody>
      </p:sp>
      <p:sp>
        <p:nvSpPr>
          <p:cNvPr id="79" name="Shape 69"/>
          <p:cNvSpPr/>
          <p:nvPr/>
        </p:nvSpPr>
        <p:spPr>
          <a:xfrm>
            <a:off x="579272" y="5553592"/>
            <a:ext cx="6290861" cy="965302"/>
          </a:xfrm>
          <a:prstGeom prst="roundRect">
            <a:avLst>
              <a:gd name="adj" fmla="val 79896"/>
            </a:avLst>
          </a:prstGeom>
          <a:solidFill>
            <a:srgbClr val="FF0000">
              <a:alpha val="14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80" name="Shape 70"/>
          <p:cNvSpPr/>
          <p:nvPr/>
        </p:nvSpPr>
        <p:spPr>
          <a:xfrm>
            <a:off x="703631" y="5863850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FFFFFF"/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pic>
        <p:nvPicPr>
          <p:cNvPr id="81" name="Image 8" descr="preencoded.png"/>
          <p:cNvPicPr>
            <a:picLocks noChangeAspect="1"/>
          </p:cNvPicPr>
          <p:nvPr/>
        </p:nvPicPr>
        <p:blipFill>
          <a:blip r:embed="rId8"/>
          <a:srcRect t="-870" b="-870"/>
          <a:stretch/>
        </p:blipFill>
        <p:spPr>
          <a:xfrm>
            <a:off x="822503" y="5963519"/>
            <a:ext cx="105156" cy="142646"/>
          </a:xfrm>
          <a:prstGeom prst="rect">
            <a:avLst/>
          </a:prstGeom>
        </p:spPr>
      </p:pic>
      <p:sp>
        <p:nvSpPr>
          <p:cNvPr id="82" name="Text 71"/>
          <p:cNvSpPr txBox="1"/>
          <p:nvPr/>
        </p:nvSpPr>
        <p:spPr>
          <a:xfrm>
            <a:off x="1160831" y="5697527"/>
            <a:ext cx="52395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교훈</a:t>
            </a:r>
            <a:endParaRPr lang="en-US" sz="1100" dirty="0"/>
          </a:p>
        </p:txBody>
      </p:sp>
      <p:sp>
        <p:nvSpPr>
          <p:cNvPr id="83" name="Text 72"/>
          <p:cNvSpPr txBox="1"/>
          <p:nvPr/>
        </p:nvSpPr>
        <p:spPr>
          <a:xfrm>
            <a:off x="1125656" y="5963207"/>
            <a:ext cx="57342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 승인 시 </a:t>
            </a:r>
            <a:r>
              <a:rPr lang="en-US" sz="1200" b="1" dirty="0">
                <a:solidFill>
                  <a:srgbClr val="FF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Merge Conflict</a:t>
            </a: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 안 뜬다고 문제가 없는 것이 </a:t>
            </a:r>
            <a:r>
              <a:rPr lang="en-US" sz="12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아니다</a:t>
            </a: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 err="1">
                <a:solidFill>
                  <a:srgbClr val="0070C0"/>
                </a:solidFill>
                <a:latin typeface="Noto Sans KR" pitchFamily="34" charset="0"/>
                <a:ea typeface="Noto Sans KR" pitchFamily="34" charset="-122"/>
              </a:rPr>
              <a:t>반드시</a:t>
            </a:r>
            <a:r>
              <a:rPr lang="en-US" sz="1200" b="1" dirty="0">
                <a:solidFill>
                  <a:srgbClr val="0070C0"/>
                </a:solidFill>
                <a:latin typeface="Noto Sans KR" pitchFamily="34" charset="0"/>
                <a:ea typeface="Noto Sans KR" pitchFamily="34" charset="-122"/>
              </a:rPr>
              <a:t> 코드 </a:t>
            </a:r>
            <a:r>
              <a:rPr lang="en-US" sz="1200" b="1" dirty="0" err="1">
                <a:solidFill>
                  <a:srgbClr val="0070C0"/>
                </a:solidFill>
                <a:latin typeface="Noto Sans KR" pitchFamily="34" charset="0"/>
                <a:ea typeface="Noto Sans KR" pitchFamily="34" charset="-122"/>
              </a:rPr>
              <a:t>리뷰</a:t>
            </a:r>
            <a:r>
              <a:rPr lang="en-US" sz="1200" b="1" dirty="0">
                <a:solidFill>
                  <a:srgbClr val="0070C0"/>
                </a:solidFill>
                <a:latin typeface="Noto Sans KR" pitchFamily="34" charset="0"/>
                <a:ea typeface="Noto Sans KR" pitchFamily="34" charset="-122"/>
              </a:rPr>
              <a:t> 후 </a:t>
            </a:r>
            <a:r>
              <a:rPr lang="en-US" sz="12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승인을</a:t>
            </a: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해야 한다. </a:t>
            </a:r>
            <a:endParaRPr lang="en-US" sz="1200" dirty="0"/>
          </a:p>
        </p:txBody>
      </p:sp>
      <p:pic>
        <p:nvPicPr>
          <p:cNvPr id="116" name="Image 23" descr="preencoded.png"/>
          <p:cNvPicPr>
            <a:picLocks noChangeAspect="1"/>
          </p:cNvPicPr>
          <p:nvPr/>
        </p:nvPicPr>
        <p:blipFill>
          <a:blip r:embed="rId9"/>
          <a:srcRect l="48" r="48"/>
          <a:stretch/>
        </p:blipFill>
        <p:spPr>
          <a:xfrm>
            <a:off x="7054262" y="267170"/>
            <a:ext cx="4659203" cy="6474747"/>
          </a:xfrm>
          <a:prstGeom prst="rect">
            <a:avLst/>
          </a:prstGeom>
        </p:spPr>
      </p:pic>
      <p:sp>
        <p:nvSpPr>
          <p:cNvPr id="117" name="Text 2">
            <a:extLst>
              <a:ext uri="{FF2B5EF4-FFF2-40B4-BE49-F238E27FC236}">
                <a16:creationId xmlns:a16="http://schemas.microsoft.com/office/drawing/2014/main" id="{B4F73CAB-0A24-74F0-63D3-A907773B2A01}"/>
              </a:ext>
            </a:extLst>
          </p:cNvPr>
          <p:cNvSpPr txBox="1"/>
          <p:nvPr/>
        </p:nvSpPr>
        <p:spPr>
          <a:xfrm>
            <a:off x="1041958" y="288493"/>
            <a:ext cx="2006194" cy="27706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 marL="0" indent="0" algn="l">
              <a:buNone/>
              <a:defRPr/>
            </a:pPr>
            <a:r>
              <a:rPr lang="en-US" sz="2400" b="1" dirty="0" err="1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트러블슈팅</a:t>
            </a:r>
            <a:endParaRPr lang="en-US" sz="2400" dirty="0"/>
          </a:p>
        </p:txBody>
      </p:sp>
      <p:pic>
        <p:nvPicPr>
          <p:cNvPr id="120" name="Image 0" descr="preencoded.png">
            <a:extLst>
              <a:ext uri="{FF2B5EF4-FFF2-40B4-BE49-F238E27FC236}">
                <a16:creationId xmlns:a16="http://schemas.microsoft.com/office/drawing/2014/main" id="{F990227A-ED8F-519C-7CFB-9F81C73581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50507" y="259463"/>
            <a:ext cx="342900" cy="342900"/>
          </a:xfrm>
          <a:prstGeom prst="rect">
            <a:avLst/>
          </a:prstGeom>
        </p:spPr>
      </p:pic>
      <p:pic>
        <p:nvPicPr>
          <p:cNvPr id="121" name="Image 1" descr="preencoded.png">
            <a:extLst>
              <a:ext uri="{FF2B5EF4-FFF2-40B4-BE49-F238E27FC236}">
                <a16:creationId xmlns:a16="http://schemas.microsoft.com/office/drawing/2014/main" id="{7ACDB99E-46C5-565F-BB9D-5220BC665CC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45605" y="354561"/>
            <a:ext cx="152705" cy="152705"/>
          </a:xfrm>
          <a:prstGeom prst="rect">
            <a:avLst/>
          </a:prstGeom>
        </p:spPr>
      </p:pic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E0D9FC98-E289-9262-72F1-1C62FAA683B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657747" y="469816"/>
            <a:ext cx="387124" cy="15562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8F2C796F-8D9A-C102-8CDA-BF243B8E5733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6657747" y="2048542"/>
            <a:ext cx="396515" cy="15453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B33186D6-84E5-086C-879F-07CA94308E8E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6657747" y="5099176"/>
            <a:ext cx="39651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305" y="304495"/>
            <a:ext cx="304495" cy="30449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l="-1507" r="-1507"/>
          <a:stretch/>
        </p:blipFill>
        <p:spPr>
          <a:xfrm>
            <a:off x="448056" y="390449"/>
            <a:ext cx="171907" cy="133502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80898" y="238432"/>
            <a:ext cx="34107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협업을 위한 노력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780898" y="583405"/>
            <a:ext cx="4059936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실무형 프로젝트 관리 · 결과물 퀄리티 향상 · 책임감 있는 협업</a:t>
            </a:r>
            <a:endParaRPr lang="en-US" sz="1100" dirty="0"/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 l="-22" r="-22"/>
          <a:stretch/>
        </p:blipFill>
        <p:spPr>
          <a:xfrm>
            <a:off x="381305" y="917161"/>
            <a:ext cx="3708806" cy="714146"/>
          </a:xfrm>
          <a:prstGeom prst="rect">
            <a:avLst/>
          </a:prstGeom>
        </p:spPr>
      </p:pic>
      <p:sp>
        <p:nvSpPr>
          <p:cNvPr id="10" name="Shape 3"/>
          <p:cNvSpPr/>
          <p:nvPr/>
        </p:nvSpPr>
        <p:spPr>
          <a:xfrm>
            <a:off x="543154" y="1083582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 t="-842" b="-842"/>
          <a:stretch/>
        </p:blipFill>
        <p:spPr>
          <a:xfrm>
            <a:off x="638251" y="1188738"/>
            <a:ext cx="190195" cy="171907"/>
          </a:xfrm>
          <a:prstGeom prst="rect">
            <a:avLst/>
          </a:prstGeom>
        </p:spPr>
      </p:pic>
      <p:sp>
        <p:nvSpPr>
          <p:cNvPr id="12" name="Text 4"/>
          <p:cNvSpPr txBox="1"/>
          <p:nvPr/>
        </p:nvSpPr>
        <p:spPr>
          <a:xfrm>
            <a:off x="1037844" y="1079010"/>
            <a:ext cx="30861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실무형 프로젝트 관리</a:t>
            </a:r>
            <a:endParaRPr lang="en-US" sz="1400" dirty="0"/>
          </a:p>
        </p:txBody>
      </p:sp>
      <p:sp>
        <p:nvSpPr>
          <p:cNvPr id="13" name="Text 5"/>
          <p:cNvSpPr txBox="1"/>
          <p:nvPr/>
        </p:nvSpPr>
        <p:spPr>
          <a:xfrm>
            <a:off x="1037844" y="1307610"/>
            <a:ext cx="30861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체계적인 개발 환경 구축 및 배포</a:t>
            </a:r>
            <a:endParaRPr lang="en-US" sz="100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 l="-20" r="-20"/>
          <a:stretch/>
        </p:blipFill>
        <p:spPr>
          <a:xfrm>
            <a:off x="4241902" y="917161"/>
            <a:ext cx="3708806" cy="714146"/>
          </a:xfrm>
          <a:prstGeom prst="rect">
            <a:avLst/>
          </a:prstGeom>
        </p:spPr>
      </p:pic>
      <p:sp>
        <p:nvSpPr>
          <p:cNvPr id="15" name="Shape 6"/>
          <p:cNvSpPr/>
          <p:nvPr/>
        </p:nvSpPr>
        <p:spPr>
          <a:xfrm>
            <a:off x="4403750" y="1083582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508906" y="1188738"/>
            <a:ext cx="171907" cy="171907"/>
          </a:xfrm>
          <a:prstGeom prst="rect">
            <a:avLst/>
          </a:prstGeom>
        </p:spPr>
      </p:pic>
      <p:sp>
        <p:nvSpPr>
          <p:cNvPr id="17" name="Text 7"/>
          <p:cNvSpPr txBox="1"/>
          <p:nvPr/>
        </p:nvSpPr>
        <p:spPr>
          <a:xfrm>
            <a:off x="4899355" y="1079010"/>
            <a:ext cx="30861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결과물 퀄리티 향상</a:t>
            </a:r>
            <a:endParaRPr lang="en-US" sz="1400" dirty="0"/>
          </a:p>
        </p:txBody>
      </p:sp>
      <p:sp>
        <p:nvSpPr>
          <p:cNvPr id="18" name="Text 8"/>
          <p:cNvSpPr txBox="1"/>
          <p:nvPr/>
        </p:nvSpPr>
        <p:spPr>
          <a:xfrm>
            <a:off x="4899355" y="1307610"/>
            <a:ext cx="30861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코드 리뷰 및 테스트 자동화</a:t>
            </a:r>
            <a:endParaRPr lang="en-US" sz="1000" dirty="0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6"/>
          <a:srcRect l="-22" r="-22"/>
          <a:stretch/>
        </p:blipFill>
        <p:spPr>
          <a:xfrm>
            <a:off x="8102498" y="917161"/>
            <a:ext cx="3708806" cy="714146"/>
          </a:xfrm>
          <a:prstGeom prst="rect">
            <a:avLst/>
          </a:prstGeom>
        </p:spPr>
      </p:pic>
      <p:sp>
        <p:nvSpPr>
          <p:cNvPr id="20" name="Shape 9"/>
          <p:cNvSpPr/>
          <p:nvPr/>
        </p:nvSpPr>
        <p:spPr>
          <a:xfrm>
            <a:off x="8264347" y="1083582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9" descr="preencoded.png"/>
          <p:cNvPicPr>
            <a:picLocks noChangeAspect="1"/>
          </p:cNvPicPr>
          <p:nvPr/>
        </p:nvPicPr>
        <p:blipFill>
          <a:blip r:embed="rId10"/>
          <a:srcRect l="-1064" r="-1064"/>
          <a:stretch/>
        </p:blipFill>
        <p:spPr>
          <a:xfrm>
            <a:off x="8345729" y="1188738"/>
            <a:ext cx="219456" cy="171907"/>
          </a:xfrm>
          <a:prstGeom prst="rect">
            <a:avLst/>
          </a:prstGeom>
        </p:spPr>
      </p:pic>
      <p:sp>
        <p:nvSpPr>
          <p:cNvPr id="22" name="Text 10"/>
          <p:cNvSpPr txBox="1"/>
          <p:nvPr/>
        </p:nvSpPr>
        <p:spPr>
          <a:xfrm>
            <a:off x="8759952" y="1079010"/>
            <a:ext cx="30861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책임감 있는 협업</a:t>
            </a:r>
            <a:endParaRPr lang="en-US" sz="1400" dirty="0"/>
          </a:p>
        </p:txBody>
      </p:sp>
      <p:sp>
        <p:nvSpPr>
          <p:cNvPr id="23" name="Text 11"/>
          <p:cNvSpPr txBox="1"/>
          <p:nvPr/>
        </p:nvSpPr>
        <p:spPr>
          <a:xfrm>
            <a:off x="8759952" y="1307610"/>
            <a:ext cx="30861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명확한 역할 분담 및 소통</a:t>
            </a:r>
            <a:endParaRPr lang="en-US" sz="1000" dirty="0"/>
          </a:p>
        </p:txBody>
      </p:sp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11"/>
          <a:srcRect l="-3" r="-3"/>
          <a:stretch/>
        </p:blipFill>
        <p:spPr>
          <a:xfrm>
            <a:off x="381305" y="1781251"/>
            <a:ext cx="11430000" cy="4486046"/>
          </a:xfrm>
          <a:prstGeom prst="rect">
            <a:avLst/>
          </a:prstGeom>
        </p:spPr>
      </p:pic>
      <p:sp>
        <p:nvSpPr>
          <p:cNvPr id="25" name="Shape 12"/>
          <p:cNvSpPr/>
          <p:nvPr/>
        </p:nvSpPr>
        <p:spPr>
          <a:xfrm>
            <a:off x="580644" y="2401214"/>
            <a:ext cx="11030407" cy="9144"/>
          </a:xfrm>
          <a:prstGeom prst="rect">
            <a:avLst/>
          </a:prstGeom>
          <a:solidFill>
            <a:srgbClr val="EE9B8D">
              <a:alpha val="2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26" name="Shape 13"/>
          <p:cNvSpPr/>
          <p:nvPr/>
        </p:nvSpPr>
        <p:spPr>
          <a:xfrm>
            <a:off x="580644" y="198150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1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66598" y="2066544"/>
            <a:ext cx="133502" cy="133502"/>
          </a:xfrm>
          <a:prstGeom prst="rect">
            <a:avLst/>
          </a:prstGeom>
        </p:spPr>
      </p:pic>
      <p:sp>
        <p:nvSpPr>
          <p:cNvPr id="28" name="Text 14"/>
          <p:cNvSpPr txBox="1"/>
          <p:nvPr/>
        </p:nvSpPr>
        <p:spPr>
          <a:xfrm>
            <a:off x="1000354" y="2033626"/>
            <a:ext cx="232349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달성 노력 (7가지 구체적 실천)</a:t>
            </a:r>
            <a:endParaRPr lang="en-US" sz="1400" dirty="0"/>
          </a:p>
        </p:txBody>
      </p:sp>
      <p:sp>
        <p:nvSpPr>
          <p:cNvPr id="29" name="Shape 15"/>
          <p:cNvSpPr/>
          <p:nvPr/>
        </p:nvSpPr>
        <p:spPr>
          <a:xfrm>
            <a:off x="580644" y="2562149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30" name="Shape 16"/>
          <p:cNvSpPr/>
          <p:nvPr/>
        </p:nvSpPr>
        <p:spPr>
          <a:xfrm>
            <a:off x="705002" y="2686507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61695" y="2743200"/>
            <a:ext cx="114300" cy="114300"/>
          </a:xfrm>
          <a:prstGeom prst="rect">
            <a:avLst/>
          </a:prstGeom>
        </p:spPr>
      </p:pic>
      <p:sp>
        <p:nvSpPr>
          <p:cNvPr id="32" name="Text 17"/>
          <p:cNvSpPr txBox="1"/>
          <p:nvPr/>
        </p:nvSpPr>
        <p:spPr>
          <a:xfrm>
            <a:off x="1015084" y="2710281"/>
            <a:ext cx="2085645" cy="2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1. 동일 환경 개발</a:t>
            </a:r>
            <a:endParaRPr lang="en-US" sz="1600" dirty="0"/>
          </a:p>
        </p:txBody>
      </p:sp>
      <p:sp>
        <p:nvSpPr>
          <p:cNvPr id="33" name="Text 18"/>
          <p:cNvSpPr txBox="1"/>
          <p:nvPr/>
        </p:nvSpPr>
        <p:spPr>
          <a:xfrm>
            <a:off x="705002" y="2991002"/>
            <a:ext cx="2806294" cy="418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개발 환경 설정 후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배포하여</a:t>
            </a:r>
            <a:endParaRPr lang="en-US" sz="1100" dirty="0">
              <a:solidFill>
                <a:srgbClr val="71809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동일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환경에서 개발 시작</a:t>
            </a:r>
            <a:endParaRPr lang="en-US" sz="1100" dirty="0"/>
          </a:p>
        </p:txBody>
      </p:sp>
      <p:sp>
        <p:nvSpPr>
          <p:cNvPr id="34" name="Shape 19"/>
          <p:cNvSpPr/>
          <p:nvPr/>
        </p:nvSpPr>
        <p:spPr>
          <a:xfrm>
            <a:off x="705002" y="3521867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0"/>
          <p:cNvSpPr txBox="1"/>
          <p:nvPr/>
        </p:nvSpPr>
        <p:spPr>
          <a:xfrm>
            <a:off x="800100" y="347889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37" name="Image 14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724205" y="3715207"/>
            <a:ext cx="2395728" cy="38405"/>
          </a:xfrm>
          <a:prstGeom prst="rect">
            <a:avLst/>
          </a:prstGeom>
        </p:spPr>
      </p:pic>
      <p:sp>
        <p:nvSpPr>
          <p:cNvPr id="38" name="Shape 21"/>
          <p:cNvSpPr/>
          <p:nvPr/>
        </p:nvSpPr>
        <p:spPr>
          <a:xfrm>
            <a:off x="3376879" y="2562149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39" name="Shape 22"/>
          <p:cNvSpPr/>
          <p:nvPr/>
        </p:nvSpPr>
        <p:spPr>
          <a:xfrm>
            <a:off x="3500323" y="2686507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0" name="Image 15" descr="preencoded.png"/>
          <p:cNvPicPr>
            <a:picLocks noChangeAspect="1"/>
          </p:cNvPicPr>
          <p:nvPr/>
        </p:nvPicPr>
        <p:blipFill>
          <a:blip r:embed="rId15"/>
          <a:srcRect t="-80" b="-80"/>
          <a:stretch/>
        </p:blipFill>
        <p:spPr>
          <a:xfrm>
            <a:off x="3543300" y="2743200"/>
            <a:ext cx="142646" cy="114300"/>
          </a:xfrm>
          <a:prstGeom prst="rect">
            <a:avLst/>
          </a:prstGeom>
        </p:spPr>
      </p:pic>
      <p:sp>
        <p:nvSpPr>
          <p:cNvPr id="41" name="Text 23"/>
          <p:cNvSpPr txBox="1"/>
          <p:nvPr/>
        </p:nvSpPr>
        <p:spPr>
          <a:xfrm>
            <a:off x="3809863" y="2710281"/>
            <a:ext cx="2100031" cy="2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2. Discord 방 개설</a:t>
            </a:r>
            <a:endParaRPr lang="en-US" sz="1600" dirty="0"/>
          </a:p>
        </p:txBody>
      </p:sp>
      <p:sp>
        <p:nvSpPr>
          <p:cNvPr id="42" name="Text 24"/>
          <p:cNvSpPr txBox="1"/>
          <p:nvPr/>
        </p:nvSpPr>
        <p:spPr>
          <a:xfrm>
            <a:off x="3500323" y="2991001"/>
            <a:ext cx="2477110" cy="4469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목적에 맞는 Discord 방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개설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</a:t>
            </a:r>
            <a:r>
              <a:rPr lang="ko-KR" alt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타임라인</a:t>
            </a:r>
            <a:r>
              <a:rPr lang="en-US" altLang="ko-KR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중요 링크 등</a:t>
            </a:r>
            <a:r>
              <a:rPr lang="en-US" altLang="ko-KR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)</a:t>
            </a:r>
            <a:endParaRPr lang="en-US" sz="1100" dirty="0"/>
          </a:p>
        </p:txBody>
      </p:sp>
      <p:sp>
        <p:nvSpPr>
          <p:cNvPr id="43" name="Shape 25"/>
          <p:cNvSpPr/>
          <p:nvPr/>
        </p:nvSpPr>
        <p:spPr>
          <a:xfrm>
            <a:off x="3500323" y="3540575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4" name="Text 26"/>
          <p:cNvSpPr txBox="1"/>
          <p:nvPr/>
        </p:nvSpPr>
        <p:spPr>
          <a:xfrm>
            <a:off x="3595421" y="3498513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45" name="Image 16" descr="preencoded.png"/>
          <p:cNvPicPr>
            <a:picLocks noChangeAspect="1"/>
          </p:cNvPicPr>
          <p:nvPr/>
        </p:nvPicPr>
        <p:blipFill>
          <a:blip r:embed="rId16"/>
          <a:srcRect t="-396" b="-396"/>
          <a:stretch/>
        </p:blipFill>
        <p:spPr>
          <a:xfrm>
            <a:off x="3500323" y="3715207"/>
            <a:ext cx="2395728" cy="38405"/>
          </a:xfrm>
          <a:prstGeom prst="rect">
            <a:avLst/>
          </a:prstGeom>
        </p:spPr>
      </p:pic>
      <p:pic>
        <p:nvPicPr>
          <p:cNvPr id="46" name="Image 17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3500323" y="3715207"/>
            <a:ext cx="2395728" cy="38405"/>
          </a:xfrm>
          <a:prstGeom prst="rect">
            <a:avLst/>
          </a:prstGeom>
        </p:spPr>
      </p:pic>
      <p:sp>
        <p:nvSpPr>
          <p:cNvPr id="47" name="Shape 27"/>
          <p:cNvSpPr/>
          <p:nvPr/>
        </p:nvSpPr>
        <p:spPr>
          <a:xfrm>
            <a:off x="6172200" y="2562149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48" name="Shape 28"/>
          <p:cNvSpPr/>
          <p:nvPr/>
        </p:nvSpPr>
        <p:spPr>
          <a:xfrm>
            <a:off x="6295644" y="2686507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9" name="Image 18" descr="preencoded.png"/>
          <p:cNvPicPr>
            <a:picLocks noChangeAspect="1"/>
          </p:cNvPicPr>
          <p:nvPr/>
        </p:nvPicPr>
        <p:blipFill>
          <a:blip r:embed="rId17"/>
          <a:srcRect l="-133" r="-133"/>
          <a:stretch/>
        </p:blipFill>
        <p:spPr>
          <a:xfrm>
            <a:off x="6367882" y="2743200"/>
            <a:ext cx="85954" cy="114300"/>
          </a:xfrm>
          <a:prstGeom prst="rect">
            <a:avLst/>
          </a:prstGeom>
        </p:spPr>
      </p:pic>
      <p:sp>
        <p:nvSpPr>
          <p:cNvPr id="50" name="Text 29"/>
          <p:cNvSpPr txBox="1"/>
          <p:nvPr/>
        </p:nvSpPr>
        <p:spPr>
          <a:xfrm>
            <a:off x="6594146" y="2710281"/>
            <a:ext cx="2418072" cy="2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3. Ground Rule 적용</a:t>
            </a:r>
            <a:endParaRPr lang="en-US" sz="1600" dirty="0"/>
          </a:p>
        </p:txBody>
      </p:sp>
      <p:sp>
        <p:nvSpPr>
          <p:cNvPr id="51" name="Text 30"/>
          <p:cNvSpPr txBox="1"/>
          <p:nvPr/>
        </p:nvSpPr>
        <p:spPr>
          <a:xfrm>
            <a:off x="6295644" y="2991002"/>
            <a:ext cx="2477110" cy="4325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Git_Branch_Naming.md, PR Template, Merge Rule 적용</a:t>
            </a:r>
            <a:endParaRPr lang="en-US" sz="1100" dirty="0"/>
          </a:p>
        </p:txBody>
      </p:sp>
      <p:sp>
        <p:nvSpPr>
          <p:cNvPr id="52" name="Shape 31"/>
          <p:cNvSpPr/>
          <p:nvPr/>
        </p:nvSpPr>
        <p:spPr>
          <a:xfrm>
            <a:off x="6295644" y="3540575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3" name="Text 32"/>
          <p:cNvSpPr txBox="1"/>
          <p:nvPr/>
        </p:nvSpPr>
        <p:spPr>
          <a:xfrm>
            <a:off x="6391656" y="3498513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54" name="Image 19" descr="preencoded.png"/>
          <p:cNvPicPr>
            <a:picLocks noChangeAspect="1"/>
          </p:cNvPicPr>
          <p:nvPr/>
        </p:nvPicPr>
        <p:blipFill>
          <a:blip r:embed="rId16"/>
          <a:srcRect t="-396" b="-396"/>
          <a:stretch/>
        </p:blipFill>
        <p:spPr>
          <a:xfrm>
            <a:off x="6295644" y="3715207"/>
            <a:ext cx="2395728" cy="38405"/>
          </a:xfrm>
          <a:prstGeom prst="rect">
            <a:avLst/>
          </a:prstGeom>
        </p:spPr>
      </p:pic>
      <p:pic>
        <p:nvPicPr>
          <p:cNvPr id="55" name="Image 20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6295644" y="3715207"/>
            <a:ext cx="2395728" cy="38405"/>
          </a:xfrm>
          <a:prstGeom prst="rect">
            <a:avLst/>
          </a:prstGeom>
        </p:spPr>
      </p:pic>
      <p:sp>
        <p:nvSpPr>
          <p:cNvPr id="56" name="Shape 33"/>
          <p:cNvSpPr/>
          <p:nvPr/>
        </p:nvSpPr>
        <p:spPr>
          <a:xfrm>
            <a:off x="8967521" y="2562149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57" name="Shape 34"/>
          <p:cNvSpPr/>
          <p:nvPr/>
        </p:nvSpPr>
        <p:spPr>
          <a:xfrm>
            <a:off x="9091879" y="2686507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8" name="Image 21" descr="preencoded.png"/>
          <p:cNvPicPr>
            <a:picLocks noChangeAspect="1"/>
          </p:cNvPicPr>
          <p:nvPr/>
        </p:nvPicPr>
        <p:blipFill>
          <a:blip r:embed="rId18"/>
          <a:srcRect l="-133" r="-133"/>
          <a:stretch/>
        </p:blipFill>
        <p:spPr>
          <a:xfrm>
            <a:off x="9163202" y="2743200"/>
            <a:ext cx="85954" cy="114300"/>
          </a:xfrm>
          <a:prstGeom prst="rect">
            <a:avLst/>
          </a:prstGeom>
        </p:spPr>
      </p:pic>
      <p:sp>
        <p:nvSpPr>
          <p:cNvPr id="59" name="Text 35"/>
          <p:cNvSpPr txBox="1"/>
          <p:nvPr/>
        </p:nvSpPr>
        <p:spPr>
          <a:xfrm>
            <a:off x="9405865" y="2710281"/>
            <a:ext cx="1981764" cy="2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4. Issue 우선순위</a:t>
            </a:r>
            <a:endParaRPr lang="en-US" sz="1600" dirty="0"/>
          </a:p>
        </p:txBody>
      </p:sp>
      <p:sp>
        <p:nvSpPr>
          <p:cNvPr id="60" name="Text 36"/>
          <p:cNvSpPr txBox="1"/>
          <p:nvPr/>
        </p:nvSpPr>
        <p:spPr>
          <a:xfrm>
            <a:off x="9091879" y="2991002"/>
            <a:ext cx="2496312" cy="388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GitHub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issue에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기능구현</a:t>
            </a:r>
            <a:endParaRPr lang="en-US" sz="1100" dirty="0">
              <a:solidFill>
                <a:srgbClr val="71809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우선순위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상세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기재</a:t>
            </a:r>
            <a:endParaRPr lang="en-US" sz="1100" dirty="0"/>
          </a:p>
        </p:txBody>
      </p:sp>
      <p:sp>
        <p:nvSpPr>
          <p:cNvPr id="61" name="Shape 37"/>
          <p:cNvSpPr/>
          <p:nvPr/>
        </p:nvSpPr>
        <p:spPr>
          <a:xfrm>
            <a:off x="9091879" y="3521865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2" name="Text 38"/>
          <p:cNvSpPr txBox="1"/>
          <p:nvPr/>
        </p:nvSpPr>
        <p:spPr>
          <a:xfrm>
            <a:off x="9186977" y="3478888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64" name="Image 23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9091879" y="3715207"/>
            <a:ext cx="2395728" cy="38405"/>
          </a:xfrm>
          <a:prstGeom prst="rect">
            <a:avLst/>
          </a:prstGeom>
        </p:spPr>
      </p:pic>
      <p:sp>
        <p:nvSpPr>
          <p:cNvPr id="65" name="Shape 39"/>
          <p:cNvSpPr/>
          <p:nvPr/>
        </p:nvSpPr>
        <p:spPr>
          <a:xfrm>
            <a:off x="580644" y="4028846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66" name="Shape 40"/>
          <p:cNvSpPr/>
          <p:nvPr/>
        </p:nvSpPr>
        <p:spPr>
          <a:xfrm>
            <a:off x="705002" y="4153205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7" name="Image 24" descr="preencoded.png"/>
          <p:cNvPicPr>
            <a:picLocks noChangeAspect="1"/>
          </p:cNvPicPr>
          <p:nvPr/>
        </p:nvPicPr>
        <p:blipFill>
          <a:blip r:embed="rId19"/>
          <a:srcRect l="-2571" r="-2571"/>
          <a:stretch/>
        </p:blipFill>
        <p:spPr>
          <a:xfrm>
            <a:off x="767182" y="4209898"/>
            <a:ext cx="105156" cy="114300"/>
          </a:xfrm>
          <a:prstGeom prst="rect">
            <a:avLst/>
          </a:prstGeom>
        </p:spPr>
      </p:pic>
      <p:sp>
        <p:nvSpPr>
          <p:cNvPr id="68" name="Text 41"/>
          <p:cNvSpPr txBox="1"/>
          <p:nvPr/>
        </p:nvSpPr>
        <p:spPr>
          <a:xfrm>
            <a:off x="1018267" y="4176978"/>
            <a:ext cx="2000945" cy="2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5. Checklist 제작</a:t>
            </a:r>
            <a:endParaRPr lang="en-US" sz="1600" dirty="0"/>
          </a:p>
        </p:txBody>
      </p:sp>
      <p:sp>
        <p:nvSpPr>
          <p:cNvPr id="69" name="Text 42"/>
          <p:cNvSpPr txBox="1"/>
          <p:nvPr/>
        </p:nvSpPr>
        <p:spPr>
          <a:xfrm>
            <a:off x="705002" y="4457699"/>
            <a:ext cx="2477110" cy="3877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Online/Offline Checklist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제작</a:t>
            </a:r>
            <a:endParaRPr lang="en-US" sz="1100" dirty="0">
              <a:solidFill>
                <a:srgbClr val="71809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(완료 항목 스스로 지우면서 성취감 up)</a:t>
            </a:r>
            <a:endParaRPr lang="en-US" sz="1100" dirty="0"/>
          </a:p>
        </p:txBody>
      </p:sp>
      <p:sp>
        <p:nvSpPr>
          <p:cNvPr id="70" name="Shape 43"/>
          <p:cNvSpPr/>
          <p:nvPr/>
        </p:nvSpPr>
        <p:spPr>
          <a:xfrm>
            <a:off x="705002" y="4968858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1" name="Text 44"/>
          <p:cNvSpPr txBox="1"/>
          <p:nvPr/>
        </p:nvSpPr>
        <p:spPr>
          <a:xfrm>
            <a:off x="800100" y="4925882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72" name="Image 25" descr="preencoded.png"/>
          <p:cNvPicPr>
            <a:picLocks noChangeAspect="1"/>
          </p:cNvPicPr>
          <p:nvPr/>
        </p:nvPicPr>
        <p:blipFill>
          <a:blip r:embed="rId16"/>
          <a:srcRect t="-396" b="-396"/>
          <a:stretch/>
        </p:blipFill>
        <p:spPr>
          <a:xfrm>
            <a:off x="705002" y="5181905"/>
            <a:ext cx="2395728" cy="38405"/>
          </a:xfrm>
          <a:prstGeom prst="rect">
            <a:avLst/>
          </a:prstGeom>
        </p:spPr>
      </p:pic>
      <p:pic>
        <p:nvPicPr>
          <p:cNvPr id="73" name="Image 26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705002" y="5181905"/>
            <a:ext cx="2395728" cy="38405"/>
          </a:xfrm>
          <a:prstGeom prst="rect">
            <a:avLst/>
          </a:prstGeom>
        </p:spPr>
      </p:pic>
      <p:sp>
        <p:nvSpPr>
          <p:cNvPr id="74" name="Shape 45"/>
          <p:cNvSpPr/>
          <p:nvPr/>
        </p:nvSpPr>
        <p:spPr>
          <a:xfrm>
            <a:off x="3376879" y="4028846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75" name="Shape 46"/>
          <p:cNvSpPr/>
          <p:nvPr/>
        </p:nvSpPr>
        <p:spPr>
          <a:xfrm>
            <a:off x="3500323" y="4153205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6" name="Image 27" descr="preencoded.png"/>
          <p:cNvPicPr>
            <a:picLocks noChangeAspect="1"/>
          </p:cNvPicPr>
          <p:nvPr/>
        </p:nvPicPr>
        <p:blipFill>
          <a:blip r:embed="rId20"/>
          <a:srcRect t="-80" b="-80"/>
          <a:stretch/>
        </p:blipFill>
        <p:spPr>
          <a:xfrm>
            <a:off x="3543300" y="4209898"/>
            <a:ext cx="142646" cy="114300"/>
          </a:xfrm>
          <a:prstGeom prst="rect">
            <a:avLst/>
          </a:prstGeom>
        </p:spPr>
      </p:pic>
      <p:sp>
        <p:nvSpPr>
          <p:cNvPr id="77" name="Text 47"/>
          <p:cNvSpPr txBox="1"/>
          <p:nvPr/>
        </p:nvSpPr>
        <p:spPr>
          <a:xfrm>
            <a:off x="3795489" y="4176978"/>
            <a:ext cx="2482458" cy="2317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6. </a:t>
            </a: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정보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불균형 해결</a:t>
            </a:r>
            <a:endParaRPr lang="en-US" sz="1600" dirty="0"/>
          </a:p>
        </p:txBody>
      </p:sp>
      <p:sp>
        <p:nvSpPr>
          <p:cNvPr id="78" name="Text 48"/>
          <p:cNvSpPr txBox="1"/>
          <p:nvPr/>
        </p:nvSpPr>
        <p:spPr>
          <a:xfrm>
            <a:off x="3500323" y="4457699"/>
            <a:ext cx="2477110" cy="4204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GitHub branch </a:t>
            </a:r>
            <a:r>
              <a:rPr lang="ko-KR" alt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로직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을</a:t>
            </a:r>
          </a:p>
          <a:p>
            <a:pPr marL="0" indent="0" algn="l">
              <a:buNone/>
            </a:pP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비유로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설명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&amp; </a:t>
            </a:r>
            <a:r>
              <a:rPr lang="ko-KR" alt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시각화</a:t>
            </a:r>
            <a:endParaRPr lang="en-US" sz="1100" dirty="0"/>
          </a:p>
        </p:txBody>
      </p:sp>
      <p:sp>
        <p:nvSpPr>
          <p:cNvPr id="79" name="Shape 49"/>
          <p:cNvSpPr/>
          <p:nvPr/>
        </p:nvSpPr>
        <p:spPr>
          <a:xfrm>
            <a:off x="3500323" y="4978690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0" name="Text 50"/>
          <p:cNvSpPr txBox="1"/>
          <p:nvPr/>
        </p:nvSpPr>
        <p:spPr>
          <a:xfrm>
            <a:off x="3595421" y="4935714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81" name="Image 28" descr="preencoded.png"/>
          <p:cNvPicPr>
            <a:picLocks noChangeAspect="1"/>
          </p:cNvPicPr>
          <p:nvPr/>
        </p:nvPicPr>
        <p:blipFill>
          <a:blip r:embed="rId16"/>
          <a:srcRect t="-396" b="-396"/>
          <a:stretch/>
        </p:blipFill>
        <p:spPr>
          <a:xfrm>
            <a:off x="3500323" y="5181905"/>
            <a:ext cx="2395728" cy="38405"/>
          </a:xfrm>
          <a:prstGeom prst="rect">
            <a:avLst/>
          </a:prstGeom>
        </p:spPr>
      </p:pic>
      <p:pic>
        <p:nvPicPr>
          <p:cNvPr id="82" name="Image 29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3500323" y="5181905"/>
            <a:ext cx="2395728" cy="38405"/>
          </a:xfrm>
          <a:prstGeom prst="rect">
            <a:avLst/>
          </a:prstGeom>
        </p:spPr>
      </p:pic>
      <p:sp>
        <p:nvSpPr>
          <p:cNvPr id="83" name="Shape 51"/>
          <p:cNvSpPr/>
          <p:nvPr/>
        </p:nvSpPr>
        <p:spPr>
          <a:xfrm>
            <a:off x="6172200" y="4028846"/>
            <a:ext cx="2648102" cy="1314907"/>
          </a:xfrm>
          <a:prstGeom prst="roundRect">
            <a:avLst>
              <a:gd name="adj" fmla="val 10078"/>
            </a:avLst>
          </a:prstGeom>
          <a:solidFill>
            <a:srgbClr val="F8FAFC"/>
          </a:solidFill>
          <a:ln w="12700">
            <a:solidFill>
              <a:srgbClr val="EE9B8D">
                <a:alpha val="10000"/>
              </a:srgbClr>
            </a:solidFill>
            <a:prstDash val="solid"/>
          </a:ln>
        </p:spPr>
      </p:sp>
      <p:sp>
        <p:nvSpPr>
          <p:cNvPr id="84" name="Shape 52"/>
          <p:cNvSpPr/>
          <p:nvPr/>
        </p:nvSpPr>
        <p:spPr>
          <a:xfrm>
            <a:off x="6295644" y="4153205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5" name="Image 30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353251" y="4209898"/>
            <a:ext cx="114300" cy="114300"/>
          </a:xfrm>
          <a:prstGeom prst="rect">
            <a:avLst/>
          </a:prstGeom>
        </p:spPr>
      </p:pic>
      <p:sp>
        <p:nvSpPr>
          <p:cNvPr id="86" name="Text 53"/>
          <p:cNvSpPr txBox="1"/>
          <p:nvPr/>
        </p:nvSpPr>
        <p:spPr>
          <a:xfrm>
            <a:off x="6595648" y="4176978"/>
            <a:ext cx="2378116" cy="2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7. Conflict 사전 차단</a:t>
            </a:r>
            <a:endParaRPr lang="en-US" sz="1600" dirty="0"/>
          </a:p>
        </p:txBody>
      </p:sp>
      <p:sp>
        <p:nvSpPr>
          <p:cNvPr id="87" name="Text 54"/>
          <p:cNvSpPr txBox="1"/>
          <p:nvPr/>
        </p:nvSpPr>
        <p:spPr>
          <a:xfrm>
            <a:off x="6295644" y="4457700"/>
            <a:ext cx="2711196" cy="4204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기능 개발 전 작업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파일</a:t>
            </a: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1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공유로</a:t>
            </a:r>
            <a:endParaRPr lang="en-US" sz="1100" dirty="0">
              <a:solidFill>
                <a:srgbClr val="71809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1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conflict 사전 차단</a:t>
            </a:r>
            <a:endParaRPr lang="en-US" sz="1100" dirty="0"/>
          </a:p>
        </p:txBody>
      </p:sp>
      <p:sp>
        <p:nvSpPr>
          <p:cNvPr id="88" name="Shape 55"/>
          <p:cNvSpPr/>
          <p:nvPr/>
        </p:nvSpPr>
        <p:spPr>
          <a:xfrm>
            <a:off x="6295644" y="4949235"/>
            <a:ext cx="57607" cy="57607"/>
          </a:xfrm>
          <a:prstGeom prst="ellipse">
            <a:avLst/>
          </a:prstGeom>
          <a:solidFill>
            <a:srgbClr val="90EE9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9" name="Text 56"/>
          <p:cNvSpPr txBox="1"/>
          <p:nvPr/>
        </p:nvSpPr>
        <p:spPr>
          <a:xfrm>
            <a:off x="6391656" y="4906258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완료</a:t>
            </a:r>
            <a:endParaRPr lang="en-US" sz="800" dirty="0"/>
          </a:p>
        </p:txBody>
      </p:sp>
      <p:pic>
        <p:nvPicPr>
          <p:cNvPr id="91" name="Image 32" descr="preencoded.png"/>
          <p:cNvPicPr>
            <a:picLocks noChangeAspect="1"/>
          </p:cNvPicPr>
          <p:nvPr/>
        </p:nvPicPr>
        <p:blipFill>
          <a:blip r:embed="rId14"/>
          <a:srcRect t="-396" b="-396"/>
          <a:stretch/>
        </p:blipFill>
        <p:spPr>
          <a:xfrm>
            <a:off x="6324447" y="5181905"/>
            <a:ext cx="2395728" cy="38405"/>
          </a:xfrm>
          <a:prstGeom prst="rect">
            <a:avLst/>
          </a:prstGeom>
        </p:spPr>
      </p:pic>
      <p:sp>
        <p:nvSpPr>
          <p:cNvPr id="92" name="Shape 57"/>
          <p:cNvSpPr/>
          <p:nvPr/>
        </p:nvSpPr>
        <p:spPr>
          <a:xfrm>
            <a:off x="580644" y="5495544"/>
            <a:ext cx="11030407" cy="571500"/>
          </a:xfrm>
          <a:prstGeom prst="roundRect">
            <a:avLst>
              <a:gd name="adj" fmla="val 64000"/>
            </a:avLst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3" name="Shape 58"/>
          <p:cNvSpPr/>
          <p:nvPr/>
        </p:nvSpPr>
        <p:spPr>
          <a:xfrm>
            <a:off x="694944" y="564824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4" name="Image 33" descr="preencoded.png"/>
          <p:cNvPicPr>
            <a:picLocks noChangeAspect="1"/>
          </p:cNvPicPr>
          <p:nvPr/>
        </p:nvPicPr>
        <p:blipFill>
          <a:blip r:embed="rId22"/>
          <a:srcRect l="-2571" r="-2571"/>
          <a:stretch/>
        </p:blipFill>
        <p:spPr>
          <a:xfrm>
            <a:off x="776326" y="5724144"/>
            <a:ext cx="105156" cy="114300"/>
          </a:xfrm>
          <a:prstGeom prst="rect">
            <a:avLst/>
          </a:prstGeom>
        </p:spPr>
      </p:pic>
      <p:sp>
        <p:nvSpPr>
          <p:cNvPr id="95" name="Text 59"/>
          <p:cNvSpPr txBox="1"/>
          <p:nvPr/>
        </p:nvSpPr>
        <p:spPr>
          <a:xfrm>
            <a:off x="1037844" y="5609844"/>
            <a:ext cx="4956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7/7</a:t>
            </a:r>
            <a:endParaRPr lang="en-US" sz="1000" dirty="0"/>
          </a:p>
        </p:txBody>
      </p:sp>
      <p:sp>
        <p:nvSpPr>
          <p:cNvPr id="96" name="Text 60"/>
          <p:cNvSpPr txBox="1"/>
          <p:nvPr/>
        </p:nvSpPr>
        <p:spPr>
          <a:xfrm>
            <a:off x="1037844" y="5800954"/>
            <a:ext cx="49926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노력 완료</a:t>
            </a:r>
            <a:endParaRPr lang="en-US" sz="800" dirty="0"/>
          </a:p>
        </p:txBody>
      </p:sp>
      <p:sp>
        <p:nvSpPr>
          <p:cNvPr id="97" name="Shape 61"/>
          <p:cNvSpPr/>
          <p:nvPr/>
        </p:nvSpPr>
        <p:spPr>
          <a:xfrm>
            <a:off x="4173322" y="564824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8" name="Image 34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4249217" y="5724144"/>
            <a:ext cx="114300" cy="114300"/>
          </a:xfrm>
          <a:prstGeom prst="rect">
            <a:avLst/>
          </a:prstGeom>
        </p:spPr>
      </p:pic>
      <p:sp>
        <p:nvSpPr>
          <p:cNvPr id="99" name="Text 62"/>
          <p:cNvSpPr txBox="1"/>
          <p:nvPr/>
        </p:nvSpPr>
        <p:spPr>
          <a:xfrm>
            <a:off x="4516222" y="5609844"/>
            <a:ext cx="4480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100%</a:t>
            </a:r>
            <a:endParaRPr lang="en-US" sz="1000" dirty="0"/>
          </a:p>
        </p:txBody>
      </p:sp>
      <p:sp>
        <p:nvSpPr>
          <p:cNvPr id="100" name="Text 63"/>
          <p:cNvSpPr txBox="1"/>
          <p:nvPr/>
        </p:nvSpPr>
        <p:spPr>
          <a:xfrm>
            <a:off x="4516222" y="5800954"/>
            <a:ext cx="448056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달성률</a:t>
            </a:r>
            <a:endParaRPr lang="en-US" sz="800" dirty="0"/>
          </a:p>
        </p:txBody>
      </p:sp>
      <p:sp>
        <p:nvSpPr>
          <p:cNvPr id="101" name="Shape 64"/>
          <p:cNvSpPr/>
          <p:nvPr/>
        </p:nvSpPr>
        <p:spPr>
          <a:xfrm>
            <a:off x="7600493" y="564824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2" name="Image 35" descr="preencoded.png"/>
          <p:cNvPicPr>
            <a:picLocks noChangeAspect="1"/>
          </p:cNvPicPr>
          <p:nvPr/>
        </p:nvPicPr>
        <p:blipFill>
          <a:blip r:embed="rId24"/>
          <a:srcRect t="-80" b="-80"/>
          <a:stretch/>
        </p:blipFill>
        <p:spPr>
          <a:xfrm>
            <a:off x="7662672" y="5724144"/>
            <a:ext cx="142646" cy="114300"/>
          </a:xfrm>
          <a:prstGeom prst="rect">
            <a:avLst/>
          </a:prstGeom>
        </p:spPr>
      </p:pic>
      <p:sp>
        <p:nvSpPr>
          <p:cNvPr id="103" name="Text 65"/>
          <p:cNvSpPr txBox="1"/>
          <p:nvPr/>
        </p:nvSpPr>
        <p:spPr>
          <a:xfrm>
            <a:off x="7943393" y="5609844"/>
            <a:ext cx="28620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4명</a:t>
            </a:r>
            <a:endParaRPr lang="en-US" sz="1000" dirty="0"/>
          </a:p>
        </p:txBody>
      </p:sp>
      <p:sp>
        <p:nvSpPr>
          <p:cNvPr id="104" name="Text 66"/>
          <p:cNvSpPr txBox="1"/>
          <p:nvPr/>
        </p:nvSpPr>
        <p:spPr>
          <a:xfrm>
            <a:off x="7943393" y="5800954"/>
            <a:ext cx="286207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팀원</a:t>
            </a:r>
            <a:endParaRPr lang="en-US" sz="800" dirty="0"/>
          </a:p>
        </p:txBody>
      </p:sp>
      <p:sp>
        <p:nvSpPr>
          <p:cNvPr id="105" name="Shape 67"/>
          <p:cNvSpPr/>
          <p:nvPr/>
        </p:nvSpPr>
        <p:spPr>
          <a:xfrm>
            <a:off x="10864901" y="5648249"/>
            <a:ext cx="267005" cy="267005"/>
          </a:xfrm>
          <a:prstGeom prst="roundRect">
            <a:avLst>
              <a:gd name="adj" fmla="val 14677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6" name="Image 36" descr="preencoded.png"/>
          <p:cNvPicPr>
            <a:picLocks noChangeAspect="1"/>
          </p:cNvPicPr>
          <p:nvPr/>
        </p:nvPicPr>
        <p:blipFill>
          <a:blip r:embed="rId25"/>
          <a:srcRect l="-2571" r="-2571"/>
          <a:stretch/>
        </p:blipFill>
        <p:spPr>
          <a:xfrm>
            <a:off x="10945368" y="5724144"/>
            <a:ext cx="105156" cy="114300"/>
          </a:xfrm>
          <a:prstGeom prst="rect">
            <a:avLst/>
          </a:prstGeom>
        </p:spPr>
      </p:pic>
      <p:sp>
        <p:nvSpPr>
          <p:cNvPr id="107" name="Text 68"/>
          <p:cNvSpPr txBox="1"/>
          <p:nvPr/>
        </p:nvSpPr>
        <p:spPr>
          <a:xfrm>
            <a:off x="11207801" y="5609844"/>
            <a:ext cx="3721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12개</a:t>
            </a:r>
            <a:endParaRPr lang="en-US" sz="1000" dirty="0"/>
          </a:p>
        </p:txBody>
      </p:sp>
      <p:sp>
        <p:nvSpPr>
          <p:cNvPr id="108" name="Text 69"/>
          <p:cNvSpPr txBox="1"/>
          <p:nvPr/>
        </p:nvSpPr>
        <p:spPr>
          <a:xfrm>
            <a:off x="11207801" y="5800954"/>
            <a:ext cx="372161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브랜치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500" y="1125685"/>
            <a:ext cx="171907" cy="171907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838505" y="1073564"/>
            <a:ext cx="2647188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실제 웨딩 시장의 6대 문제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71500" y="1558401"/>
            <a:ext cx="3571646" cy="1380744"/>
          </a:xfrm>
          <a:prstGeom prst="roundRect">
            <a:avLst>
              <a:gd name="adj" fmla="val 12788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  <a:effectLst>
            <a:outerShdw blurRad="1016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771754" y="1757740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l="-1064" r="-1064"/>
          <a:stretch/>
        </p:blipFill>
        <p:spPr>
          <a:xfrm>
            <a:off x="852221" y="1862896"/>
            <a:ext cx="219456" cy="171907"/>
          </a:xfrm>
          <a:prstGeom prst="rect">
            <a:avLst/>
          </a:prstGeom>
        </p:spPr>
      </p:pic>
      <p:sp>
        <p:nvSpPr>
          <p:cNvPr id="9" name="Text 5"/>
          <p:cNvSpPr txBox="1"/>
          <p:nvPr/>
        </p:nvSpPr>
        <p:spPr>
          <a:xfrm>
            <a:off x="1266444" y="1829063"/>
            <a:ext cx="28675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웨딩</a:t>
            </a:r>
            <a:r>
              <a:rPr lang="ko-KR" alt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업체</a:t>
            </a: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가격 비공개</a:t>
            </a:r>
            <a:endParaRPr lang="en-US" sz="1600" dirty="0"/>
          </a:p>
        </p:txBody>
      </p:sp>
      <p:sp>
        <p:nvSpPr>
          <p:cNvPr id="10" name="Text 6"/>
          <p:cNvSpPr txBox="1"/>
          <p:nvPr/>
        </p:nvSpPr>
        <p:spPr>
          <a:xfrm>
            <a:off x="945489" y="2225352"/>
            <a:ext cx="3166568" cy="3913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업체별 가격 정보가 투명하지 않아 예산 계획이 어려움</a:t>
            </a:r>
            <a:endParaRPr lang="en-US" sz="1100" dirty="0"/>
          </a:p>
        </p:txBody>
      </p:sp>
      <p:sp>
        <p:nvSpPr>
          <p:cNvPr id="11" name="Text 7"/>
          <p:cNvSpPr txBox="1"/>
          <p:nvPr/>
        </p:nvSpPr>
        <p:spPr>
          <a:xfrm>
            <a:off x="580644" y="2640136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85%가 가격 정보 부족 경험</a:t>
            </a:r>
            <a:endParaRPr lang="en-US" sz="1000" dirty="0"/>
          </a:p>
        </p:txBody>
      </p:sp>
      <p:sp>
        <p:nvSpPr>
          <p:cNvPr id="12" name="Shape 8"/>
          <p:cNvSpPr/>
          <p:nvPr/>
        </p:nvSpPr>
        <p:spPr>
          <a:xfrm>
            <a:off x="4311396" y="1558401"/>
            <a:ext cx="3571646" cy="1380744"/>
          </a:xfrm>
          <a:prstGeom prst="roundRect">
            <a:avLst>
              <a:gd name="adj" fmla="val 12788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  <a:effectLst>
            <a:outerShdw blurRad="1016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13" name="Shape 9"/>
          <p:cNvSpPr/>
          <p:nvPr/>
        </p:nvSpPr>
        <p:spPr>
          <a:xfrm>
            <a:off x="4511650" y="1757740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16806" y="1862896"/>
            <a:ext cx="171907" cy="171907"/>
          </a:xfrm>
          <a:prstGeom prst="rect">
            <a:avLst/>
          </a:prstGeom>
        </p:spPr>
      </p:pic>
      <p:sp>
        <p:nvSpPr>
          <p:cNvPr id="15" name="Text 10"/>
          <p:cNvSpPr txBox="1"/>
          <p:nvPr/>
        </p:nvSpPr>
        <p:spPr>
          <a:xfrm>
            <a:off x="5007254" y="1829063"/>
            <a:ext cx="28675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스드메 불투명성</a:t>
            </a:r>
            <a:endParaRPr lang="en-US" sz="1600" dirty="0"/>
          </a:p>
        </p:txBody>
      </p:sp>
      <p:sp>
        <p:nvSpPr>
          <p:cNvPr id="16" name="Text 11"/>
          <p:cNvSpPr txBox="1"/>
          <p:nvPr/>
        </p:nvSpPr>
        <p:spPr>
          <a:xfrm>
            <a:off x="4921979" y="2225352"/>
            <a:ext cx="2923808" cy="3913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스튜디오, 드레스, 메이크업 가격이 명확하지 않음</a:t>
            </a:r>
            <a:endParaRPr lang="en-US" sz="1100" dirty="0"/>
          </a:p>
        </p:txBody>
      </p:sp>
      <p:sp>
        <p:nvSpPr>
          <p:cNvPr id="17" name="Text 12"/>
          <p:cNvSpPr txBox="1"/>
          <p:nvPr/>
        </p:nvSpPr>
        <p:spPr>
          <a:xfrm>
            <a:off x="4321454" y="2640136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83%가 </a:t>
            </a:r>
            <a:r>
              <a:rPr lang="ko-KR" alt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예상치 못한 추가 비용이 발생</a:t>
            </a:r>
            <a:endParaRPr lang="en-US" sz="1000" dirty="0"/>
          </a:p>
        </p:txBody>
      </p:sp>
      <p:sp>
        <p:nvSpPr>
          <p:cNvPr id="18" name="Shape 13"/>
          <p:cNvSpPr/>
          <p:nvPr/>
        </p:nvSpPr>
        <p:spPr>
          <a:xfrm>
            <a:off x="8052206" y="1558401"/>
            <a:ext cx="3571646" cy="1380744"/>
          </a:xfrm>
          <a:prstGeom prst="roundRect">
            <a:avLst>
              <a:gd name="adj" fmla="val 12788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  <a:effectLst>
            <a:outerShdw blurRad="1016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8251546" y="1757740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rcRect l="-760" r="-760"/>
          <a:stretch/>
        </p:blipFill>
        <p:spPr>
          <a:xfrm>
            <a:off x="8365846" y="1862896"/>
            <a:ext cx="152705" cy="171907"/>
          </a:xfrm>
          <a:prstGeom prst="rect">
            <a:avLst/>
          </a:prstGeom>
        </p:spPr>
      </p:pic>
      <p:sp>
        <p:nvSpPr>
          <p:cNvPr id="21" name="Text 15"/>
          <p:cNvSpPr txBox="1"/>
          <p:nvPr/>
        </p:nvSpPr>
        <p:spPr>
          <a:xfrm>
            <a:off x="8747150" y="1829063"/>
            <a:ext cx="28675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직접 상담 필요</a:t>
            </a:r>
            <a:endParaRPr lang="en-US" sz="1600" dirty="0"/>
          </a:p>
        </p:txBody>
      </p:sp>
      <p:sp>
        <p:nvSpPr>
          <p:cNvPr id="22" name="Text 16"/>
          <p:cNvSpPr txBox="1"/>
          <p:nvPr/>
        </p:nvSpPr>
        <p:spPr>
          <a:xfrm>
            <a:off x="8756656" y="2225352"/>
            <a:ext cx="304518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상담을 통해 가격을 알아야 하는 번거로움</a:t>
            </a:r>
            <a:endParaRPr lang="en-US" sz="1100" dirty="0"/>
          </a:p>
        </p:txBody>
      </p:sp>
      <p:sp>
        <p:nvSpPr>
          <p:cNvPr id="23" name="Text 17"/>
          <p:cNvSpPr txBox="1"/>
          <p:nvPr/>
        </p:nvSpPr>
        <p:spPr>
          <a:xfrm>
            <a:off x="8061350" y="2557840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ko-KR" altLang="en-US" sz="1000" b="1" dirty="0" err="1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웨딩홀</a:t>
            </a:r>
            <a:r>
              <a:rPr lang="ko-KR" alt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약 </a:t>
            </a:r>
            <a:r>
              <a:rPr lang="en-US" altLang="ko-KR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90% </a:t>
            </a:r>
            <a:r>
              <a:rPr lang="ko-KR" alt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이상 방문 상담 시에만 가격 공개</a:t>
            </a:r>
            <a:endParaRPr lang="en-US" sz="1000" dirty="0"/>
          </a:p>
        </p:txBody>
      </p:sp>
      <p:sp>
        <p:nvSpPr>
          <p:cNvPr id="24" name="Shape 18"/>
          <p:cNvSpPr/>
          <p:nvPr/>
        </p:nvSpPr>
        <p:spPr>
          <a:xfrm>
            <a:off x="571500" y="3111052"/>
            <a:ext cx="3571646" cy="1380744"/>
          </a:xfrm>
          <a:prstGeom prst="roundRect">
            <a:avLst>
              <a:gd name="adj" fmla="val 12788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  <a:effectLst>
            <a:outerShdw blurRad="1016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25" name="Shape 19"/>
          <p:cNvSpPr/>
          <p:nvPr/>
        </p:nvSpPr>
        <p:spPr>
          <a:xfrm>
            <a:off x="771754" y="3310391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rcRect l="-1064" r="-1064"/>
          <a:stretch/>
        </p:blipFill>
        <p:spPr>
          <a:xfrm>
            <a:off x="852221" y="3415547"/>
            <a:ext cx="219456" cy="171907"/>
          </a:xfrm>
          <a:prstGeom prst="rect">
            <a:avLst/>
          </a:prstGeom>
        </p:spPr>
      </p:pic>
      <p:sp>
        <p:nvSpPr>
          <p:cNvPr id="27" name="Text 20"/>
          <p:cNvSpPr txBox="1"/>
          <p:nvPr/>
        </p:nvSpPr>
        <p:spPr>
          <a:xfrm>
            <a:off x="1266444" y="3381715"/>
            <a:ext cx="28675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사람마다 다른 가격</a:t>
            </a:r>
            <a:endParaRPr lang="en-US" sz="1600" dirty="0"/>
          </a:p>
        </p:txBody>
      </p:sp>
      <p:sp>
        <p:nvSpPr>
          <p:cNvPr id="28" name="Text 21"/>
          <p:cNvSpPr txBox="1"/>
          <p:nvPr/>
        </p:nvSpPr>
        <p:spPr>
          <a:xfrm>
            <a:off x="1177629" y="3778003"/>
            <a:ext cx="304518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동일 서비스에도 사람마다 가격이 상이함</a:t>
            </a:r>
            <a:endParaRPr lang="en-US" sz="1100" dirty="0"/>
          </a:p>
        </p:txBody>
      </p:sp>
      <p:sp>
        <p:nvSpPr>
          <p:cNvPr id="29" name="Text 22"/>
          <p:cNvSpPr txBox="1"/>
          <p:nvPr/>
        </p:nvSpPr>
        <p:spPr>
          <a:xfrm>
            <a:off x="580644" y="4110491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ko-KR" alt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최대 </a:t>
            </a:r>
            <a:r>
              <a:rPr lang="en-US" altLang="ko-KR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2~3</a:t>
            </a:r>
            <a:r>
              <a:rPr lang="ko-KR" alt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배까지 차이 나는 사례 보고됨</a:t>
            </a:r>
            <a:endParaRPr lang="en-US" sz="1000" dirty="0"/>
          </a:p>
        </p:txBody>
      </p:sp>
      <p:sp>
        <p:nvSpPr>
          <p:cNvPr id="30" name="Shape 23"/>
          <p:cNvSpPr/>
          <p:nvPr/>
        </p:nvSpPr>
        <p:spPr>
          <a:xfrm>
            <a:off x="4311396" y="3111052"/>
            <a:ext cx="3571646" cy="1380744"/>
          </a:xfrm>
          <a:prstGeom prst="roundRect">
            <a:avLst>
              <a:gd name="adj" fmla="val 12788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  <a:effectLst>
            <a:outerShdw blurRad="1016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31" name="Shape 24"/>
          <p:cNvSpPr/>
          <p:nvPr/>
        </p:nvSpPr>
        <p:spPr>
          <a:xfrm>
            <a:off x="4511650" y="3310391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16806" y="3415547"/>
            <a:ext cx="171907" cy="171907"/>
          </a:xfrm>
          <a:prstGeom prst="rect">
            <a:avLst/>
          </a:prstGeom>
        </p:spPr>
      </p:pic>
      <p:sp>
        <p:nvSpPr>
          <p:cNvPr id="33" name="Text 25"/>
          <p:cNvSpPr txBox="1"/>
          <p:nvPr/>
        </p:nvSpPr>
        <p:spPr>
          <a:xfrm>
            <a:off x="5007254" y="3381715"/>
            <a:ext cx="28675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검색 번거로움</a:t>
            </a:r>
            <a:endParaRPr lang="en-US" sz="1600" dirty="0"/>
          </a:p>
        </p:txBody>
      </p:sp>
      <p:sp>
        <p:nvSpPr>
          <p:cNvPr id="34" name="Text 26"/>
          <p:cNvSpPr txBox="1"/>
          <p:nvPr/>
        </p:nvSpPr>
        <p:spPr>
          <a:xfrm>
            <a:off x="5007254" y="3778003"/>
            <a:ext cx="29754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정보를 찾기 위해 여러 플랫폼을 검색해야 함</a:t>
            </a:r>
            <a:endParaRPr lang="en-US" sz="1100" dirty="0"/>
          </a:p>
        </p:txBody>
      </p:sp>
      <p:sp>
        <p:nvSpPr>
          <p:cNvPr id="35" name="Text 27"/>
          <p:cNvSpPr txBox="1"/>
          <p:nvPr/>
        </p:nvSpPr>
        <p:spPr>
          <a:xfrm>
            <a:off x="4321454" y="4110491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75%가 검색 번거로움 경험</a:t>
            </a:r>
            <a:endParaRPr lang="en-US" sz="1000" dirty="0"/>
          </a:p>
        </p:txBody>
      </p:sp>
      <p:sp>
        <p:nvSpPr>
          <p:cNvPr id="36" name="Shape 28"/>
          <p:cNvSpPr/>
          <p:nvPr/>
        </p:nvSpPr>
        <p:spPr>
          <a:xfrm>
            <a:off x="8052206" y="3111052"/>
            <a:ext cx="3571646" cy="1380744"/>
          </a:xfrm>
          <a:prstGeom prst="roundRect">
            <a:avLst>
              <a:gd name="adj" fmla="val 12788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  <a:effectLst>
            <a:outerShdw blurRad="101600" dist="25400" dir="16200000" algn="bl" rotWithShape="0">
              <a:srgbClr val="000000">
                <a:alpha val="4000"/>
              </a:srgbClr>
            </a:outerShdw>
          </a:effectLst>
        </p:spPr>
      </p:sp>
      <p:sp>
        <p:nvSpPr>
          <p:cNvPr id="37" name="Shape 29"/>
          <p:cNvSpPr/>
          <p:nvPr/>
        </p:nvSpPr>
        <p:spPr>
          <a:xfrm>
            <a:off x="8251546" y="3310391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38" name="Image 6" descr="preencoded.png"/>
          <p:cNvPicPr>
            <a:picLocks noChangeAspect="1"/>
          </p:cNvPicPr>
          <p:nvPr/>
        </p:nvPicPr>
        <p:blipFill>
          <a:blip r:embed="rId9"/>
          <a:srcRect l="-1064" r="-1064"/>
          <a:stretch/>
        </p:blipFill>
        <p:spPr>
          <a:xfrm>
            <a:off x="8332927" y="3415547"/>
            <a:ext cx="219456" cy="171907"/>
          </a:xfrm>
          <a:prstGeom prst="rect">
            <a:avLst/>
          </a:prstGeom>
        </p:spPr>
      </p:pic>
      <p:sp>
        <p:nvSpPr>
          <p:cNvPr id="39" name="Text 30"/>
          <p:cNvSpPr txBox="1"/>
          <p:nvPr/>
        </p:nvSpPr>
        <p:spPr>
          <a:xfrm>
            <a:off x="8747150" y="3381715"/>
            <a:ext cx="28675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플래너 추천 제휴 중심</a:t>
            </a:r>
            <a:endParaRPr lang="en-US" sz="1600" dirty="0"/>
          </a:p>
        </p:txBody>
      </p:sp>
      <p:sp>
        <p:nvSpPr>
          <p:cNvPr id="40" name="Text 31"/>
          <p:cNvSpPr txBox="1"/>
          <p:nvPr/>
        </p:nvSpPr>
        <p:spPr>
          <a:xfrm>
            <a:off x="8755807" y="3805996"/>
            <a:ext cx="307431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플래너 추천이 제휴 업체 중심으로 이루어짐</a:t>
            </a:r>
            <a:endParaRPr lang="en-US" sz="1100" dirty="0"/>
          </a:p>
        </p:txBody>
      </p:sp>
      <p:sp>
        <p:nvSpPr>
          <p:cNvPr id="41" name="Text 32"/>
          <p:cNvSpPr txBox="1"/>
          <p:nvPr/>
        </p:nvSpPr>
        <p:spPr>
          <a:xfrm>
            <a:off x="8061350" y="4110491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60%가 제휴 중심 추천</a:t>
            </a:r>
            <a:endParaRPr lang="en-US" sz="1000" dirty="0"/>
          </a:p>
        </p:txBody>
      </p:sp>
      <p:sp>
        <p:nvSpPr>
          <p:cNvPr id="42" name="Shape 33"/>
          <p:cNvSpPr/>
          <p:nvPr/>
        </p:nvSpPr>
        <p:spPr>
          <a:xfrm>
            <a:off x="571500" y="4644501"/>
            <a:ext cx="11048695" cy="1505102"/>
          </a:xfrm>
          <a:prstGeom prst="roundRect">
            <a:avLst>
              <a:gd name="adj" fmla="val 12304"/>
            </a:avLst>
          </a:prstGeom>
          <a:solidFill>
            <a:srgbClr val="FFF7F5"/>
          </a:solidFill>
          <a:ln w="12700">
            <a:solidFill>
              <a:srgbClr val="F2B3A8"/>
            </a:solidFill>
            <a:prstDash val="solid"/>
          </a:ln>
        </p:spPr>
      </p:sp>
      <p:pic>
        <p:nvPicPr>
          <p:cNvPr id="43" name="Image 7" descr="preencoded.png"/>
          <p:cNvPicPr>
            <a:picLocks noChangeAspect="1"/>
          </p:cNvPicPr>
          <p:nvPr/>
        </p:nvPicPr>
        <p:blipFill>
          <a:blip r:embed="rId10"/>
          <a:srcRect l="-1773" r="-1773"/>
          <a:stretch/>
        </p:blipFill>
        <p:spPr>
          <a:xfrm>
            <a:off x="809244" y="4882245"/>
            <a:ext cx="133502" cy="171907"/>
          </a:xfrm>
          <a:prstGeom prst="rect">
            <a:avLst/>
          </a:prstGeom>
        </p:spPr>
      </p:pic>
      <p:sp>
        <p:nvSpPr>
          <p:cNvPr id="44" name="Text 34"/>
          <p:cNvSpPr txBox="1"/>
          <p:nvPr/>
        </p:nvSpPr>
        <p:spPr>
          <a:xfrm>
            <a:off x="1037844" y="4843840"/>
            <a:ext cx="3252521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핵심 문제: 정보 비대칭 &amp; 결정 피로</a:t>
            </a:r>
            <a:endParaRPr lang="en-US" sz="1300" dirty="0"/>
          </a:p>
        </p:txBody>
      </p:sp>
      <p:sp>
        <p:nvSpPr>
          <p:cNvPr id="45" name="Shape 35"/>
          <p:cNvSpPr/>
          <p:nvPr/>
        </p:nvSpPr>
        <p:spPr>
          <a:xfrm>
            <a:off x="809244" y="5205943"/>
            <a:ext cx="5210251" cy="743407"/>
          </a:xfrm>
          <a:prstGeom prst="roundRect">
            <a:avLst>
              <a:gd name="adj" fmla="val 44154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</p:spPr>
      </p:sp>
      <p:sp>
        <p:nvSpPr>
          <p:cNvPr id="46" name="Shape 36"/>
          <p:cNvSpPr/>
          <p:nvPr/>
        </p:nvSpPr>
        <p:spPr>
          <a:xfrm>
            <a:off x="972007" y="5348589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47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80821" y="5482091"/>
            <a:ext cx="237744" cy="190195"/>
          </a:xfrm>
          <a:prstGeom prst="rect">
            <a:avLst/>
          </a:prstGeom>
        </p:spPr>
      </p:pic>
      <p:sp>
        <p:nvSpPr>
          <p:cNvPr id="48" name="Text 37"/>
          <p:cNvSpPr txBox="1"/>
          <p:nvPr/>
        </p:nvSpPr>
        <p:spPr>
          <a:xfrm>
            <a:off x="1561795" y="5363219"/>
            <a:ext cx="2201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정보 비대칭 </a:t>
            </a: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핵심</a:t>
            </a:r>
            <a:endParaRPr lang="en-US" sz="1200" dirty="0"/>
          </a:p>
        </p:txBody>
      </p:sp>
      <p:sp>
        <p:nvSpPr>
          <p:cNvPr id="49" name="Text 38"/>
          <p:cNvSpPr txBox="1"/>
          <p:nvPr/>
        </p:nvSpPr>
        <p:spPr>
          <a:xfrm>
            <a:off x="1561795" y="5624738"/>
            <a:ext cx="251094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커플과 업체 간 정보 격차로 불안한 결정</a:t>
            </a:r>
            <a:endParaRPr lang="en-US" sz="1050" dirty="0"/>
          </a:p>
        </p:txBody>
      </p:sp>
      <p:sp>
        <p:nvSpPr>
          <p:cNvPr id="50" name="Shape 39"/>
          <p:cNvSpPr/>
          <p:nvPr/>
        </p:nvSpPr>
        <p:spPr>
          <a:xfrm>
            <a:off x="6172200" y="5205943"/>
            <a:ext cx="5210251" cy="743407"/>
          </a:xfrm>
          <a:prstGeom prst="roundRect">
            <a:avLst>
              <a:gd name="adj" fmla="val 44154"/>
            </a:avLst>
          </a:prstGeom>
          <a:solidFill>
            <a:srgbClr val="FFFFFF"/>
          </a:solidFill>
          <a:ln w="12700">
            <a:solidFill>
              <a:srgbClr val="F2E8E4"/>
            </a:solidFill>
            <a:prstDash val="solid"/>
          </a:ln>
        </p:spPr>
      </p:sp>
      <p:sp>
        <p:nvSpPr>
          <p:cNvPr id="51" name="Shape 40"/>
          <p:cNvSpPr/>
          <p:nvPr/>
        </p:nvSpPr>
        <p:spPr>
          <a:xfrm>
            <a:off x="6334049" y="5348589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FF7F5"/>
          </a:solidFill>
          <a:ln w="12700">
            <a:solidFill>
              <a:srgbClr val="F2E8E4"/>
            </a:solidFill>
            <a:prstDash val="solid"/>
          </a:ln>
        </p:spPr>
      </p:sp>
      <p:pic>
        <p:nvPicPr>
          <p:cNvPr id="5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467551" y="5482091"/>
            <a:ext cx="190195" cy="190195"/>
          </a:xfrm>
          <a:prstGeom prst="rect">
            <a:avLst/>
          </a:prstGeom>
        </p:spPr>
      </p:pic>
      <p:sp>
        <p:nvSpPr>
          <p:cNvPr id="53" name="Text 41"/>
          <p:cNvSpPr txBox="1"/>
          <p:nvPr/>
        </p:nvSpPr>
        <p:spPr>
          <a:xfrm>
            <a:off x="6924751" y="5363219"/>
            <a:ext cx="175930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결정 피로 </a:t>
            </a: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문제</a:t>
            </a:r>
            <a:endParaRPr lang="en-US" sz="1200" dirty="0"/>
          </a:p>
        </p:txBody>
      </p:sp>
      <p:sp>
        <p:nvSpPr>
          <p:cNvPr id="54" name="Text 42"/>
          <p:cNvSpPr txBox="1"/>
          <p:nvPr/>
        </p:nvSpPr>
        <p:spPr>
          <a:xfrm>
            <a:off x="6924751" y="5624738"/>
            <a:ext cx="197327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수많은 선택지로 인지 부하 발생</a:t>
            </a:r>
            <a:endParaRPr lang="en-US" sz="1050" dirty="0"/>
          </a:p>
        </p:txBody>
      </p:sp>
      <p:sp>
        <p:nvSpPr>
          <p:cNvPr id="55" name="Shape 43"/>
          <p:cNvSpPr/>
          <p:nvPr/>
        </p:nvSpPr>
        <p:spPr>
          <a:xfrm>
            <a:off x="571500" y="371246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EE9B8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6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76656" y="476402"/>
            <a:ext cx="171907" cy="171907"/>
          </a:xfrm>
          <a:prstGeom prst="rect">
            <a:avLst/>
          </a:prstGeom>
        </p:spPr>
      </p:pic>
      <p:sp>
        <p:nvSpPr>
          <p:cNvPr id="57" name="Text 44"/>
          <p:cNvSpPr txBox="1"/>
          <p:nvPr/>
        </p:nvSpPr>
        <p:spPr>
          <a:xfrm>
            <a:off x="1086307" y="284586"/>
            <a:ext cx="3970325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실제 웨딩 시장 문제 정의</a:t>
            </a:r>
            <a:endParaRPr lang="en-US" sz="2400" dirty="0"/>
          </a:p>
        </p:txBody>
      </p:sp>
      <p:sp>
        <p:nvSpPr>
          <p:cNvPr id="58" name="Text 45"/>
          <p:cNvSpPr txBox="1"/>
          <p:nvPr/>
        </p:nvSpPr>
        <p:spPr>
          <a:xfrm>
            <a:off x="1114300" y="705002"/>
            <a:ext cx="33439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정보 비대칭 &amp; 결정 피로의 원인 분석</a:t>
            </a:r>
            <a:endParaRPr lang="en-US" sz="1100" dirty="0"/>
          </a:p>
        </p:txBody>
      </p:sp>
      <p:sp>
        <p:nvSpPr>
          <p:cNvPr id="60" name="Text 27">
            <a:extLst>
              <a:ext uri="{FF2B5EF4-FFF2-40B4-BE49-F238E27FC236}">
                <a16:creationId xmlns:a16="http://schemas.microsoft.com/office/drawing/2014/main" id="{A1A14B82-22BE-3A1F-CCC2-F7C75C32556C}"/>
              </a:ext>
            </a:extLst>
          </p:cNvPr>
          <p:cNvSpPr txBox="1"/>
          <p:nvPr/>
        </p:nvSpPr>
        <p:spPr>
          <a:xfrm>
            <a:off x="8251545" y="6544887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한국소비자원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「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2024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소비자 시장평가지표 조사 보고서」</a:t>
            </a:r>
            <a:endParaRPr lang="en-US" sz="900" dirty="0"/>
          </a:p>
        </p:txBody>
      </p:sp>
      <p:sp>
        <p:nvSpPr>
          <p:cNvPr id="61" name="Text 27">
            <a:extLst>
              <a:ext uri="{FF2B5EF4-FFF2-40B4-BE49-F238E27FC236}">
                <a16:creationId xmlns:a16="http://schemas.microsoft.com/office/drawing/2014/main" id="{A666DC0B-576E-50A9-0133-6D003F95AC3F}"/>
              </a:ext>
            </a:extLst>
          </p:cNvPr>
          <p:cNvSpPr txBox="1"/>
          <p:nvPr/>
        </p:nvSpPr>
        <p:spPr>
          <a:xfrm>
            <a:off x="8251544" y="6368145"/>
            <a:ext cx="3363163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기획재정부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「</a:t>
            </a:r>
            <a:r>
              <a:rPr lang="en-US" altLang="ko-KR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2024 </a:t>
            </a:r>
            <a:r>
              <a:rPr lang="ko-KR" alt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결혼서비스 실태조사 및 개선방안」</a:t>
            </a:r>
            <a:endParaRPr lang="en-US" sz="9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F1A23-D1EE-A5F1-F662-C8C5E50C4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4EF6657-133A-84DF-AE76-957FBFDB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E8D0AE74-107F-C905-F95B-7E9437AF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123A3ADA-4874-42F7-1D6E-9BBE9322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05" y="878509"/>
            <a:ext cx="2651058" cy="5709971"/>
          </a:xfrm>
          <a:prstGeom prst="rect">
            <a:avLst/>
          </a:prstGeom>
        </p:spPr>
      </p:pic>
      <p:pic>
        <p:nvPicPr>
          <p:cNvPr id="112" name="그림 111">
            <a:extLst>
              <a:ext uri="{FF2B5EF4-FFF2-40B4-BE49-F238E27FC236}">
                <a16:creationId xmlns:a16="http://schemas.microsoft.com/office/drawing/2014/main" id="{6AB5A79C-3F2A-F2C3-1970-040A2CB7E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747" y="873480"/>
            <a:ext cx="3810000" cy="5715000"/>
          </a:xfrm>
          <a:prstGeom prst="rect">
            <a:avLst/>
          </a:prstGeom>
        </p:spPr>
      </p:pic>
      <p:pic>
        <p:nvPicPr>
          <p:cNvPr id="115" name="그림 114">
            <a:extLst>
              <a:ext uri="{FF2B5EF4-FFF2-40B4-BE49-F238E27FC236}">
                <a16:creationId xmlns:a16="http://schemas.microsoft.com/office/drawing/2014/main" id="{F9573598-EDB3-83E6-53FD-5C0B97EEC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624" y="878509"/>
            <a:ext cx="4806194" cy="5715001"/>
          </a:xfrm>
          <a:prstGeom prst="rect">
            <a:avLst/>
          </a:prstGeom>
        </p:spPr>
      </p:pic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524B63EC-A664-5138-7349-ED9A293DED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1305" y="304495"/>
            <a:ext cx="304495" cy="304495"/>
          </a:xfrm>
          <a:prstGeom prst="rect">
            <a:avLst/>
          </a:prstGeom>
        </p:spPr>
      </p:pic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32B987F6-9877-C5EC-0D41-2E2F7E8F74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507" r="-1507"/>
          <a:stretch/>
        </p:blipFill>
        <p:spPr>
          <a:xfrm>
            <a:off x="448056" y="390449"/>
            <a:ext cx="171907" cy="133502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AE1063E5-03B7-9FFB-6DD4-8231667B0277}"/>
              </a:ext>
            </a:extLst>
          </p:cNvPr>
          <p:cNvSpPr txBox="1"/>
          <p:nvPr/>
        </p:nvSpPr>
        <p:spPr>
          <a:xfrm>
            <a:off x="780898" y="238432"/>
            <a:ext cx="34107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협업을 위한 노력</a:t>
            </a:r>
            <a:endParaRPr lang="en-US" sz="2400" dirty="0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066D3491-3470-121C-A126-DEE8CDEE8709}"/>
              </a:ext>
            </a:extLst>
          </p:cNvPr>
          <p:cNvSpPr txBox="1"/>
          <p:nvPr/>
        </p:nvSpPr>
        <p:spPr>
          <a:xfrm>
            <a:off x="780898" y="583405"/>
            <a:ext cx="4059936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실무형 프로젝트 관리 · 결과물 퀄리티 향상 · 책임감 있는 협업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74990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80A64-5994-5F32-C8AA-3F27E2CC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30DEB1A-5CAD-A5C3-EFFE-1F0CF30A2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39E2D78D-5078-6ECD-53FD-7FC3F4C7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7841FCD2-D385-420E-BA74-BA22D2F7A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305" y="304495"/>
            <a:ext cx="304495" cy="304495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06D93369-9878-A8A3-E766-B6B5E78047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507" r="-1507"/>
          <a:stretch/>
        </p:blipFill>
        <p:spPr>
          <a:xfrm>
            <a:off x="448056" y="390449"/>
            <a:ext cx="171907" cy="133502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1833FA00-A799-98F0-69AB-7FAF4D295FD7}"/>
              </a:ext>
            </a:extLst>
          </p:cNvPr>
          <p:cNvSpPr txBox="1"/>
          <p:nvPr/>
        </p:nvSpPr>
        <p:spPr>
          <a:xfrm>
            <a:off x="780898" y="228600"/>
            <a:ext cx="3410712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협업을 위한 노력</a:t>
            </a:r>
            <a:endParaRPr lang="en-US" sz="24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F0A2E739-E61D-5947-F854-5ACA6F158712}"/>
              </a:ext>
            </a:extLst>
          </p:cNvPr>
          <p:cNvSpPr txBox="1"/>
          <p:nvPr/>
        </p:nvSpPr>
        <p:spPr>
          <a:xfrm>
            <a:off x="810394" y="544077"/>
            <a:ext cx="4059936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HTML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+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1100" b="1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Vercel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+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1100" b="1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Supabase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RealTime &amp; Microsoft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Word</a:t>
            </a:r>
            <a:r>
              <a:rPr lang="ko-KR" alt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출력</a:t>
            </a:r>
            <a:endParaRPr lang="en-US" sz="11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75DB5EF-898E-A374-B98B-056C7A06B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7" y="783424"/>
            <a:ext cx="7615083" cy="594414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F9B41D5-83A1-38D7-A715-4008F1D2DD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14" t="7359" r="13053" b="9252"/>
          <a:stretch>
            <a:fillRect/>
          </a:stretch>
        </p:blipFill>
        <p:spPr>
          <a:xfrm>
            <a:off x="7946340" y="786969"/>
            <a:ext cx="4059937" cy="59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0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914400" y="375698"/>
            <a:ext cx="5781368" cy="3191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WEB </a:t>
            </a:r>
            <a:r>
              <a:rPr lang="ko-KR" alt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평가 </a:t>
            </a:r>
            <a:r>
              <a:rPr lang="en-US" altLang="ko-KR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– Lighthouse Web Evaluation</a:t>
            </a:r>
            <a:endParaRPr lang="en-US" sz="2400" dirty="0"/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25F498F3-7F2F-7F95-EAE8-A13232C29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9" y="909519"/>
            <a:ext cx="5659902" cy="4759856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5940E2C2-E161-2EFA-F231-BF447F0F7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877" y="908603"/>
            <a:ext cx="5659902" cy="4760772"/>
          </a:xfrm>
          <a:prstGeom prst="rect">
            <a:avLst/>
          </a:prstGeom>
        </p:spPr>
      </p:pic>
      <p:sp>
        <p:nvSpPr>
          <p:cNvPr id="74" name="Shape 23">
            <a:extLst>
              <a:ext uri="{FF2B5EF4-FFF2-40B4-BE49-F238E27FC236}">
                <a16:creationId xmlns:a16="http://schemas.microsoft.com/office/drawing/2014/main" id="{EAFCEE6B-0F47-463A-BAA6-FCEB6F11B41F}"/>
              </a:ext>
            </a:extLst>
          </p:cNvPr>
          <p:cNvSpPr/>
          <p:nvPr/>
        </p:nvSpPr>
        <p:spPr>
          <a:xfrm>
            <a:off x="692886" y="5739109"/>
            <a:ext cx="3362250" cy="1044245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75" name="Shape 24">
            <a:extLst>
              <a:ext uri="{FF2B5EF4-FFF2-40B4-BE49-F238E27FC236}">
                <a16:creationId xmlns:a16="http://schemas.microsoft.com/office/drawing/2014/main" id="{CD5B2991-507E-2237-FBD9-024F24786EF4}"/>
              </a:ext>
            </a:extLst>
          </p:cNvPr>
          <p:cNvSpPr/>
          <p:nvPr/>
        </p:nvSpPr>
        <p:spPr>
          <a:xfrm>
            <a:off x="768699" y="5815684"/>
            <a:ext cx="218101" cy="217199"/>
          </a:xfrm>
          <a:prstGeom prst="roundRect">
            <a:avLst>
              <a:gd name="adj" fmla="val 200000"/>
            </a:avLst>
          </a:prstGeom>
          <a:solidFill>
            <a:srgbClr val="FF636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76" name="Image 9" descr="preencoded.png">
            <a:extLst>
              <a:ext uri="{FF2B5EF4-FFF2-40B4-BE49-F238E27FC236}">
                <a16:creationId xmlns:a16="http://schemas.microsoft.com/office/drawing/2014/main" id="{947E2B12-6E09-D066-0F83-582661722F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20142" y="5834248"/>
            <a:ext cx="109051" cy="124663"/>
          </a:xfrm>
          <a:prstGeom prst="rect">
            <a:avLst/>
          </a:prstGeom>
        </p:spPr>
      </p:pic>
      <p:sp>
        <p:nvSpPr>
          <p:cNvPr id="77" name="Text 25">
            <a:extLst>
              <a:ext uri="{FF2B5EF4-FFF2-40B4-BE49-F238E27FC236}">
                <a16:creationId xmlns:a16="http://schemas.microsoft.com/office/drawing/2014/main" id="{1A472230-8C29-AB9B-48F1-D4F38DA22CFC}"/>
              </a:ext>
            </a:extLst>
          </p:cNvPr>
          <p:cNvSpPr txBox="1"/>
          <p:nvPr/>
        </p:nvSpPr>
        <p:spPr>
          <a:xfrm>
            <a:off x="1076722" y="5830280"/>
            <a:ext cx="1293253" cy="17202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>
              <a:defRPr/>
            </a:pPr>
            <a:r>
              <a:rPr lang="ko-KR" altLang="en-US" sz="12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초기 로딩 속도 개선</a:t>
            </a:r>
            <a:endParaRPr lang="en-US" sz="1200" dirty="0"/>
          </a:p>
        </p:txBody>
      </p:sp>
      <p:sp>
        <p:nvSpPr>
          <p:cNvPr id="78" name="Text 26">
            <a:extLst>
              <a:ext uri="{FF2B5EF4-FFF2-40B4-BE49-F238E27FC236}">
                <a16:creationId xmlns:a16="http://schemas.microsoft.com/office/drawing/2014/main" id="{9D6BFC1F-CD54-A9E1-6CCA-BBEB009E0F25}"/>
              </a:ext>
            </a:extLst>
          </p:cNvPr>
          <p:cNvSpPr txBox="1"/>
          <p:nvPr/>
        </p:nvSpPr>
        <p:spPr>
          <a:xfrm>
            <a:off x="800100" y="6020415"/>
            <a:ext cx="3162469" cy="695575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문제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첫 진입 시 모든 페이지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JS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를 한 번에 로딩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개선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en-US" altLang="ko-KR" sz="1050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React.lazy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+ Suspense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로 페이지 단위 분할 로딩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결과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첫 화면 렌더링 속도 개선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,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불필요한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JS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로드 감소</a:t>
            </a:r>
          </a:p>
        </p:txBody>
      </p:sp>
      <p:sp>
        <p:nvSpPr>
          <p:cNvPr id="80" name="Shape 28">
            <a:extLst>
              <a:ext uri="{FF2B5EF4-FFF2-40B4-BE49-F238E27FC236}">
                <a16:creationId xmlns:a16="http://schemas.microsoft.com/office/drawing/2014/main" id="{C9982754-E540-40E3-26B3-4903ED273F05}"/>
              </a:ext>
            </a:extLst>
          </p:cNvPr>
          <p:cNvSpPr/>
          <p:nvPr/>
        </p:nvSpPr>
        <p:spPr>
          <a:xfrm>
            <a:off x="4369688" y="5739109"/>
            <a:ext cx="3362250" cy="1044245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81" name="Shape 29">
            <a:extLst>
              <a:ext uri="{FF2B5EF4-FFF2-40B4-BE49-F238E27FC236}">
                <a16:creationId xmlns:a16="http://schemas.microsoft.com/office/drawing/2014/main" id="{9AA89AE3-7391-FD5D-E824-AB8D3FF99E62}"/>
              </a:ext>
            </a:extLst>
          </p:cNvPr>
          <p:cNvSpPr/>
          <p:nvPr/>
        </p:nvSpPr>
        <p:spPr>
          <a:xfrm>
            <a:off x="4445502" y="5815684"/>
            <a:ext cx="218101" cy="217199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82" name="Image 10" descr="preencoded.png">
            <a:extLst>
              <a:ext uri="{FF2B5EF4-FFF2-40B4-BE49-F238E27FC236}">
                <a16:creationId xmlns:a16="http://schemas.microsoft.com/office/drawing/2014/main" id="{338D17CF-F253-1432-7284-D6923AA43D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496945" y="5834248"/>
            <a:ext cx="109051" cy="124663"/>
          </a:xfrm>
          <a:prstGeom prst="rect">
            <a:avLst/>
          </a:prstGeom>
        </p:spPr>
      </p:pic>
      <p:sp>
        <p:nvSpPr>
          <p:cNvPr id="83" name="Text 30">
            <a:extLst>
              <a:ext uri="{FF2B5EF4-FFF2-40B4-BE49-F238E27FC236}">
                <a16:creationId xmlns:a16="http://schemas.microsoft.com/office/drawing/2014/main" id="{4902D325-DB26-5F14-42BE-89802FBB0568}"/>
              </a:ext>
            </a:extLst>
          </p:cNvPr>
          <p:cNvSpPr txBox="1"/>
          <p:nvPr/>
        </p:nvSpPr>
        <p:spPr>
          <a:xfrm>
            <a:off x="4753525" y="5849329"/>
            <a:ext cx="1295648" cy="181193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>
              <a:defRPr/>
            </a:pPr>
            <a:r>
              <a:rPr lang="en-US" altLang="ko-KR" sz="12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SEO </a:t>
            </a:r>
            <a:r>
              <a:rPr lang="ko-KR" altLang="en-US" sz="12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구조 전면 보강</a:t>
            </a:r>
            <a:endParaRPr lang="en-US" sz="1200" dirty="0"/>
          </a:p>
        </p:txBody>
      </p:sp>
      <p:sp>
        <p:nvSpPr>
          <p:cNvPr id="84" name="Text 31">
            <a:extLst>
              <a:ext uri="{FF2B5EF4-FFF2-40B4-BE49-F238E27FC236}">
                <a16:creationId xmlns:a16="http://schemas.microsoft.com/office/drawing/2014/main" id="{53D1BBC7-E463-A0FF-AD79-89E74726E031}"/>
              </a:ext>
            </a:extLst>
          </p:cNvPr>
          <p:cNvSpPr txBox="1"/>
          <p:nvPr/>
        </p:nvSpPr>
        <p:spPr>
          <a:xfrm>
            <a:off x="4512302" y="6060876"/>
            <a:ext cx="3235751" cy="645550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문제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meta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태그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, robots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설정 부족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개선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페이지별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title / meta description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동적 설정</a:t>
            </a:r>
          </a:p>
          <a:p>
            <a:pPr>
              <a:defRPr/>
            </a:pP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robots.txt,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기본 메타 태그 추가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결과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검색엔진 인식 개선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, SEO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점수 상승</a:t>
            </a:r>
          </a:p>
        </p:txBody>
      </p:sp>
      <p:sp>
        <p:nvSpPr>
          <p:cNvPr id="86" name="Shape 33">
            <a:extLst>
              <a:ext uri="{FF2B5EF4-FFF2-40B4-BE49-F238E27FC236}">
                <a16:creationId xmlns:a16="http://schemas.microsoft.com/office/drawing/2014/main" id="{21242AF0-810B-BEBB-D40C-24EDCE13AB4D}"/>
              </a:ext>
            </a:extLst>
          </p:cNvPr>
          <p:cNvSpPr/>
          <p:nvPr/>
        </p:nvSpPr>
        <p:spPr>
          <a:xfrm>
            <a:off x="8045576" y="5739109"/>
            <a:ext cx="3362250" cy="1044245"/>
          </a:xfrm>
          <a:prstGeom prst="roundRect">
            <a:avLst>
              <a:gd name="adj" fmla="val 18704"/>
            </a:avLst>
          </a:prstGeom>
          <a:solidFill>
            <a:srgbClr val="F8FAFC"/>
          </a:solidFill>
          <a:ln w="12700">
            <a:solidFill>
              <a:srgbClr val="F2B3A8">
                <a:alpha val="1000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sp>
        <p:nvSpPr>
          <p:cNvPr id="87" name="Shape 34">
            <a:extLst>
              <a:ext uri="{FF2B5EF4-FFF2-40B4-BE49-F238E27FC236}">
                <a16:creationId xmlns:a16="http://schemas.microsoft.com/office/drawing/2014/main" id="{E877C21A-9434-D413-DEA3-C21C8D8A2BD8}"/>
              </a:ext>
            </a:extLst>
          </p:cNvPr>
          <p:cNvSpPr/>
          <p:nvPr/>
        </p:nvSpPr>
        <p:spPr>
          <a:xfrm>
            <a:off x="8122304" y="5815684"/>
            <a:ext cx="218101" cy="217199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algn="ctr">
              <a:defRPr/>
            </a:pPr>
            <a:endParaRPr lang="ko-KR" altLang="en-US" sz="2400"/>
          </a:p>
        </p:txBody>
      </p:sp>
      <p:pic>
        <p:nvPicPr>
          <p:cNvPr id="88" name="Image 11" descr="preencoded.png">
            <a:extLst>
              <a:ext uri="{FF2B5EF4-FFF2-40B4-BE49-F238E27FC236}">
                <a16:creationId xmlns:a16="http://schemas.microsoft.com/office/drawing/2014/main" id="{7A168EF6-26FF-8E46-DAC9-C2BB072289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2570" r="-2570"/>
          <a:stretch>
            <a:fillRect/>
          </a:stretch>
        </p:blipFill>
        <p:spPr>
          <a:xfrm>
            <a:off x="8177899" y="5834248"/>
            <a:ext cx="100327" cy="124663"/>
          </a:xfrm>
          <a:prstGeom prst="rect">
            <a:avLst/>
          </a:prstGeom>
        </p:spPr>
      </p:pic>
      <p:sp>
        <p:nvSpPr>
          <p:cNvPr id="89" name="Text 35">
            <a:extLst>
              <a:ext uri="{FF2B5EF4-FFF2-40B4-BE49-F238E27FC236}">
                <a16:creationId xmlns:a16="http://schemas.microsoft.com/office/drawing/2014/main" id="{FB4565D9-98C5-E8B1-2A6F-CEF9BA19E382}"/>
              </a:ext>
            </a:extLst>
          </p:cNvPr>
          <p:cNvSpPr txBox="1"/>
          <p:nvPr/>
        </p:nvSpPr>
        <p:spPr>
          <a:xfrm>
            <a:off x="8430327" y="5849329"/>
            <a:ext cx="1749372" cy="188387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>
              <a:defRPr/>
            </a:pPr>
            <a:r>
              <a:rPr lang="en-US" altLang="ko-KR" sz="12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UI </a:t>
            </a:r>
            <a:r>
              <a:rPr lang="ko-KR" altLang="en-US" sz="1200" b="1" dirty="0">
                <a:solidFill>
                  <a:srgbClr val="4E403B"/>
                </a:solidFill>
                <a:latin typeface="Noto Sans KR"/>
                <a:ea typeface="Noto Sans KR"/>
                <a:cs typeface="Noto Sans KR"/>
              </a:rPr>
              <a:t>구조 및 문서 의미 개선</a:t>
            </a:r>
            <a:endParaRPr lang="en-US" sz="1200" dirty="0"/>
          </a:p>
        </p:txBody>
      </p:sp>
      <p:sp>
        <p:nvSpPr>
          <p:cNvPr id="90" name="Text 36">
            <a:extLst>
              <a:ext uri="{FF2B5EF4-FFF2-40B4-BE49-F238E27FC236}">
                <a16:creationId xmlns:a16="http://schemas.microsoft.com/office/drawing/2014/main" id="{73A48377-4988-D547-5CFC-EF9E190C02C9}"/>
              </a:ext>
            </a:extLst>
          </p:cNvPr>
          <p:cNvSpPr txBox="1"/>
          <p:nvPr/>
        </p:nvSpPr>
        <p:spPr>
          <a:xfrm>
            <a:off x="8204306" y="6078461"/>
            <a:ext cx="3235751" cy="638356"/>
          </a:xfrm>
          <a:prstGeom prst="rect">
            <a:avLst/>
          </a:prstGeom>
          <a:noFill/>
          <a:ln/>
        </p:spPr>
        <p:txBody>
          <a:bodyPr wrap="square" lIns="0" tIns="0" rIns="0" bIns="0" anchor="ctr"/>
          <a:lstStyle/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문제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heading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구조 및 페이지 의미 부족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개선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h1, section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등 </a:t>
            </a:r>
            <a:r>
              <a:rPr lang="ko-KR" altLang="en-US" sz="1050" dirty="0" err="1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시맨틱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 구조 정리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페이지별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SEO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컴포넌트 적용</a:t>
            </a:r>
          </a:p>
          <a:p>
            <a:pPr>
              <a:defRPr/>
            </a:pP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결과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: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문서 구조 명확화 → </a:t>
            </a:r>
            <a:r>
              <a:rPr lang="en-US" altLang="ko-KR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SEO + </a:t>
            </a:r>
            <a:r>
              <a:rPr lang="ko-KR" altLang="en-US" sz="1050" dirty="0">
                <a:solidFill>
                  <a:srgbClr val="718096"/>
                </a:solidFill>
                <a:latin typeface="Noto Sans KR"/>
                <a:ea typeface="Noto Sans KR"/>
                <a:cs typeface="Noto Sans KR"/>
              </a:rPr>
              <a:t>접근성 동시 개선</a:t>
            </a:r>
            <a:endParaRPr lang="en-US" altLang="ko-KR" sz="1050" dirty="0">
              <a:solidFill>
                <a:srgbClr val="718096"/>
              </a:solidFill>
              <a:latin typeface="Noto Sans KR"/>
              <a:ea typeface="Noto Sans KR"/>
              <a:cs typeface="Noto Sans KR"/>
            </a:endParaRPr>
          </a:p>
        </p:txBody>
      </p:sp>
      <p:sp>
        <p:nvSpPr>
          <p:cNvPr id="92" name="화살표: 오른쪽 91">
            <a:extLst>
              <a:ext uri="{FF2B5EF4-FFF2-40B4-BE49-F238E27FC236}">
                <a16:creationId xmlns:a16="http://schemas.microsoft.com/office/drawing/2014/main" id="{5DA8FA11-E83E-A7E0-0BF1-D5EDB7C5B629}"/>
              </a:ext>
            </a:extLst>
          </p:cNvPr>
          <p:cNvSpPr/>
          <p:nvPr/>
        </p:nvSpPr>
        <p:spPr>
          <a:xfrm>
            <a:off x="5484671" y="2964750"/>
            <a:ext cx="1091682" cy="648478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00507" y="247802"/>
            <a:ext cx="323698" cy="323698"/>
          </a:xfrm>
          <a:prstGeom prst="roundRect">
            <a:avLst>
              <a:gd name="adj" fmla="val 166168"/>
            </a:avLst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t="-100" b="-100"/>
          <a:stretch/>
        </p:blipFill>
        <p:spPr>
          <a:xfrm>
            <a:off x="504749" y="333756"/>
            <a:ext cx="114300" cy="1527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819302" y="298349"/>
            <a:ext cx="210952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-15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자체 평가</a:t>
            </a:r>
            <a:endParaRPr lang="en-US" sz="24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rcRect l="-10" r="-10"/>
          <a:stretch/>
        </p:blipFill>
        <p:spPr>
          <a:xfrm>
            <a:off x="400507" y="724205"/>
            <a:ext cx="6720840" cy="1004926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543154" y="854197"/>
            <a:ext cx="743407" cy="743407"/>
          </a:xfrm>
          <a:prstGeom prst="roundRect">
            <a:avLst>
              <a:gd name="adj" fmla="val 50462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sp>
        <p:nvSpPr>
          <p:cNvPr id="13" name="Text 8"/>
          <p:cNvSpPr txBox="1"/>
          <p:nvPr/>
        </p:nvSpPr>
        <p:spPr>
          <a:xfrm>
            <a:off x="727862" y="1011474"/>
            <a:ext cx="457200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8.5</a:t>
            </a:r>
            <a:endParaRPr lang="en-US" sz="1900" dirty="0"/>
          </a:p>
        </p:txBody>
      </p:sp>
      <p:sp>
        <p:nvSpPr>
          <p:cNvPr id="14" name="Text 9"/>
          <p:cNvSpPr txBox="1"/>
          <p:nvPr/>
        </p:nvSpPr>
        <p:spPr>
          <a:xfrm>
            <a:off x="829361" y="1296767"/>
            <a:ext cx="24780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/ 10</a:t>
            </a:r>
            <a:endParaRPr lang="en-US" sz="800" dirty="0"/>
          </a:p>
        </p:txBody>
      </p:sp>
      <p:sp>
        <p:nvSpPr>
          <p:cNvPr id="15" name="Text 10"/>
          <p:cNvSpPr txBox="1"/>
          <p:nvPr/>
        </p:nvSpPr>
        <p:spPr>
          <a:xfrm>
            <a:off x="1399946" y="919799"/>
            <a:ext cx="816560" cy="244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종합 점수</a:t>
            </a:r>
            <a:endParaRPr lang="en-US" sz="1400" dirty="0"/>
          </a:p>
        </p:txBody>
      </p:sp>
      <p:sp>
        <p:nvSpPr>
          <p:cNvPr id="16" name="Shape 11"/>
          <p:cNvSpPr/>
          <p:nvPr/>
        </p:nvSpPr>
        <p:spPr>
          <a:xfrm>
            <a:off x="6341364" y="1019556"/>
            <a:ext cx="638251" cy="219456"/>
          </a:xfrm>
          <a:prstGeom prst="roundRect">
            <a:avLst>
              <a:gd name="adj" fmla="val 416667"/>
            </a:avLst>
          </a:prstGeom>
          <a:solidFill>
            <a:srgbClr val="FAFAFA"/>
          </a:solidFill>
          <a:ln w="12700">
            <a:solidFill>
              <a:srgbClr val="B8AAA3">
                <a:alpha val="35000"/>
              </a:srgbClr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6313018" y="1019556"/>
            <a:ext cx="695858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발표용 요약</a:t>
            </a:r>
            <a:endParaRPr lang="en-US" sz="800" dirty="0"/>
          </a:p>
        </p:txBody>
      </p:sp>
      <p:sp>
        <p:nvSpPr>
          <p:cNvPr id="18" name="Shape 13"/>
          <p:cNvSpPr/>
          <p:nvPr/>
        </p:nvSpPr>
        <p:spPr>
          <a:xfrm>
            <a:off x="1399946" y="1230930"/>
            <a:ext cx="972007" cy="286207"/>
          </a:xfrm>
          <a:prstGeom prst="roundRect">
            <a:avLst>
              <a:gd name="adj" fmla="val 25559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85900" y="1320541"/>
            <a:ext cx="105156" cy="105156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1647749" y="1230930"/>
            <a:ext cx="695858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핵심 기능 구현</a:t>
            </a:r>
            <a:endParaRPr lang="en-US" sz="800" dirty="0"/>
          </a:p>
        </p:txBody>
      </p:sp>
      <p:sp>
        <p:nvSpPr>
          <p:cNvPr id="21" name="Shape 15"/>
          <p:cNvSpPr/>
          <p:nvPr/>
        </p:nvSpPr>
        <p:spPr>
          <a:xfrm>
            <a:off x="2427732" y="1230930"/>
            <a:ext cx="1000354" cy="286207"/>
          </a:xfrm>
          <a:prstGeom prst="roundRect">
            <a:avLst>
              <a:gd name="adj" fmla="val 25559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6"/>
          <a:srcRect l="-783" r="-783"/>
          <a:stretch/>
        </p:blipFill>
        <p:spPr>
          <a:xfrm>
            <a:off x="2513686" y="1320541"/>
            <a:ext cx="133502" cy="105156"/>
          </a:xfrm>
          <a:prstGeom prst="rect">
            <a:avLst/>
          </a:prstGeom>
        </p:spPr>
      </p:pic>
      <p:sp>
        <p:nvSpPr>
          <p:cNvPr id="23" name="Text 16"/>
          <p:cNvSpPr txBox="1"/>
          <p:nvPr/>
        </p:nvSpPr>
        <p:spPr>
          <a:xfrm>
            <a:off x="2703881" y="1230930"/>
            <a:ext cx="695858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협업 체계 견고</a:t>
            </a:r>
            <a:endParaRPr lang="en-US" sz="800" dirty="0"/>
          </a:p>
        </p:txBody>
      </p:sp>
      <p:sp>
        <p:nvSpPr>
          <p:cNvPr id="24" name="Shape 17"/>
          <p:cNvSpPr/>
          <p:nvPr/>
        </p:nvSpPr>
        <p:spPr>
          <a:xfrm>
            <a:off x="3483864" y="1230930"/>
            <a:ext cx="1067105" cy="286207"/>
          </a:xfrm>
          <a:prstGeom prst="roundRect">
            <a:avLst>
              <a:gd name="adj" fmla="val 25559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69818" y="1320541"/>
            <a:ext cx="105156" cy="105156"/>
          </a:xfrm>
          <a:prstGeom prst="rect">
            <a:avLst/>
          </a:prstGeom>
        </p:spPr>
      </p:pic>
      <p:sp>
        <p:nvSpPr>
          <p:cNvPr id="26" name="Text 18"/>
          <p:cNvSpPr txBox="1"/>
          <p:nvPr/>
        </p:nvSpPr>
        <p:spPr>
          <a:xfrm>
            <a:off x="3731666" y="1230930"/>
            <a:ext cx="790956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일부 최적화 필요</a:t>
            </a:r>
            <a:endParaRPr lang="en-US" sz="800" dirty="0"/>
          </a:p>
        </p:txBody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8"/>
          <a:srcRect l="-7" r="-7"/>
          <a:stretch/>
        </p:blipFill>
        <p:spPr>
          <a:xfrm>
            <a:off x="7216445" y="724205"/>
            <a:ext cx="4575658" cy="1004926"/>
          </a:xfrm>
          <a:prstGeom prst="rect">
            <a:avLst/>
          </a:prstGeom>
        </p:spPr>
      </p:pic>
      <p:sp>
        <p:nvSpPr>
          <p:cNvPr id="28" name="Text 19"/>
          <p:cNvSpPr txBox="1"/>
          <p:nvPr/>
        </p:nvSpPr>
        <p:spPr>
          <a:xfrm>
            <a:off x="7460630" y="877336"/>
            <a:ext cx="772668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상태 표기</a:t>
            </a:r>
            <a:endParaRPr lang="en-US" sz="1400" dirty="0"/>
          </a:p>
        </p:txBody>
      </p: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E17D9829-20FE-5087-1309-F2FD2DAD8D7C}"/>
              </a:ext>
            </a:extLst>
          </p:cNvPr>
          <p:cNvGrpSpPr/>
          <p:nvPr/>
        </p:nvGrpSpPr>
        <p:grpSpPr>
          <a:xfrm>
            <a:off x="7457415" y="1258097"/>
            <a:ext cx="552298" cy="304495"/>
            <a:chOff x="7359091" y="992624"/>
            <a:chExt cx="552298" cy="304495"/>
          </a:xfrm>
        </p:grpSpPr>
        <p:sp>
          <p:nvSpPr>
            <p:cNvPr id="30" name="Shape 21"/>
            <p:cNvSpPr/>
            <p:nvPr/>
          </p:nvSpPr>
          <p:spPr>
            <a:xfrm>
              <a:off x="7359091" y="992624"/>
              <a:ext cx="552298" cy="304495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31" name="Shape 22"/>
            <p:cNvSpPr/>
            <p:nvPr/>
          </p:nvSpPr>
          <p:spPr>
            <a:xfrm>
              <a:off x="7454189" y="1097780"/>
              <a:ext cx="95098" cy="95098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  <p:sp>
          <p:nvSpPr>
            <p:cNvPr id="32" name="Text 23"/>
            <p:cNvSpPr txBox="1"/>
            <p:nvPr/>
          </p:nvSpPr>
          <p:spPr>
            <a:xfrm>
              <a:off x="7616038" y="1069434"/>
              <a:ext cx="277063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4E403B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완료</a:t>
              </a:r>
              <a:endParaRPr lang="en-US" sz="800" dirty="0"/>
            </a:p>
          </p:txBody>
        </p:sp>
      </p:grpSp>
      <p:grpSp>
        <p:nvGrpSpPr>
          <p:cNvPr id="194" name="그룹 193">
            <a:extLst>
              <a:ext uri="{FF2B5EF4-FFF2-40B4-BE49-F238E27FC236}">
                <a16:creationId xmlns:a16="http://schemas.microsoft.com/office/drawing/2014/main" id="{340981A5-6072-598F-A993-2573B301D2FA}"/>
              </a:ext>
            </a:extLst>
          </p:cNvPr>
          <p:cNvGrpSpPr/>
          <p:nvPr/>
        </p:nvGrpSpPr>
        <p:grpSpPr>
          <a:xfrm>
            <a:off x="8079207" y="1258097"/>
            <a:ext cx="647395" cy="304495"/>
            <a:chOff x="7980883" y="992624"/>
            <a:chExt cx="647395" cy="304495"/>
          </a:xfrm>
        </p:grpSpPr>
        <p:sp>
          <p:nvSpPr>
            <p:cNvPr id="33" name="Shape 24"/>
            <p:cNvSpPr/>
            <p:nvPr/>
          </p:nvSpPr>
          <p:spPr>
            <a:xfrm>
              <a:off x="7980883" y="992624"/>
              <a:ext cx="647395" cy="304495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34" name="Shape 25"/>
            <p:cNvSpPr/>
            <p:nvPr/>
          </p:nvSpPr>
          <p:spPr>
            <a:xfrm>
              <a:off x="8075981" y="1097780"/>
              <a:ext cx="95098" cy="95098"/>
            </a:xfrm>
            <a:prstGeom prst="ellipse">
              <a:avLst/>
            </a:prstGeom>
            <a:solidFill>
              <a:srgbClr val="FFD70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  <p:sp>
          <p:nvSpPr>
            <p:cNvPr id="35" name="Text 26"/>
            <p:cNvSpPr txBox="1"/>
            <p:nvPr/>
          </p:nvSpPr>
          <p:spPr>
            <a:xfrm>
              <a:off x="8237830" y="1069434"/>
              <a:ext cx="372161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4E403B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진행중</a:t>
              </a:r>
              <a:endParaRPr lang="en-US" sz="800" dirty="0"/>
            </a:p>
          </p:txBody>
        </p:sp>
      </p:grpSp>
      <p:sp>
        <p:nvSpPr>
          <p:cNvPr id="36" name="Shape 27"/>
          <p:cNvSpPr/>
          <p:nvPr/>
        </p:nvSpPr>
        <p:spPr>
          <a:xfrm>
            <a:off x="8833871" y="1276642"/>
            <a:ext cx="752551" cy="286207"/>
          </a:xfrm>
          <a:prstGeom prst="roundRect">
            <a:avLst>
              <a:gd name="adj" fmla="val 255591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pic>
        <p:nvPicPr>
          <p:cNvPr id="37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19825" y="1367168"/>
            <a:ext cx="105156" cy="105156"/>
          </a:xfrm>
          <a:prstGeom prst="rect">
            <a:avLst/>
          </a:prstGeom>
        </p:spPr>
      </p:pic>
      <p:sp>
        <p:nvSpPr>
          <p:cNvPr id="38" name="Text 28"/>
          <p:cNvSpPr txBox="1"/>
          <p:nvPr/>
        </p:nvSpPr>
        <p:spPr>
          <a:xfrm>
            <a:off x="9081674" y="1276642"/>
            <a:ext cx="47640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측정 기반</a:t>
            </a:r>
            <a:endParaRPr lang="en-US" sz="800" dirty="0"/>
          </a:p>
        </p:txBody>
      </p:sp>
      <p:sp>
        <p:nvSpPr>
          <p:cNvPr id="39" name="Shape 29"/>
          <p:cNvSpPr/>
          <p:nvPr/>
        </p:nvSpPr>
        <p:spPr>
          <a:xfrm>
            <a:off x="9658660" y="1276642"/>
            <a:ext cx="752551" cy="286207"/>
          </a:xfrm>
          <a:prstGeom prst="roundRect">
            <a:avLst>
              <a:gd name="adj" fmla="val 255591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pic>
        <p:nvPicPr>
          <p:cNvPr id="40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743699" y="1367168"/>
            <a:ext cx="105156" cy="105156"/>
          </a:xfrm>
          <a:prstGeom prst="rect">
            <a:avLst/>
          </a:prstGeom>
        </p:spPr>
      </p:pic>
      <p:sp>
        <p:nvSpPr>
          <p:cNvPr id="41" name="Text 30"/>
          <p:cNvSpPr txBox="1"/>
          <p:nvPr/>
        </p:nvSpPr>
        <p:spPr>
          <a:xfrm>
            <a:off x="9905548" y="1276642"/>
            <a:ext cx="47640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과장 금지</a:t>
            </a:r>
            <a:endParaRPr lang="en-US" sz="800" dirty="0"/>
          </a:p>
        </p:txBody>
      </p:sp>
      <p:pic>
        <p:nvPicPr>
          <p:cNvPr id="42" name="Image 9" descr="preencoded.png"/>
          <p:cNvPicPr>
            <a:picLocks noChangeAspect="1"/>
          </p:cNvPicPr>
          <p:nvPr/>
        </p:nvPicPr>
        <p:blipFill>
          <a:blip r:embed="rId11"/>
          <a:srcRect t="-8" b="-8"/>
          <a:stretch/>
        </p:blipFill>
        <p:spPr>
          <a:xfrm>
            <a:off x="400507" y="1826556"/>
            <a:ext cx="11391595" cy="3637899"/>
          </a:xfrm>
          <a:prstGeom prst="rect">
            <a:avLst/>
          </a:prstGeom>
        </p:spPr>
      </p:pic>
      <p:sp>
        <p:nvSpPr>
          <p:cNvPr id="43" name="Shape 31"/>
          <p:cNvSpPr/>
          <p:nvPr/>
        </p:nvSpPr>
        <p:spPr>
          <a:xfrm>
            <a:off x="523951" y="2233429"/>
            <a:ext cx="11144707" cy="9144"/>
          </a:xfrm>
          <a:prstGeom prst="rect">
            <a:avLst/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44" name="Shape 32"/>
          <p:cNvSpPr/>
          <p:nvPr/>
        </p:nvSpPr>
        <p:spPr>
          <a:xfrm>
            <a:off x="523951" y="1890531"/>
            <a:ext cx="267005" cy="267005"/>
          </a:xfrm>
          <a:prstGeom prst="roundRect">
            <a:avLst>
              <a:gd name="adj" fmla="val 220156"/>
            </a:avLst>
          </a:prstGeom>
          <a:solidFill>
            <a:srgbClr val="EE9B8D">
              <a:alpha val="12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pic>
        <p:nvPicPr>
          <p:cNvPr id="45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99846" y="1975755"/>
            <a:ext cx="114300" cy="114300"/>
          </a:xfrm>
          <a:prstGeom prst="rect">
            <a:avLst/>
          </a:prstGeom>
        </p:spPr>
      </p:pic>
      <p:sp>
        <p:nvSpPr>
          <p:cNvPr id="46" name="Text 33"/>
          <p:cNvSpPr txBox="1"/>
          <p:nvPr/>
        </p:nvSpPr>
        <p:spPr>
          <a:xfrm>
            <a:off x="866850" y="1942837"/>
            <a:ext cx="1780337" cy="2241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팀원별 목표 달성 현황</a:t>
            </a:r>
            <a:endParaRPr lang="en-US" sz="1400" dirty="0"/>
          </a:p>
        </p:txBody>
      </p:sp>
      <p:sp>
        <p:nvSpPr>
          <p:cNvPr id="47" name="Text 34"/>
          <p:cNvSpPr txBox="1"/>
          <p:nvPr/>
        </p:nvSpPr>
        <p:spPr>
          <a:xfrm>
            <a:off x="10737799" y="1961125"/>
            <a:ext cx="120700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목표 · 상태 · 측정 방법</a:t>
            </a:r>
            <a:endParaRPr lang="en-US" sz="800" dirty="0"/>
          </a:p>
        </p:txBody>
      </p:sp>
      <p:sp>
        <p:nvSpPr>
          <p:cNvPr id="48" name="Shape 35"/>
          <p:cNvSpPr/>
          <p:nvPr/>
        </p:nvSpPr>
        <p:spPr>
          <a:xfrm>
            <a:off x="523951" y="2318468"/>
            <a:ext cx="2048256" cy="276149"/>
          </a:xfrm>
          <a:prstGeom prst="roundRect">
            <a:avLst>
              <a:gd name="adj" fmla="val 228362"/>
            </a:avLst>
          </a:prstGeom>
          <a:solidFill>
            <a:srgbClr val="FAFAFA"/>
          </a:solidFill>
          <a:ln w="12700">
            <a:solidFill>
              <a:srgbClr val="B8AAA3">
                <a:alpha val="25000"/>
              </a:srgbClr>
            </a:solidFill>
            <a:prstDash val="solid"/>
          </a:ln>
        </p:spPr>
      </p:sp>
      <p:sp>
        <p:nvSpPr>
          <p:cNvPr id="49" name="Text 36"/>
          <p:cNvSpPr txBox="1"/>
          <p:nvPr/>
        </p:nvSpPr>
        <p:spPr>
          <a:xfrm>
            <a:off x="609905" y="2385219"/>
            <a:ext cx="202722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팀원</a:t>
            </a:r>
            <a:endParaRPr lang="en-US" sz="800" dirty="0"/>
          </a:p>
        </p:txBody>
      </p:sp>
      <p:sp>
        <p:nvSpPr>
          <p:cNvPr id="50" name="Shape 37"/>
          <p:cNvSpPr/>
          <p:nvPr/>
        </p:nvSpPr>
        <p:spPr>
          <a:xfrm>
            <a:off x="2628900" y="2318468"/>
            <a:ext cx="6372454" cy="276149"/>
          </a:xfrm>
          <a:prstGeom prst="roundRect">
            <a:avLst>
              <a:gd name="adj" fmla="val 228362"/>
            </a:avLst>
          </a:prstGeom>
          <a:solidFill>
            <a:srgbClr val="FAFAFA"/>
          </a:solidFill>
          <a:ln w="12700">
            <a:solidFill>
              <a:srgbClr val="B8AAA3">
                <a:alpha val="25000"/>
              </a:srgbClr>
            </a:solidFill>
            <a:prstDash val="solid"/>
          </a:ln>
        </p:spPr>
      </p:sp>
      <p:sp>
        <p:nvSpPr>
          <p:cNvPr id="51" name="Text 38"/>
          <p:cNvSpPr txBox="1"/>
          <p:nvPr/>
        </p:nvSpPr>
        <p:spPr>
          <a:xfrm>
            <a:off x="2714854" y="2385219"/>
            <a:ext cx="63916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목표</a:t>
            </a:r>
            <a:endParaRPr lang="en-US" sz="800" dirty="0"/>
          </a:p>
        </p:txBody>
      </p:sp>
      <p:sp>
        <p:nvSpPr>
          <p:cNvPr id="52" name="Shape 39"/>
          <p:cNvSpPr/>
          <p:nvPr/>
        </p:nvSpPr>
        <p:spPr>
          <a:xfrm>
            <a:off x="9058046" y="2318468"/>
            <a:ext cx="1028700" cy="276149"/>
          </a:xfrm>
          <a:prstGeom prst="roundRect">
            <a:avLst>
              <a:gd name="adj" fmla="val 228362"/>
            </a:avLst>
          </a:prstGeom>
          <a:solidFill>
            <a:srgbClr val="FAFAFA"/>
          </a:solidFill>
          <a:ln w="12700">
            <a:solidFill>
              <a:srgbClr val="B8AAA3">
                <a:alpha val="25000"/>
              </a:srgbClr>
            </a:solidFill>
            <a:prstDash val="solid"/>
          </a:ln>
        </p:spPr>
      </p:sp>
      <p:sp>
        <p:nvSpPr>
          <p:cNvPr id="53" name="Text 40"/>
          <p:cNvSpPr txBox="1"/>
          <p:nvPr/>
        </p:nvSpPr>
        <p:spPr>
          <a:xfrm>
            <a:off x="9144000" y="2385219"/>
            <a:ext cx="93360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달성</a:t>
            </a:r>
            <a:endParaRPr lang="en-US" sz="800" dirty="0"/>
          </a:p>
        </p:txBody>
      </p:sp>
      <p:sp>
        <p:nvSpPr>
          <p:cNvPr id="54" name="Shape 41"/>
          <p:cNvSpPr/>
          <p:nvPr/>
        </p:nvSpPr>
        <p:spPr>
          <a:xfrm>
            <a:off x="10144354" y="2318468"/>
            <a:ext cx="1524305" cy="276149"/>
          </a:xfrm>
          <a:prstGeom prst="roundRect">
            <a:avLst>
              <a:gd name="adj" fmla="val 228362"/>
            </a:avLst>
          </a:prstGeom>
          <a:solidFill>
            <a:srgbClr val="FAFAFA"/>
          </a:solidFill>
          <a:ln w="12700">
            <a:solidFill>
              <a:srgbClr val="B8AAA3">
                <a:alpha val="25000"/>
              </a:srgbClr>
            </a:solidFill>
            <a:prstDash val="solid"/>
          </a:ln>
        </p:spPr>
      </p:sp>
      <p:sp>
        <p:nvSpPr>
          <p:cNvPr id="55" name="Text 42"/>
          <p:cNvSpPr txBox="1"/>
          <p:nvPr/>
        </p:nvSpPr>
        <p:spPr>
          <a:xfrm>
            <a:off x="10230307" y="2385219"/>
            <a:ext cx="146121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측정 방법</a:t>
            </a:r>
            <a:endParaRPr lang="en-US" sz="800" dirty="0"/>
          </a:p>
        </p:txBody>
      </p:sp>
      <p:sp>
        <p:nvSpPr>
          <p:cNvPr id="56" name="Shape 43"/>
          <p:cNvSpPr/>
          <p:nvPr/>
        </p:nvSpPr>
        <p:spPr>
          <a:xfrm>
            <a:off x="523951" y="2737263"/>
            <a:ext cx="2048256" cy="357067"/>
          </a:xfrm>
          <a:prstGeom prst="roundRect">
            <a:avLst>
              <a:gd name="adj" fmla="val 564971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sp>
        <p:nvSpPr>
          <p:cNvPr id="57" name="Shape 44"/>
          <p:cNvSpPr/>
          <p:nvPr/>
        </p:nvSpPr>
        <p:spPr>
          <a:xfrm>
            <a:off x="609905" y="2811780"/>
            <a:ext cx="247802" cy="247802"/>
          </a:xfrm>
          <a:prstGeom prst="roundRect">
            <a:avLst>
              <a:gd name="adj" fmla="val 255465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58" name="Image 11" descr="preencoded.png"/>
          <p:cNvPicPr>
            <a:picLocks noChangeAspect="1"/>
          </p:cNvPicPr>
          <p:nvPr/>
        </p:nvPicPr>
        <p:blipFill>
          <a:blip r:embed="rId13"/>
          <a:srcRect l="-1911" r="-1911"/>
          <a:stretch/>
        </p:blipFill>
        <p:spPr>
          <a:xfrm>
            <a:off x="666598" y="2878531"/>
            <a:ext cx="133502" cy="114300"/>
          </a:xfrm>
          <a:prstGeom prst="rect">
            <a:avLst/>
          </a:prstGeom>
        </p:spPr>
      </p:pic>
      <p:sp>
        <p:nvSpPr>
          <p:cNvPr id="59" name="Text 45"/>
          <p:cNvSpPr txBox="1"/>
          <p:nvPr/>
        </p:nvSpPr>
        <p:spPr>
          <a:xfrm>
            <a:off x="933602" y="2820924"/>
            <a:ext cx="37216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윤지현</a:t>
            </a:r>
            <a:endParaRPr lang="en-US" sz="900" dirty="0"/>
          </a:p>
        </p:txBody>
      </p:sp>
      <p:sp>
        <p:nvSpPr>
          <p:cNvPr id="60" name="Text 46"/>
          <p:cNvSpPr txBox="1"/>
          <p:nvPr/>
        </p:nvSpPr>
        <p:spPr>
          <a:xfrm>
            <a:off x="933602" y="2951683"/>
            <a:ext cx="372161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PM / AI</a:t>
            </a:r>
            <a:endParaRPr lang="en-US" sz="900" dirty="0"/>
          </a:p>
        </p:txBody>
      </p:sp>
      <p:sp>
        <p:nvSpPr>
          <p:cNvPr id="61" name="Shape 47"/>
          <p:cNvSpPr/>
          <p:nvPr/>
        </p:nvSpPr>
        <p:spPr>
          <a:xfrm>
            <a:off x="2098548" y="2837383"/>
            <a:ext cx="390449" cy="200254"/>
          </a:xfrm>
          <a:prstGeom prst="roundRect">
            <a:avLst>
              <a:gd name="adj" fmla="val 456620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62" name="Text 48"/>
          <p:cNvSpPr txBox="1"/>
          <p:nvPr/>
        </p:nvSpPr>
        <p:spPr>
          <a:xfrm>
            <a:off x="2174443" y="2875788"/>
            <a:ext cx="314554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Lead</a:t>
            </a:r>
            <a:endParaRPr lang="en-US" sz="800" dirty="0"/>
          </a:p>
        </p:txBody>
      </p:sp>
      <p:sp>
        <p:nvSpPr>
          <p:cNvPr id="63" name="Shape 49"/>
          <p:cNvSpPr/>
          <p:nvPr/>
        </p:nvSpPr>
        <p:spPr>
          <a:xfrm>
            <a:off x="2628900" y="2680219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64" name="Text 50"/>
          <p:cNvSpPr txBox="1"/>
          <p:nvPr/>
        </p:nvSpPr>
        <p:spPr>
          <a:xfrm>
            <a:off x="2714854" y="2698507"/>
            <a:ext cx="828602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기능 구현</a:t>
            </a:r>
            <a:endParaRPr lang="en-US" sz="1000" b="1" dirty="0"/>
          </a:p>
        </p:txBody>
      </p:sp>
      <p:sp>
        <p:nvSpPr>
          <p:cNvPr id="68" name="Shape 54"/>
          <p:cNvSpPr/>
          <p:nvPr/>
        </p:nvSpPr>
        <p:spPr>
          <a:xfrm>
            <a:off x="10144354" y="2680219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69" name="Text 55"/>
          <p:cNvSpPr txBox="1"/>
          <p:nvPr/>
        </p:nvSpPr>
        <p:spPr>
          <a:xfrm>
            <a:off x="10230307" y="2703993"/>
            <a:ext cx="1371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정확도 98% (테스트 케이스)</a:t>
            </a:r>
            <a:endParaRPr lang="en-US" sz="800" dirty="0"/>
          </a:p>
        </p:txBody>
      </p:sp>
      <p:sp>
        <p:nvSpPr>
          <p:cNvPr id="70" name="Shape 56"/>
          <p:cNvSpPr/>
          <p:nvPr/>
        </p:nvSpPr>
        <p:spPr>
          <a:xfrm>
            <a:off x="2628900" y="2893274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71" name="Text 57"/>
          <p:cNvSpPr txBox="1"/>
          <p:nvPr/>
        </p:nvSpPr>
        <p:spPr>
          <a:xfrm>
            <a:off x="2714854" y="2911562"/>
            <a:ext cx="574278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1000" b="1" dirty="0"/>
          </a:p>
        </p:txBody>
      </p:sp>
      <p:sp>
        <p:nvSpPr>
          <p:cNvPr id="75" name="Shape 61"/>
          <p:cNvSpPr/>
          <p:nvPr/>
        </p:nvSpPr>
        <p:spPr>
          <a:xfrm>
            <a:off x="10144354" y="2893274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76" name="Text 62"/>
          <p:cNvSpPr txBox="1"/>
          <p:nvPr/>
        </p:nvSpPr>
        <p:spPr>
          <a:xfrm>
            <a:off x="10230307" y="2917049"/>
            <a:ext cx="116311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동기화 동작 확인</a:t>
            </a:r>
            <a:endParaRPr lang="en-US" sz="800" dirty="0"/>
          </a:p>
        </p:txBody>
      </p:sp>
      <p:sp>
        <p:nvSpPr>
          <p:cNvPr id="77" name="Shape 63"/>
          <p:cNvSpPr/>
          <p:nvPr/>
        </p:nvSpPr>
        <p:spPr>
          <a:xfrm>
            <a:off x="2628900" y="3106329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78" name="Text 64"/>
          <p:cNvSpPr txBox="1"/>
          <p:nvPr/>
        </p:nvSpPr>
        <p:spPr>
          <a:xfrm>
            <a:off x="2714853" y="3124617"/>
            <a:ext cx="917673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 관리</a:t>
            </a:r>
            <a:endParaRPr lang="en-US" sz="1000" b="1" dirty="0"/>
          </a:p>
        </p:txBody>
      </p:sp>
      <p:sp>
        <p:nvSpPr>
          <p:cNvPr id="82" name="Shape 68"/>
          <p:cNvSpPr/>
          <p:nvPr/>
        </p:nvSpPr>
        <p:spPr>
          <a:xfrm>
            <a:off x="10144354" y="3106329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83" name="Text 69"/>
          <p:cNvSpPr txBox="1"/>
          <p:nvPr/>
        </p:nvSpPr>
        <p:spPr>
          <a:xfrm>
            <a:off x="10230307" y="3130104"/>
            <a:ext cx="1290218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일정 준수 100% (마일스톤)</a:t>
            </a:r>
            <a:endParaRPr lang="en-US" sz="800" dirty="0"/>
          </a:p>
        </p:txBody>
      </p:sp>
      <p:sp>
        <p:nvSpPr>
          <p:cNvPr id="84" name="Shape 70"/>
          <p:cNvSpPr/>
          <p:nvPr/>
        </p:nvSpPr>
        <p:spPr>
          <a:xfrm>
            <a:off x="523951" y="3434840"/>
            <a:ext cx="2048256" cy="440744"/>
          </a:xfrm>
          <a:prstGeom prst="roundRect">
            <a:avLst>
              <a:gd name="adj" fmla="val 564971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sp>
        <p:nvSpPr>
          <p:cNvPr id="85" name="Shape 71"/>
          <p:cNvSpPr/>
          <p:nvPr/>
        </p:nvSpPr>
        <p:spPr>
          <a:xfrm>
            <a:off x="609905" y="3534924"/>
            <a:ext cx="247802" cy="247802"/>
          </a:xfrm>
          <a:prstGeom prst="roundRect">
            <a:avLst>
              <a:gd name="adj" fmla="val 255465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86" name="Image 1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76656" y="3601675"/>
            <a:ext cx="114300" cy="114300"/>
          </a:xfrm>
          <a:prstGeom prst="rect">
            <a:avLst/>
          </a:prstGeom>
        </p:spPr>
      </p:pic>
      <p:sp>
        <p:nvSpPr>
          <p:cNvPr id="87" name="Text 72"/>
          <p:cNvSpPr txBox="1"/>
          <p:nvPr/>
        </p:nvSpPr>
        <p:spPr>
          <a:xfrm>
            <a:off x="933602" y="3544982"/>
            <a:ext cx="37216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정서영</a:t>
            </a:r>
            <a:endParaRPr lang="en-US" sz="900" dirty="0"/>
          </a:p>
        </p:txBody>
      </p:sp>
      <p:sp>
        <p:nvSpPr>
          <p:cNvPr id="88" name="Text 73"/>
          <p:cNvSpPr txBox="1"/>
          <p:nvPr/>
        </p:nvSpPr>
        <p:spPr>
          <a:xfrm>
            <a:off x="933602" y="3674827"/>
            <a:ext cx="372161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UI/UX</a:t>
            </a:r>
            <a:endParaRPr lang="en-US" sz="900" dirty="0"/>
          </a:p>
        </p:txBody>
      </p:sp>
      <p:sp>
        <p:nvSpPr>
          <p:cNvPr id="89" name="Shape 74"/>
          <p:cNvSpPr/>
          <p:nvPr/>
        </p:nvSpPr>
        <p:spPr>
          <a:xfrm>
            <a:off x="2002536" y="3560527"/>
            <a:ext cx="485546" cy="200254"/>
          </a:xfrm>
          <a:prstGeom prst="roundRect">
            <a:avLst>
              <a:gd name="adj" fmla="val 456620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90" name="Text 75"/>
          <p:cNvSpPr txBox="1"/>
          <p:nvPr/>
        </p:nvSpPr>
        <p:spPr>
          <a:xfrm>
            <a:off x="2078431" y="3598932"/>
            <a:ext cx="40965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Design</a:t>
            </a:r>
            <a:endParaRPr lang="en-US" sz="800" dirty="0"/>
          </a:p>
        </p:txBody>
      </p:sp>
      <p:sp>
        <p:nvSpPr>
          <p:cNvPr id="91" name="Shape 76"/>
          <p:cNvSpPr/>
          <p:nvPr/>
        </p:nvSpPr>
        <p:spPr>
          <a:xfrm>
            <a:off x="2628900" y="3384697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92" name="Text 77"/>
          <p:cNvSpPr txBox="1"/>
          <p:nvPr/>
        </p:nvSpPr>
        <p:spPr>
          <a:xfrm>
            <a:off x="2714854" y="3402985"/>
            <a:ext cx="639910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앱 디자인</a:t>
            </a:r>
            <a:endParaRPr lang="en-US" sz="1000" b="1" dirty="0"/>
          </a:p>
        </p:txBody>
      </p:sp>
      <p:sp>
        <p:nvSpPr>
          <p:cNvPr id="96" name="Shape 81"/>
          <p:cNvSpPr/>
          <p:nvPr/>
        </p:nvSpPr>
        <p:spPr>
          <a:xfrm>
            <a:off x="10144354" y="3384697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97" name="Text 82"/>
          <p:cNvSpPr txBox="1"/>
          <p:nvPr/>
        </p:nvSpPr>
        <p:spPr>
          <a:xfrm>
            <a:off x="10230307" y="3408471"/>
            <a:ext cx="1281074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사용성 4.8/5 (내부 피드백)</a:t>
            </a:r>
            <a:endParaRPr lang="en-US" sz="800" dirty="0"/>
          </a:p>
        </p:txBody>
      </p:sp>
      <p:sp>
        <p:nvSpPr>
          <p:cNvPr id="98" name="Shape 83"/>
          <p:cNvSpPr/>
          <p:nvPr/>
        </p:nvSpPr>
        <p:spPr>
          <a:xfrm>
            <a:off x="2628900" y="3598666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99" name="Text 84"/>
          <p:cNvSpPr txBox="1"/>
          <p:nvPr/>
        </p:nvSpPr>
        <p:spPr>
          <a:xfrm>
            <a:off x="2714854" y="3616040"/>
            <a:ext cx="574278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1000" b="1" dirty="0"/>
          </a:p>
        </p:txBody>
      </p:sp>
      <p:sp>
        <p:nvSpPr>
          <p:cNvPr id="103" name="Shape 88"/>
          <p:cNvSpPr/>
          <p:nvPr/>
        </p:nvSpPr>
        <p:spPr>
          <a:xfrm>
            <a:off x="10144354" y="3598666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04" name="Text 89"/>
          <p:cNvSpPr txBox="1"/>
          <p:nvPr/>
        </p:nvSpPr>
        <p:spPr>
          <a:xfrm>
            <a:off x="10230307" y="3621526"/>
            <a:ext cx="135971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동기화 시나리오 통과</a:t>
            </a:r>
            <a:endParaRPr lang="en-US" sz="800" dirty="0"/>
          </a:p>
        </p:txBody>
      </p:sp>
      <p:sp>
        <p:nvSpPr>
          <p:cNvPr id="105" name="Shape 90"/>
          <p:cNvSpPr/>
          <p:nvPr/>
        </p:nvSpPr>
        <p:spPr>
          <a:xfrm>
            <a:off x="2628900" y="3811721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06" name="Text 91"/>
          <p:cNvSpPr txBox="1"/>
          <p:nvPr/>
        </p:nvSpPr>
        <p:spPr>
          <a:xfrm>
            <a:off x="2714854" y="3829095"/>
            <a:ext cx="1278648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경험 최적화</a:t>
            </a:r>
            <a:endParaRPr lang="en-US" sz="1000" b="1" dirty="0"/>
          </a:p>
        </p:txBody>
      </p:sp>
      <p:sp>
        <p:nvSpPr>
          <p:cNvPr id="110" name="Shape 95"/>
          <p:cNvSpPr/>
          <p:nvPr/>
        </p:nvSpPr>
        <p:spPr>
          <a:xfrm>
            <a:off x="10144354" y="3811721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11" name="Text 96"/>
          <p:cNvSpPr txBox="1"/>
          <p:nvPr/>
        </p:nvSpPr>
        <p:spPr>
          <a:xfrm>
            <a:off x="10230307" y="3834581"/>
            <a:ext cx="110368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피드백 반영 체크리스트</a:t>
            </a:r>
            <a:endParaRPr lang="en-US" sz="800" dirty="0"/>
          </a:p>
        </p:txBody>
      </p:sp>
      <p:sp>
        <p:nvSpPr>
          <p:cNvPr id="112" name="Shape 97"/>
          <p:cNvSpPr/>
          <p:nvPr/>
        </p:nvSpPr>
        <p:spPr>
          <a:xfrm>
            <a:off x="523951" y="4182053"/>
            <a:ext cx="2048256" cy="349714"/>
          </a:xfrm>
          <a:prstGeom prst="roundRect">
            <a:avLst>
              <a:gd name="adj" fmla="val 564971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sp>
        <p:nvSpPr>
          <p:cNvPr id="113" name="Shape 98"/>
          <p:cNvSpPr/>
          <p:nvPr/>
        </p:nvSpPr>
        <p:spPr>
          <a:xfrm>
            <a:off x="609905" y="4240316"/>
            <a:ext cx="247802" cy="247802"/>
          </a:xfrm>
          <a:prstGeom prst="roundRect">
            <a:avLst>
              <a:gd name="adj" fmla="val 255465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114" name="Image 13" descr="preencoded.png"/>
          <p:cNvPicPr>
            <a:picLocks noChangeAspect="1"/>
          </p:cNvPicPr>
          <p:nvPr/>
        </p:nvPicPr>
        <p:blipFill>
          <a:blip r:embed="rId15"/>
          <a:srcRect l="-133" r="-133"/>
          <a:stretch/>
        </p:blipFill>
        <p:spPr>
          <a:xfrm>
            <a:off x="690372" y="4307067"/>
            <a:ext cx="85954" cy="114300"/>
          </a:xfrm>
          <a:prstGeom prst="rect">
            <a:avLst/>
          </a:prstGeom>
        </p:spPr>
      </p:pic>
      <p:sp>
        <p:nvSpPr>
          <p:cNvPr id="115" name="Text 99"/>
          <p:cNvSpPr txBox="1"/>
          <p:nvPr/>
        </p:nvSpPr>
        <p:spPr>
          <a:xfrm>
            <a:off x="933602" y="4250374"/>
            <a:ext cx="37216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이건영</a:t>
            </a:r>
            <a:endParaRPr lang="en-US" sz="900" dirty="0"/>
          </a:p>
        </p:txBody>
      </p:sp>
      <p:sp>
        <p:nvSpPr>
          <p:cNvPr id="116" name="Text 100"/>
          <p:cNvSpPr txBox="1"/>
          <p:nvPr/>
        </p:nvSpPr>
        <p:spPr>
          <a:xfrm>
            <a:off x="933602" y="4380219"/>
            <a:ext cx="372161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FE</a:t>
            </a:r>
            <a:endParaRPr lang="en-US" sz="900" dirty="0"/>
          </a:p>
        </p:txBody>
      </p:sp>
      <p:sp>
        <p:nvSpPr>
          <p:cNvPr id="117" name="Shape 101"/>
          <p:cNvSpPr/>
          <p:nvPr/>
        </p:nvSpPr>
        <p:spPr>
          <a:xfrm>
            <a:off x="2139696" y="4265919"/>
            <a:ext cx="352044" cy="200254"/>
          </a:xfrm>
          <a:prstGeom prst="roundRect">
            <a:avLst>
              <a:gd name="adj" fmla="val 456620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118" name="Text 102"/>
          <p:cNvSpPr txBox="1"/>
          <p:nvPr/>
        </p:nvSpPr>
        <p:spPr>
          <a:xfrm>
            <a:off x="2216506" y="4304324"/>
            <a:ext cx="277063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App</a:t>
            </a:r>
            <a:endParaRPr lang="en-US" sz="800" dirty="0"/>
          </a:p>
        </p:txBody>
      </p:sp>
      <p:sp>
        <p:nvSpPr>
          <p:cNvPr id="119" name="Shape 103"/>
          <p:cNvSpPr/>
          <p:nvPr/>
        </p:nvSpPr>
        <p:spPr>
          <a:xfrm>
            <a:off x="2628900" y="4080761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20" name="Text 104"/>
          <p:cNvSpPr txBox="1"/>
          <p:nvPr/>
        </p:nvSpPr>
        <p:spPr>
          <a:xfrm>
            <a:off x="2714853" y="4099049"/>
            <a:ext cx="1002058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업체 상세/채팅</a:t>
            </a:r>
            <a:endParaRPr lang="en-US" sz="1000" b="1" dirty="0"/>
          </a:p>
        </p:txBody>
      </p:sp>
      <p:sp>
        <p:nvSpPr>
          <p:cNvPr id="124" name="Shape 108"/>
          <p:cNvSpPr/>
          <p:nvPr/>
        </p:nvSpPr>
        <p:spPr>
          <a:xfrm>
            <a:off x="10144354" y="4080761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25" name="Text 109"/>
          <p:cNvSpPr txBox="1"/>
          <p:nvPr/>
        </p:nvSpPr>
        <p:spPr>
          <a:xfrm>
            <a:off x="10230307" y="4104535"/>
            <a:ext cx="986638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응답속도 0.2s (로컬)</a:t>
            </a:r>
            <a:endParaRPr lang="en-US" sz="800" dirty="0"/>
          </a:p>
        </p:txBody>
      </p:sp>
      <p:sp>
        <p:nvSpPr>
          <p:cNvPr id="126" name="Shape 110"/>
          <p:cNvSpPr/>
          <p:nvPr/>
        </p:nvSpPr>
        <p:spPr>
          <a:xfrm>
            <a:off x="2628899" y="4293815"/>
            <a:ext cx="6391657" cy="241963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27" name="Text 111"/>
          <p:cNvSpPr txBox="1"/>
          <p:nvPr/>
        </p:nvSpPr>
        <p:spPr>
          <a:xfrm>
            <a:off x="2714854" y="4312103"/>
            <a:ext cx="1101676" cy="1540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로그인/회원가입</a:t>
            </a:r>
            <a:endParaRPr lang="en-US" sz="900" b="1" dirty="0"/>
          </a:p>
        </p:txBody>
      </p:sp>
      <p:sp>
        <p:nvSpPr>
          <p:cNvPr id="131" name="Shape 115"/>
          <p:cNvSpPr/>
          <p:nvPr/>
        </p:nvSpPr>
        <p:spPr>
          <a:xfrm>
            <a:off x="10144354" y="4293816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32" name="Text 116"/>
          <p:cNvSpPr txBox="1"/>
          <p:nvPr/>
        </p:nvSpPr>
        <p:spPr>
          <a:xfrm>
            <a:off x="10230307" y="4317590"/>
            <a:ext cx="90708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요구사항 충족 체크</a:t>
            </a:r>
            <a:endParaRPr lang="en-US" sz="800" dirty="0"/>
          </a:p>
        </p:txBody>
      </p:sp>
      <p:sp>
        <p:nvSpPr>
          <p:cNvPr id="133" name="Shape 117"/>
          <p:cNvSpPr/>
          <p:nvPr/>
        </p:nvSpPr>
        <p:spPr>
          <a:xfrm>
            <a:off x="2628900" y="4535778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34" name="Text 118"/>
          <p:cNvSpPr txBox="1"/>
          <p:nvPr/>
        </p:nvSpPr>
        <p:spPr>
          <a:xfrm>
            <a:off x="2714854" y="4553152"/>
            <a:ext cx="477003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디버깅</a:t>
            </a:r>
            <a:endParaRPr lang="en-US" sz="1000" b="1" dirty="0"/>
          </a:p>
        </p:txBody>
      </p:sp>
      <p:sp>
        <p:nvSpPr>
          <p:cNvPr id="138" name="Shape 122"/>
          <p:cNvSpPr/>
          <p:nvPr/>
        </p:nvSpPr>
        <p:spPr>
          <a:xfrm>
            <a:off x="10144354" y="4507785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39" name="Text 123"/>
          <p:cNvSpPr txBox="1"/>
          <p:nvPr/>
        </p:nvSpPr>
        <p:spPr>
          <a:xfrm>
            <a:off x="10230307" y="4530645"/>
            <a:ext cx="113385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버그 해결률 95% (이슈)</a:t>
            </a:r>
            <a:endParaRPr lang="en-US" sz="800" dirty="0"/>
          </a:p>
        </p:txBody>
      </p:sp>
      <p:sp>
        <p:nvSpPr>
          <p:cNvPr id="140" name="Shape 124"/>
          <p:cNvSpPr/>
          <p:nvPr/>
        </p:nvSpPr>
        <p:spPr>
          <a:xfrm>
            <a:off x="523951" y="4823481"/>
            <a:ext cx="2048256" cy="405993"/>
          </a:xfrm>
          <a:prstGeom prst="roundRect">
            <a:avLst>
              <a:gd name="adj" fmla="val 564971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sp>
        <p:nvSpPr>
          <p:cNvPr id="141" name="Shape 125"/>
          <p:cNvSpPr/>
          <p:nvPr/>
        </p:nvSpPr>
        <p:spPr>
          <a:xfrm>
            <a:off x="609905" y="4899059"/>
            <a:ext cx="247802" cy="247802"/>
          </a:xfrm>
          <a:prstGeom prst="roundRect">
            <a:avLst>
              <a:gd name="adj" fmla="val 255465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142" name="Image 1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76656" y="4965810"/>
            <a:ext cx="114300" cy="114300"/>
          </a:xfrm>
          <a:prstGeom prst="rect">
            <a:avLst/>
          </a:prstGeom>
        </p:spPr>
      </p:pic>
      <p:sp>
        <p:nvSpPr>
          <p:cNvPr id="143" name="Text 126"/>
          <p:cNvSpPr txBox="1"/>
          <p:nvPr/>
        </p:nvSpPr>
        <p:spPr>
          <a:xfrm>
            <a:off x="933602" y="4908203"/>
            <a:ext cx="37216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강주영</a:t>
            </a:r>
            <a:endParaRPr lang="en-US" sz="900" dirty="0"/>
          </a:p>
        </p:txBody>
      </p:sp>
      <p:sp>
        <p:nvSpPr>
          <p:cNvPr id="144" name="Text 127"/>
          <p:cNvSpPr txBox="1"/>
          <p:nvPr/>
        </p:nvSpPr>
        <p:spPr>
          <a:xfrm>
            <a:off x="933602" y="5038047"/>
            <a:ext cx="372161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</a:t>
            </a:r>
            <a:endParaRPr lang="en-US" sz="900" dirty="0"/>
          </a:p>
        </p:txBody>
      </p:sp>
      <p:sp>
        <p:nvSpPr>
          <p:cNvPr id="145" name="Shape 128"/>
          <p:cNvSpPr/>
          <p:nvPr/>
        </p:nvSpPr>
        <p:spPr>
          <a:xfrm>
            <a:off x="2118665" y="4924662"/>
            <a:ext cx="371246" cy="200254"/>
          </a:xfrm>
          <a:prstGeom prst="roundRect">
            <a:avLst>
              <a:gd name="adj" fmla="val 456620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146" name="Text 129"/>
          <p:cNvSpPr txBox="1"/>
          <p:nvPr/>
        </p:nvSpPr>
        <p:spPr>
          <a:xfrm>
            <a:off x="2194560" y="4962152"/>
            <a:ext cx="29535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</a:t>
            </a:r>
            <a:endParaRPr lang="en-US" sz="800" dirty="0"/>
          </a:p>
        </p:txBody>
      </p:sp>
      <p:sp>
        <p:nvSpPr>
          <p:cNvPr id="147" name="Shape 130"/>
          <p:cNvSpPr/>
          <p:nvPr/>
        </p:nvSpPr>
        <p:spPr>
          <a:xfrm>
            <a:off x="2628900" y="4776826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48" name="Text 131"/>
          <p:cNvSpPr txBox="1"/>
          <p:nvPr/>
        </p:nvSpPr>
        <p:spPr>
          <a:xfrm>
            <a:off x="2714853" y="4794199"/>
            <a:ext cx="1101677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 UI DB 연동</a:t>
            </a:r>
            <a:endParaRPr lang="en-US" sz="1000" b="1" dirty="0"/>
          </a:p>
        </p:txBody>
      </p:sp>
      <p:sp>
        <p:nvSpPr>
          <p:cNvPr id="152" name="Shape 135"/>
          <p:cNvSpPr/>
          <p:nvPr/>
        </p:nvSpPr>
        <p:spPr>
          <a:xfrm>
            <a:off x="10144354" y="4776826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53" name="Text 136"/>
          <p:cNvSpPr txBox="1"/>
          <p:nvPr/>
        </p:nvSpPr>
        <p:spPr>
          <a:xfrm>
            <a:off x="10230307" y="4799686"/>
            <a:ext cx="121340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안정성 99% (테스트)</a:t>
            </a:r>
            <a:endParaRPr lang="en-US" sz="800" dirty="0"/>
          </a:p>
        </p:txBody>
      </p:sp>
      <p:sp>
        <p:nvSpPr>
          <p:cNvPr id="154" name="Shape 137"/>
          <p:cNvSpPr/>
          <p:nvPr/>
        </p:nvSpPr>
        <p:spPr>
          <a:xfrm>
            <a:off x="2628900" y="4989881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55" name="Text 138"/>
          <p:cNvSpPr txBox="1"/>
          <p:nvPr/>
        </p:nvSpPr>
        <p:spPr>
          <a:xfrm>
            <a:off x="2714854" y="5008169"/>
            <a:ext cx="734842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최적화</a:t>
            </a:r>
            <a:endParaRPr lang="en-US" sz="1000" b="1" dirty="0"/>
          </a:p>
        </p:txBody>
      </p:sp>
      <p:sp>
        <p:nvSpPr>
          <p:cNvPr id="157" name="Shape 140"/>
          <p:cNvSpPr/>
          <p:nvPr/>
        </p:nvSpPr>
        <p:spPr>
          <a:xfrm>
            <a:off x="9351321" y="5038046"/>
            <a:ext cx="571500" cy="131971"/>
          </a:xfrm>
          <a:prstGeom prst="roundRect">
            <a:avLst>
              <a:gd name="adj" fmla="val 456620"/>
            </a:avLst>
          </a:prstGeom>
          <a:solidFill>
            <a:srgbClr val="FFFFFF"/>
          </a:solidFill>
          <a:ln w="12700">
            <a:solidFill>
              <a:srgbClr val="B8AAA3">
                <a:alpha val="25000"/>
              </a:srgbClr>
            </a:solidFill>
            <a:prstDash val="solid"/>
          </a:ln>
        </p:spPr>
      </p:sp>
      <p:sp>
        <p:nvSpPr>
          <p:cNvPr id="159" name="Shape 142"/>
          <p:cNvSpPr/>
          <p:nvPr/>
        </p:nvSpPr>
        <p:spPr>
          <a:xfrm>
            <a:off x="10144354" y="4989881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60" name="Text 143"/>
          <p:cNvSpPr txBox="1"/>
          <p:nvPr/>
        </p:nvSpPr>
        <p:spPr>
          <a:xfrm>
            <a:off x="10230307" y="5013655"/>
            <a:ext cx="122346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응답시간 단축(벤치 예정)</a:t>
            </a:r>
            <a:endParaRPr lang="en-US" sz="800" dirty="0"/>
          </a:p>
        </p:txBody>
      </p:sp>
      <p:sp>
        <p:nvSpPr>
          <p:cNvPr id="161" name="Shape 144"/>
          <p:cNvSpPr/>
          <p:nvPr/>
        </p:nvSpPr>
        <p:spPr>
          <a:xfrm>
            <a:off x="2628900" y="5202936"/>
            <a:ext cx="6372454" cy="19060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62" name="Text 145"/>
          <p:cNvSpPr txBox="1"/>
          <p:nvPr/>
        </p:nvSpPr>
        <p:spPr>
          <a:xfrm>
            <a:off x="2714854" y="5221224"/>
            <a:ext cx="639910" cy="1197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성능 개선</a:t>
            </a:r>
            <a:endParaRPr lang="en-US" sz="1000" b="1" dirty="0"/>
          </a:p>
        </p:txBody>
      </p:sp>
      <p:sp>
        <p:nvSpPr>
          <p:cNvPr id="164" name="Shape 147"/>
          <p:cNvSpPr/>
          <p:nvPr/>
        </p:nvSpPr>
        <p:spPr>
          <a:xfrm>
            <a:off x="9351321" y="5226709"/>
            <a:ext cx="571500" cy="156363"/>
          </a:xfrm>
          <a:prstGeom prst="roundRect">
            <a:avLst>
              <a:gd name="adj" fmla="val 456620"/>
            </a:avLst>
          </a:prstGeom>
          <a:solidFill>
            <a:srgbClr val="FFFFFF"/>
          </a:solidFill>
          <a:ln w="12700">
            <a:solidFill>
              <a:srgbClr val="B8AAA3">
                <a:alpha val="25000"/>
              </a:srgbClr>
            </a:solidFill>
            <a:prstDash val="solid"/>
          </a:ln>
        </p:spPr>
      </p:sp>
      <p:sp>
        <p:nvSpPr>
          <p:cNvPr id="166" name="Shape 149"/>
          <p:cNvSpPr/>
          <p:nvPr/>
        </p:nvSpPr>
        <p:spPr>
          <a:xfrm>
            <a:off x="10144354" y="5202936"/>
            <a:ext cx="1524305" cy="161849"/>
          </a:xfrm>
          <a:prstGeom prst="roundRect">
            <a:avLst>
              <a:gd name="adj" fmla="val 564971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67" name="Text 150"/>
          <p:cNvSpPr txBox="1"/>
          <p:nvPr/>
        </p:nvSpPr>
        <p:spPr>
          <a:xfrm>
            <a:off x="10230307" y="5226710"/>
            <a:ext cx="128290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로딩 속도 개선(측정 적용)</a:t>
            </a:r>
            <a:endParaRPr lang="en-US" sz="800" dirty="0"/>
          </a:p>
        </p:txBody>
      </p:sp>
      <p:pic>
        <p:nvPicPr>
          <p:cNvPr id="168" name="Image 15" descr="preencoded.png"/>
          <p:cNvPicPr>
            <a:picLocks noChangeAspect="1"/>
          </p:cNvPicPr>
          <p:nvPr/>
        </p:nvPicPr>
        <p:blipFill>
          <a:blip r:embed="rId17"/>
          <a:srcRect t="-5" b="-5"/>
          <a:stretch/>
        </p:blipFill>
        <p:spPr>
          <a:xfrm>
            <a:off x="400507" y="5559552"/>
            <a:ext cx="11391595" cy="1108253"/>
          </a:xfrm>
          <a:prstGeom prst="rect">
            <a:avLst/>
          </a:prstGeom>
        </p:spPr>
      </p:pic>
      <p:sp>
        <p:nvSpPr>
          <p:cNvPr id="169" name="Shape 151"/>
          <p:cNvSpPr/>
          <p:nvPr/>
        </p:nvSpPr>
        <p:spPr>
          <a:xfrm>
            <a:off x="523951" y="5663794"/>
            <a:ext cx="267005" cy="267005"/>
          </a:xfrm>
          <a:prstGeom prst="roundRect">
            <a:avLst>
              <a:gd name="adj" fmla="val 220156"/>
            </a:avLst>
          </a:prstGeom>
          <a:solidFill>
            <a:srgbClr val="EE9B8D">
              <a:alpha val="12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pic>
        <p:nvPicPr>
          <p:cNvPr id="170" name="Image 16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99846" y="5740603"/>
            <a:ext cx="114300" cy="114300"/>
          </a:xfrm>
          <a:prstGeom prst="rect">
            <a:avLst/>
          </a:prstGeom>
        </p:spPr>
      </p:pic>
      <p:sp>
        <p:nvSpPr>
          <p:cNvPr id="171" name="Text 152"/>
          <p:cNvSpPr txBox="1"/>
          <p:nvPr/>
        </p:nvSpPr>
        <p:spPr>
          <a:xfrm>
            <a:off x="866851" y="5706770"/>
            <a:ext cx="1626718" cy="2314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종합 향후 개선 방향</a:t>
            </a:r>
            <a:endParaRPr lang="en-US" sz="1400" dirty="0"/>
          </a:p>
        </p:txBody>
      </p:sp>
      <p:sp>
        <p:nvSpPr>
          <p:cNvPr id="172" name="Text 153"/>
          <p:cNvSpPr txBox="1"/>
          <p:nvPr/>
        </p:nvSpPr>
        <p:spPr>
          <a:xfrm>
            <a:off x="10783519" y="5706770"/>
            <a:ext cx="1115568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스텝(4가지)</a:t>
            </a:r>
            <a:endParaRPr lang="en-US" sz="900" dirty="0"/>
          </a:p>
        </p:txBody>
      </p:sp>
      <p:sp>
        <p:nvSpPr>
          <p:cNvPr id="173" name="Shape 154"/>
          <p:cNvSpPr/>
          <p:nvPr/>
        </p:nvSpPr>
        <p:spPr>
          <a:xfrm>
            <a:off x="523951" y="6006694"/>
            <a:ext cx="2734056" cy="562356"/>
          </a:xfrm>
          <a:prstGeom prst="roundRect">
            <a:avLst>
              <a:gd name="adj" fmla="val 66143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74" name="Shape 155"/>
          <p:cNvSpPr/>
          <p:nvPr/>
        </p:nvSpPr>
        <p:spPr>
          <a:xfrm>
            <a:off x="609905" y="6092647"/>
            <a:ext cx="228600" cy="228600"/>
          </a:xfrm>
          <a:prstGeom prst="roundRect">
            <a:avLst>
              <a:gd name="adj" fmla="val 266667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pic>
        <p:nvPicPr>
          <p:cNvPr id="175" name="Image 17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671170" y="6154826"/>
            <a:ext cx="105156" cy="105156"/>
          </a:xfrm>
          <a:prstGeom prst="rect">
            <a:avLst/>
          </a:prstGeom>
        </p:spPr>
      </p:pic>
      <p:sp>
        <p:nvSpPr>
          <p:cNvPr id="176" name="Text 156"/>
          <p:cNvSpPr txBox="1"/>
          <p:nvPr/>
        </p:nvSpPr>
        <p:spPr>
          <a:xfrm>
            <a:off x="905256" y="6123795"/>
            <a:ext cx="1097280" cy="174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추천 정확도 99%</a:t>
            </a:r>
            <a:endParaRPr lang="en-US" sz="1000" dirty="0"/>
          </a:p>
        </p:txBody>
      </p:sp>
      <p:sp>
        <p:nvSpPr>
          <p:cNvPr id="177" name="Text 157"/>
          <p:cNvSpPr txBox="1"/>
          <p:nvPr/>
        </p:nvSpPr>
        <p:spPr>
          <a:xfrm>
            <a:off x="675222" y="6378854"/>
            <a:ext cx="2753258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데이터/프롬프트 튜닝</a:t>
            </a:r>
            <a:endParaRPr lang="en-US" sz="800" dirty="0"/>
          </a:p>
        </p:txBody>
      </p:sp>
      <p:sp>
        <p:nvSpPr>
          <p:cNvPr id="178" name="Shape 158"/>
          <p:cNvSpPr/>
          <p:nvPr/>
        </p:nvSpPr>
        <p:spPr>
          <a:xfrm>
            <a:off x="3329330" y="6006694"/>
            <a:ext cx="2734056" cy="562356"/>
          </a:xfrm>
          <a:prstGeom prst="roundRect">
            <a:avLst>
              <a:gd name="adj" fmla="val 66143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79" name="Shape 159"/>
          <p:cNvSpPr/>
          <p:nvPr/>
        </p:nvSpPr>
        <p:spPr>
          <a:xfrm>
            <a:off x="3414370" y="6092647"/>
            <a:ext cx="228600" cy="228600"/>
          </a:xfrm>
          <a:prstGeom prst="roundRect">
            <a:avLst>
              <a:gd name="adj" fmla="val 266667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pic>
        <p:nvPicPr>
          <p:cNvPr id="180" name="Image 18" descr="preencoded.png"/>
          <p:cNvPicPr>
            <a:picLocks noChangeAspect="1"/>
          </p:cNvPicPr>
          <p:nvPr/>
        </p:nvPicPr>
        <p:blipFill>
          <a:blip r:embed="rId20"/>
          <a:srcRect t="-1750" b="-1750"/>
          <a:stretch/>
        </p:blipFill>
        <p:spPr>
          <a:xfrm>
            <a:off x="3471977" y="6154826"/>
            <a:ext cx="114300" cy="105156"/>
          </a:xfrm>
          <a:prstGeom prst="rect">
            <a:avLst/>
          </a:prstGeom>
        </p:spPr>
      </p:pic>
      <p:sp>
        <p:nvSpPr>
          <p:cNvPr id="181" name="Text 160"/>
          <p:cNvSpPr txBox="1"/>
          <p:nvPr/>
        </p:nvSpPr>
        <p:spPr>
          <a:xfrm>
            <a:off x="3709721" y="6146597"/>
            <a:ext cx="834847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UX 피드백 반영</a:t>
            </a:r>
            <a:endParaRPr lang="en-US" sz="1000" dirty="0"/>
          </a:p>
        </p:txBody>
      </p:sp>
      <p:sp>
        <p:nvSpPr>
          <p:cNvPr id="182" name="Text 161"/>
          <p:cNvSpPr txBox="1"/>
          <p:nvPr/>
        </p:nvSpPr>
        <p:spPr>
          <a:xfrm>
            <a:off x="3535671" y="6378854"/>
            <a:ext cx="2753258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흐름·마이크로카피</a:t>
            </a:r>
            <a:endParaRPr lang="en-US" sz="800" dirty="0"/>
          </a:p>
        </p:txBody>
      </p:sp>
      <p:sp>
        <p:nvSpPr>
          <p:cNvPr id="183" name="Shape 162"/>
          <p:cNvSpPr/>
          <p:nvPr/>
        </p:nvSpPr>
        <p:spPr>
          <a:xfrm>
            <a:off x="6133795" y="6006694"/>
            <a:ext cx="2734056" cy="562356"/>
          </a:xfrm>
          <a:prstGeom prst="roundRect">
            <a:avLst>
              <a:gd name="adj" fmla="val 66143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84" name="Shape 163"/>
          <p:cNvSpPr/>
          <p:nvPr/>
        </p:nvSpPr>
        <p:spPr>
          <a:xfrm>
            <a:off x="6219749" y="6092647"/>
            <a:ext cx="228600" cy="228600"/>
          </a:xfrm>
          <a:prstGeom prst="roundRect">
            <a:avLst>
              <a:gd name="adj" fmla="val 266667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pic>
        <p:nvPicPr>
          <p:cNvPr id="185" name="Image 19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281928" y="6154826"/>
            <a:ext cx="105156" cy="105156"/>
          </a:xfrm>
          <a:prstGeom prst="rect">
            <a:avLst/>
          </a:prstGeom>
        </p:spPr>
      </p:pic>
      <p:sp>
        <p:nvSpPr>
          <p:cNvPr id="186" name="Text 164"/>
          <p:cNvSpPr txBox="1"/>
          <p:nvPr/>
        </p:nvSpPr>
        <p:spPr>
          <a:xfrm>
            <a:off x="6515100" y="6146597"/>
            <a:ext cx="75986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0.1s 단축</a:t>
            </a:r>
            <a:endParaRPr lang="en-US" sz="1000" dirty="0"/>
          </a:p>
        </p:txBody>
      </p:sp>
      <p:sp>
        <p:nvSpPr>
          <p:cNvPr id="187" name="Text 165"/>
          <p:cNvSpPr txBox="1"/>
          <p:nvPr/>
        </p:nvSpPr>
        <p:spPr>
          <a:xfrm>
            <a:off x="6266404" y="6378854"/>
            <a:ext cx="2753258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캐시/쿼리 최적화</a:t>
            </a:r>
            <a:endParaRPr lang="en-US" sz="800" dirty="0"/>
          </a:p>
        </p:txBody>
      </p:sp>
      <p:sp>
        <p:nvSpPr>
          <p:cNvPr id="188" name="Shape 166"/>
          <p:cNvSpPr/>
          <p:nvPr/>
        </p:nvSpPr>
        <p:spPr>
          <a:xfrm>
            <a:off x="8939174" y="6006694"/>
            <a:ext cx="2734056" cy="562356"/>
          </a:xfrm>
          <a:prstGeom prst="roundRect">
            <a:avLst>
              <a:gd name="adj" fmla="val 66143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89" name="Shape 167"/>
          <p:cNvSpPr/>
          <p:nvPr/>
        </p:nvSpPr>
        <p:spPr>
          <a:xfrm>
            <a:off x="9025128" y="6092647"/>
            <a:ext cx="228600" cy="228600"/>
          </a:xfrm>
          <a:prstGeom prst="roundRect">
            <a:avLst>
              <a:gd name="adj" fmla="val 266667"/>
            </a:avLst>
          </a:prstGeom>
          <a:solidFill>
            <a:srgbClr val="EE9B8D">
              <a:alpha val="10000"/>
            </a:srgbClr>
          </a:solidFill>
          <a:ln w="12700">
            <a:solidFill>
              <a:srgbClr val="EE9B8D">
                <a:alpha val="20000"/>
              </a:srgbClr>
            </a:solidFill>
            <a:prstDash val="solid"/>
          </a:ln>
        </p:spPr>
      </p:sp>
      <p:pic>
        <p:nvPicPr>
          <p:cNvPr id="190" name="Image 20" descr="preencoded.png"/>
          <p:cNvPicPr>
            <a:picLocks noChangeAspect="1"/>
          </p:cNvPicPr>
          <p:nvPr/>
        </p:nvPicPr>
        <p:blipFill>
          <a:blip r:embed="rId22"/>
          <a:srcRect l="-783" r="-783"/>
          <a:stretch/>
        </p:blipFill>
        <p:spPr>
          <a:xfrm>
            <a:off x="9072677" y="6154826"/>
            <a:ext cx="133502" cy="105156"/>
          </a:xfrm>
          <a:prstGeom prst="rect">
            <a:avLst/>
          </a:prstGeom>
        </p:spPr>
      </p:pic>
      <p:sp>
        <p:nvSpPr>
          <p:cNvPr id="191" name="Text 168"/>
          <p:cNvSpPr txBox="1"/>
          <p:nvPr/>
        </p:nvSpPr>
        <p:spPr>
          <a:xfrm>
            <a:off x="9320478" y="6117101"/>
            <a:ext cx="1061471" cy="174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실사용자 테스트</a:t>
            </a:r>
            <a:endParaRPr lang="en-US" sz="1000" dirty="0"/>
          </a:p>
        </p:txBody>
      </p:sp>
      <p:sp>
        <p:nvSpPr>
          <p:cNvPr id="192" name="Text 169"/>
          <p:cNvSpPr txBox="1"/>
          <p:nvPr/>
        </p:nvSpPr>
        <p:spPr>
          <a:xfrm>
            <a:off x="9053121" y="6378854"/>
            <a:ext cx="2753258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측정→개선 루프</a:t>
            </a:r>
            <a:endParaRPr lang="en-US" sz="800" dirty="0"/>
          </a:p>
        </p:txBody>
      </p:sp>
      <p:grpSp>
        <p:nvGrpSpPr>
          <p:cNvPr id="220" name="그룹 219">
            <a:extLst>
              <a:ext uri="{FF2B5EF4-FFF2-40B4-BE49-F238E27FC236}">
                <a16:creationId xmlns:a16="http://schemas.microsoft.com/office/drawing/2014/main" id="{72917EC8-E45B-B50E-9A48-E84F601821D0}"/>
              </a:ext>
            </a:extLst>
          </p:cNvPr>
          <p:cNvGrpSpPr/>
          <p:nvPr/>
        </p:nvGrpSpPr>
        <p:grpSpPr>
          <a:xfrm>
            <a:off x="9360922" y="2636933"/>
            <a:ext cx="552298" cy="190609"/>
            <a:chOff x="9269729" y="2636933"/>
            <a:chExt cx="552298" cy="190609"/>
          </a:xfrm>
        </p:grpSpPr>
        <p:sp>
          <p:nvSpPr>
            <p:cNvPr id="200" name="Shape 21">
              <a:extLst>
                <a:ext uri="{FF2B5EF4-FFF2-40B4-BE49-F238E27FC236}">
                  <a16:creationId xmlns:a16="http://schemas.microsoft.com/office/drawing/2014/main" id="{34B665D2-DA32-3843-C2FF-F0DC87436844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01" name="Shape 22">
              <a:extLst>
                <a:ext uri="{FF2B5EF4-FFF2-40B4-BE49-F238E27FC236}">
                  <a16:creationId xmlns:a16="http://schemas.microsoft.com/office/drawing/2014/main" id="{54C73777-9BFC-51C9-B1F7-C4C69B818D25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21" name="그룹 220">
            <a:extLst>
              <a:ext uri="{FF2B5EF4-FFF2-40B4-BE49-F238E27FC236}">
                <a16:creationId xmlns:a16="http://schemas.microsoft.com/office/drawing/2014/main" id="{E09BF410-8D88-2019-9E30-59D971C96570}"/>
              </a:ext>
            </a:extLst>
          </p:cNvPr>
          <p:cNvGrpSpPr/>
          <p:nvPr/>
        </p:nvGrpSpPr>
        <p:grpSpPr>
          <a:xfrm>
            <a:off x="9360922" y="2872597"/>
            <a:ext cx="552298" cy="190609"/>
            <a:chOff x="9269729" y="2636933"/>
            <a:chExt cx="552298" cy="190609"/>
          </a:xfrm>
        </p:grpSpPr>
        <p:sp>
          <p:nvSpPr>
            <p:cNvPr id="222" name="Shape 21">
              <a:extLst>
                <a:ext uri="{FF2B5EF4-FFF2-40B4-BE49-F238E27FC236}">
                  <a16:creationId xmlns:a16="http://schemas.microsoft.com/office/drawing/2014/main" id="{614A1A1F-E52C-729E-F6DC-FA05642F2854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23" name="Shape 22">
              <a:extLst>
                <a:ext uri="{FF2B5EF4-FFF2-40B4-BE49-F238E27FC236}">
                  <a16:creationId xmlns:a16="http://schemas.microsoft.com/office/drawing/2014/main" id="{974BA96D-6D99-F282-E84F-7242C121D175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66" name="그룹 265">
            <a:extLst>
              <a:ext uri="{FF2B5EF4-FFF2-40B4-BE49-F238E27FC236}">
                <a16:creationId xmlns:a16="http://schemas.microsoft.com/office/drawing/2014/main" id="{85A4B1ED-4ACD-051F-2474-DE5A22ACA34B}"/>
              </a:ext>
            </a:extLst>
          </p:cNvPr>
          <p:cNvGrpSpPr/>
          <p:nvPr/>
        </p:nvGrpSpPr>
        <p:grpSpPr>
          <a:xfrm>
            <a:off x="9360922" y="3089205"/>
            <a:ext cx="552298" cy="190609"/>
            <a:chOff x="9269729" y="2636933"/>
            <a:chExt cx="552298" cy="190609"/>
          </a:xfrm>
        </p:grpSpPr>
        <p:sp>
          <p:nvSpPr>
            <p:cNvPr id="267" name="Shape 21">
              <a:extLst>
                <a:ext uri="{FF2B5EF4-FFF2-40B4-BE49-F238E27FC236}">
                  <a16:creationId xmlns:a16="http://schemas.microsoft.com/office/drawing/2014/main" id="{87B71383-92EF-4F21-BE66-B3173FC22BBD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68" name="Shape 22">
              <a:extLst>
                <a:ext uri="{FF2B5EF4-FFF2-40B4-BE49-F238E27FC236}">
                  <a16:creationId xmlns:a16="http://schemas.microsoft.com/office/drawing/2014/main" id="{85E05757-D5F2-6174-7B58-F053B01BA4F4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69" name="그룹 268">
            <a:extLst>
              <a:ext uri="{FF2B5EF4-FFF2-40B4-BE49-F238E27FC236}">
                <a16:creationId xmlns:a16="http://schemas.microsoft.com/office/drawing/2014/main" id="{FCD967CA-C984-564C-CE7A-4BFEF34D94A3}"/>
              </a:ext>
            </a:extLst>
          </p:cNvPr>
          <p:cNvGrpSpPr/>
          <p:nvPr/>
        </p:nvGrpSpPr>
        <p:grpSpPr>
          <a:xfrm>
            <a:off x="9360922" y="3416780"/>
            <a:ext cx="552298" cy="190609"/>
            <a:chOff x="9269729" y="2636933"/>
            <a:chExt cx="552298" cy="190609"/>
          </a:xfrm>
        </p:grpSpPr>
        <p:sp>
          <p:nvSpPr>
            <p:cNvPr id="270" name="Shape 21">
              <a:extLst>
                <a:ext uri="{FF2B5EF4-FFF2-40B4-BE49-F238E27FC236}">
                  <a16:creationId xmlns:a16="http://schemas.microsoft.com/office/drawing/2014/main" id="{A11CDEB1-1919-7C1E-DF84-33583F46E793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71" name="Shape 22">
              <a:extLst>
                <a:ext uri="{FF2B5EF4-FFF2-40B4-BE49-F238E27FC236}">
                  <a16:creationId xmlns:a16="http://schemas.microsoft.com/office/drawing/2014/main" id="{F28BFD13-02BF-EB67-FABA-CC3367FA5ADD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1C56E548-335B-2FD4-F556-C2D07145F239}"/>
              </a:ext>
            </a:extLst>
          </p:cNvPr>
          <p:cNvGrpSpPr/>
          <p:nvPr/>
        </p:nvGrpSpPr>
        <p:grpSpPr>
          <a:xfrm>
            <a:off x="9360922" y="3621526"/>
            <a:ext cx="552298" cy="190609"/>
            <a:chOff x="9269729" y="2636933"/>
            <a:chExt cx="552298" cy="190609"/>
          </a:xfrm>
        </p:grpSpPr>
        <p:sp>
          <p:nvSpPr>
            <p:cNvPr id="273" name="Shape 21">
              <a:extLst>
                <a:ext uri="{FF2B5EF4-FFF2-40B4-BE49-F238E27FC236}">
                  <a16:creationId xmlns:a16="http://schemas.microsoft.com/office/drawing/2014/main" id="{CDC7CB30-43A5-9C3C-0017-831F4D74F0A1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74" name="Shape 22">
              <a:extLst>
                <a:ext uri="{FF2B5EF4-FFF2-40B4-BE49-F238E27FC236}">
                  <a16:creationId xmlns:a16="http://schemas.microsoft.com/office/drawing/2014/main" id="{89BDB2D7-10B0-E712-D043-D377B54E6AA3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75" name="그룹 274">
            <a:extLst>
              <a:ext uri="{FF2B5EF4-FFF2-40B4-BE49-F238E27FC236}">
                <a16:creationId xmlns:a16="http://schemas.microsoft.com/office/drawing/2014/main" id="{351E86E1-3C75-2847-F27B-421D5288DB0E}"/>
              </a:ext>
            </a:extLst>
          </p:cNvPr>
          <p:cNvGrpSpPr/>
          <p:nvPr/>
        </p:nvGrpSpPr>
        <p:grpSpPr>
          <a:xfrm>
            <a:off x="9360922" y="3811721"/>
            <a:ext cx="552298" cy="190609"/>
            <a:chOff x="9269729" y="2636933"/>
            <a:chExt cx="552298" cy="190609"/>
          </a:xfrm>
        </p:grpSpPr>
        <p:sp>
          <p:nvSpPr>
            <p:cNvPr id="276" name="Shape 21">
              <a:extLst>
                <a:ext uri="{FF2B5EF4-FFF2-40B4-BE49-F238E27FC236}">
                  <a16:creationId xmlns:a16="http://schemas.microsoft.com/office/drawing/2014/main" id="{EB31EF9E-6150-4CEE-79EF-3F6DBCA5A1FB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77" name="Shape 22">
              <a:extLst>
                <a:ext uri="{FF2B5EF4-FFF2-40B4-BE49-F238E27FC236}">
                  <a16:creationId xmlns:a16="http://schemas.microsoft.com/office/drawing/2014/main" id="{BFC19659-AB79-8827-262A-0AB62C13C594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78" name="그룹 277">
            <a:extLst>
              <a:ext uri="{FF2B5EF4-FFF2-40B4-BE49-F238E27FC236}">
                <a16:creationId xmlns:a16="http://schemas.microsoft.com/office/drawing/2014/main" id="{8A4EC49F-B3E2-989E-E232-72006CA29916}"/>
              </a:ext>
            </a:extLst>
          </p:cNvPr>
          <p:cNvGrpSpPr/>
          <p:nvPr/>
        </p:nvGrpSpPr>
        <p:grpSpPr>
          <a:xfrm>
            <a:off x="9360922" y="4052001"/>
            <a:ext cx="552298" cy="190609"/>
            <a:chOff x="9269729" y="2636933"/>
            <a:chExt cx="552298" cy="190609"/>
          </a:xfrm>
        </p:grpSpPr>
        <p:sp>
          <p:nvSpPr>
            <p:cNvPr id="279" name="Shape 21">
              <a:extLst>
                <a:ext uri="{FF2B5EF4-FFF2-40B4-BE49-F238E27FC236}">
                  <a16:creationId xmlns:a16="http://schemas.microsoft.com/office/drawing/2014/main" id="{5C92E918-ED1E-AF58-6A8B-B7393B880A99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80" name="Shape 22">
              <a:extLst>
                <a:ext uri="{FF2B5EF4-FFF2-40B4-BE49-F238E27FC236}">
                  <a16:creationId xmlns:a16="http://schemas.microsoft.com/office/drawing/2014/main" id="{A7842B37-4609-8607-92B1-1AE674EA814C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81" name="그룹 280">
            <a:extLst>
              <a:ext uri="{FF2B5EF4-FFF2-40B4-BE49-F238E27FC236}">
                <a16:creationId xmlns:a16="http://schemas.microsoft.com/office/drawing/2014/main" id="{334539B7-7F03-5625-1336-23549739D587}"/>
              </a:ext>
            </a:extLst>
          </p:cNvPr>
          <p:cNvGrpSpPr/>
          <p:nvPr/>
        </p:nvGrpSpPr>
        <p:grpSpPr>
          <a:xfrm>
            <a:off x="9360922" y="4289941"/>
            <a:ext cx="552298" cy="190609"/>
            <a:chOff x="9269729" y="2636933"/>
            <a:chExt cx="552298" cy="190609"/>
          </a:xfrm>
        </p:grpSpPr>
        <p:sp>
          <p:nvSpPr>
            <p:cNvPr id="282" name="Shape 21">
              <a:extLst>
                <a:ext uri="{FF2B5EF4-FFF2-40B4-BE49-F238E27FC236}">
                  <a16:creationId xmlns:a16="http://schemas.microsoft.com/office/drawing/2014/main" id="{0F4116C3-93AA-58A0-9CB7-84FCED109E0C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83" name="Shape 22">
              <a:extLst>
                <a:ext uri="{FF2B5EF4-FFF2-40B4-BE49-F238E27FC236}">
                  <a16:creationId xmlns:a16="http://schemas.microsoft.com/office/drawing/2014/main" id="{D3602261-EFFD-5ABC-16D8-D2C54A97A5C0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84" name="그룹 283">
            <a:extLst>
              <a:ext uri="{FF2B5EF4-FFF2-40B4-BE49-F238E27FC236}">
                <a16:creationId xmlns:a16="http://schemas.microsoft.com/office/drawing/2014/main" id="{A47918CB-1667-5217-A422-56FA901F8A8C}"/>
              </a:ext>
            </a:extLst>
          </p:cNvPr>
          <p:cNvGrpSpPr/>
          <p:nvPr/>
        </p:nvGrpSpPr>
        <p:grpSpPr>
          <a:xfrm>
            <a:off x="9360922" y="4549640"/>
            <a:ext cx="552298" cy="190609"/>
            <a:chOff x="9269729" y="2636933"/>
            <a:chExt cx="552298" cy="190609"/>
          </a:xfrm>
        </p:grpSpPr>
        <p:sp>
          <p:nvSpPr>
            <p:cNvPr id="285" name="Shape 21">
              <a:extLst>
                <a:ext uri="{FF2B5EF4-FFF2-40B4-BE49-F238E27FC236}">
                  <a16:creationId xmlns:a16="http://schemas.microsoft.com/office/drawing/2014/main" id="{DFD05FF9-3628-594D-151E-192C7FF5EEE6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86" name="Shape 22">
              <a:extLst>
                <a:ext uri="{FF2B5EF4-FFF2-40B4-BE49-F238E27FC236}">
                  <a16:creationId xmlns:a16="http://schemas.microsoft.com/office/drawing/2014/main" id="{F22FB3F5-9877-E074-9721-14A5F2BCDAED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grpSp>
        <p:nvGrpSpPr>
          <p:cNvPr id="287" name="그룹 286">
            <a:extLst>
              <a:ext uri="{FF2B5EF4-FFF2-40B4-BE49-F238E27FC236}">
                <a16:creationId xmlns:a16="http://schemas.microsoft.com/office/drawing/2014/main" id="{72F1EAC9-D01D-F696-EF14-F09633561897}"/>
              </a:ext>
            </a:extLst>
          </p:cNvPr>
          <p:cNvGrpSpPr/>
          <p:nvPr/>
        </p:nvGrpSpPr>
        <p:grpSpPr>
          <a:xfrm>
            <a:off x="9360922" y="4748066"/>
            <a:ext cx="552298" cy="190609"/>
            <a:chOff x="9269729" y="2636933"/>
            <a:chExt cx="552298" cy="190609"/>
          </a:xfrm>
        </p:grpSpPr>
        <p:sp>
          <p:nvSpPr>
            <p:cNvPr id="288" name="Shape 21">
              <a:extLst>
                <a:ext uri="{FF2B5EF4-FFF2-40B4-BE49-F238E27FC236}">
                  <a16:creationId xmlns:a16="http://schemas.microsoft.com/office/drawing/2014/main" id="{DD186C18-A8F1-1814-577D-4F85CB4C9720}"/>
                </a:ext>
              </a:extLst>
            </p:cNvPr>
            <p:cNvSpPr/>
            <p:nvPr/>
          </p:nvSpPr>
          <p:spPr>
            <a:xfrm>
              <a:off x="9269729" y="2636933"/>
              <a:ext cx="552298" cy="190609"/>
            </a:xfrm>
            <a:prstGeom prst="roundRect">
              <a:avLst>
                <a:gd name="adj" fmla="val 225225"/>
              </a:avLst>
            </a:prstGeom>
            <a:solidFill>
              <a:srgbClr val="F8FAFC"/>
            </a:solidFill>
            <a:ln w="12700">
              <a:solidFill>
                <a:srgbClr val="EE9B8D">
                  <a:alpha val="10000"/>
                </a:srgbClr>
              </a:solidFill>
              <a:prstDash val="solid"/>
            </a:ln>
          </p:spPr>
        </p:sp>
        <p:sp>
          <p:nvSpPr>
            <p:cNvPr id="289" name="Shape 22">
              <a:extLst>
                <a:ext uri="{FF2B5EF4-FFF2-40B4-BE49-F238E27FC236}">
                  <a16:creationId xmlns:a16="http://schemas.microsoft.com/office/drawing/2014/main" id="{5E4D7DE2-97A6-44A4-D020-CE4B31CAE3E6}"/>
                </a:ext>
              </a:extLst>
            </p:cNvPr>
            <p:cNvSpPr/>
            <p:nvPr/>
          </p:nvSpPr>
          <p:spPr>
            <a:xfrm>
              <a:off x="9495456" y="2687435"/>
              <a:ext cx="95098" cy="96302"/>
            </a:xfrm>
            <a:prstGeom prst="ellipse">
              <a:avLst/>
            </a:prstGeom>
            <a:solidFill>
              <a:srgbClr val="90EE90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</p:spPr>
        </p:sp>
      </p:grpSp>
      <p:sp>
        <p:nvSpPr>
          <p:cNvPr id="291" name="Shape 25">
            <a:extLst>
              <a:ext uri="{FF2B5EF4-FFF2-40B4-BE49-F238E27FC236}">
                <a16:creationId xmlns:a16="http://schemas.microsoft.com/office/drawing/2014/main" id="{C7E6B748-3DC2-C4F2-A53F-E36CAE146142}"/>
              </a:ext>
            </a:extLst>
          </p:cNvPr>
          <p:cNvSpPr/>
          <p:nvPr/>
        </p:nvSpPr>
        <p:spPr>
          <a:xfrm>
            <a:off x="9589522" y="5067515"/>
            <a:ext cx="95098" cy="95098"/>
          </a:xfrm>
          <a:prstGeom prst="ellipse">
            <a:avLst/>
          </a:prstGeom>
          <a:solidFill>
            <a:srgbClr val="FFD7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92" name="Shape 25">
            <a:extLst>
              <a:ext uri="{FF2B5EF4-FFF2-40B4-BE49-F238E27FC236}">
                <a16:creationId xmlns:a16="http://schemas.microsoft.com/office/drawing/2014/main" id="{91882835-46F1-6E6C-5385-099E29109B3C}"/>
              </a:ext>
            </a:extLst>
          </p:cNvPr>
          <p:cNvSpPr/>
          <p:nvPr/>
        </p:nvSpPr>
        <p:spPr>
          <a:xfrm>
            <a:off x="9589522" y="5238150"/>
            <a:ext cx="95098" cy="95098"/>
          </a:xfrm>
          <a:prstGeom prst="ellipse">
            <a:avLst/>
          </a:prstGeom>
          <a:solidFill>
            <a:srgbClr val="FFD7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8795" y="695858"/>
            <a:ext cx="11354105" cy="9144"/>
          </a:xfrm>
          <a:prstGeom prst="rect">
            <a:avLst/>
          </a:prstGeom>
          <a:solidFill>
            <a:srgbClr val="EE9B8D">
              <a:alpha val="20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18795" y="233172"/>
            <a:ext cx="323698" cy="323698"/>
          </a:xfrm>
          <a:prstGeom prst="roundRect">
            <a:avLst>
              <a:gd name="adj" fmla="val 166168"/>
            </a:avLst>
          </a:prstGeom>
          <a:solidFill>
            <a:srgbClr val="EE9B8D">
              <a:alpha val="16000"/>
            </a:srgbClr>
          </a:solidFill>
          <a:ln w="12700">
            <a:solidFill>
              <a:srgbClr val="EE9B8D">
                <a:alpha val="26000"/>
              </a:srgbClr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4807" y="328270"/>
            <a:ext cx="133502" cy="133502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857707" y="171907"/>
            <a:ext cx="2971800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-15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개별 코멘트</a:t>
            </a:r>
            <a:endParaRPr lang="en-US" sz="2400" dirty="0"/>
          </a:p>
        </p:txBody>
      </p:sp>
      <p:sp>
        <p:nvSpPr>
          <p:cNvPr id="8" name="Text 5"/>
          <p:cNvSpPr txBox="1"/>
          <p:nvPr/>
        </p:nvSpPr>
        <p:spPr>
          <a:xfrm>
            <a:off x="857707" y="496528"/>
            <a:ext cx="342808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각 팀원이 “역할-도전-해결-성장-다음 적용”을 한 장에 정리</a:t>
            </a:r>
            <a:endParaRPr lang="en-US" sz="11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rcRect t="-8" b="-8"/>
          <a:stretch/>
        </p:blipFill>
        <p:spPr>
          <a:xfrm>
            <a:off x="418795" y="819301"/>
            <a:ext cx="5609844" cy="2791645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562356" y="1362456"/>
            <a:ext cx="5324551" cy="9144"/>
          </a:xfrm>
          <a:prstGeom prst="rect">
            <a:avLst/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17" name="Shape 11"/>
          <p:cNvSpPr/>
          <p:nvPr/>
        </p:nvSpPr>
        <p:spPr>
          <a:xfrm>
            <a:off x="562356" y="942746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EE9B8D">
              <a:alpha val="12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5"/>
          <a:srcRect l="-837" r="-837"/>
          <a:stretch/>
        </p:blipFill>
        <p:spPr>
          <a:xfrm>
            <a:off x="657454" y="1047902"/>
            <a:ext cx="152705" cy="133502"/>
          </a:xfrm>
          <a:prstGeom prst="rect">
            <a:avLst/>
          </a:prstGeom>
        </p:spPr>
      </p:pic>
      <p:sp>
        <p:nvSpPr>
          <p:cNvPr id="19" name="Text 12"/>
          <p:cNvSpPr txBox="1"/>
          <p:nvPr/>
        </p:nvSpPr>
        <p:spPr>
          <a:xfrm>
            <a:off x="1000354" y="947318"/>
            <a:ext cx="41971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윤지현</a:t>
            </a:r>
            <a:endParaRPr lang="en-US" sz="1200" dirty="0"/>
          </a:p>
        </p:txBody>
      </p:sp>
      <p:sp>
        <p:nvSpPr>
          <p:cNvPr id="20" name="Text 13"/>
          <p:cNvSpPr txBox="1"/>
          <p:nvPr/>
        </p:nvSpPr>
        <p:spPr>
          <a:xfrm>
            <a:off x="1000354" y="1138428"/>
            <a:ext cx="4197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PM / AI</a:t>
            </a:r>
            <a:endParaRPr lang="en-US" sz="800" dirty="0"/>
          </a:p>
        </p:txBody>
      </p:sp>
      <p:sp>
        <p:nvSpPr>
          <p:cNvPr id="21" name="Shape 14"/>
          <p:cNvSpPr/>
          <p:nvPr/>
        </p:nvSpPr>
        <p:spPr>
          <a:xfrm>
            <a:off x="5490972" y="995782"/>
            <a:ext cx="400507" cy="237744"/>
          </a:xfrm>
          <a:prstGeom prst="roundRect">
            <a:avLst>
              <a:gd name="adj" fmla="val 384615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22" name="Text 15"/>
          <p:cNvSpPr txBox="1"/>
          <p:nvPr/>
        </p:nvSpPr>
        <p:spPr>
          <a:xfrm>
            <a:off x="5576011" y="1043330"/>
            <a:ext cx="305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Lead</a:t>
            </a:r>
            <a:endParaRPr lang="en-US" sz="800" dirty="0"/>
          </a:p>
        </p:txBody>
      </p:sp>
      <p:sp>
        <p:nvSpPr>
          <p:cNvPr id="23" name="Shape 16"/>
          <p:cNvSpPr/>
          <p:nvPr/>
        </p:nvSpPr>
        <p:spPr>
          <a:xfrm>
            <a:off x="562356" y="1457554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24" name="Shape 17"/>
          <p:cNvSpPr/>
          <p:nvPr/>
        </p:nvSpPr>
        <p:spPr>
          <a:xfrm>
            <a:off x="657454" y="1543507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8718" y="1604772"/>
            <a:ext cx="105156" cy="105156"/>
          </a:xfrm>
          <a:prstGeom prst="rect">
            <a:avLst/>
          </a:prstGeom>
        </p:spPr>
      </p:pic>
      <p:sp>
        <p:nvSpPr>
          <p:cNvPr id="26" name="Text 18"/>
          <p:cNvSpPr txBox="1"/>
          <p:nvPr/>
        </p:nvSpPr>
        <p:spPr>
          <a:xfrm>
            <a:off x="961949" y="1529230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맡은 역할</a:t>
            </a:r>
            <a:endParaRPr lang="en-US" sz="800" dirty="0"/>
          </a:p>
        </p:txBody>
      </p:sp>
      <p:sp>
        <p:nvSpPr>
          <p:cNvPr id="27" name="Shape 19"/>
          <p:cNvSpPr/>
          <p:nvPr/>
        </p:nvSpPr>
        <p:spPr>
          <a:xfrm>
            <a:off x="5447081" y="1533449"/>
            <a:ext cx="352044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28" name="Text 20"/>
          <p:cNvSpPr/>
          <p:nvPr/>
        </p:nvSpPr>
        <p:spPr>
          <a:xfrm>
            <a:off x="5418734" y="1533449"/>
            <a:ext cx="409651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 줄</a:t>
            </a:r>
            <a:endParaRPr lang="en-US" sz="800" dirty="0"/>
          </a:p>
        </p:txBody>
      </p:sp>
      <p:sp>
        <p:nvSpPr>
          <p:cNvPr id="29" name="Text 21"/>
          <p:cNvSpPr txBox="1"/>
          <p:nvPr/>
        </p:nvSpPr>
        <p:spPr>
          <a:xfrm>
            <a:off x="961949" y="1687626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</a:t>
            </a: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리드, AI 추천 로직/연동 총괄</a:t>
            </a:r>
            <a:endParaRPr lang="en-US" sz="800" dirty="0"/>
          </a:p>
        </p:txBody>
      </p:sp>
      <p:sp>
        <p:nvSpPr>
          <p:cNvPr id="30" name="Shape 22"/>
          <p:cNvSpPr/>
          <p:nvPr/>
        </p:nvSpPr>
        <p:spPr>
          <a:xfrm>
            <a:off x="961949" y="2007108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31" name="Shape 23"/>
          <p:cNvSpPr/>
          <p:nvPr/>
        </p:nvSpPr>
        <p:spPr>
          <a:xfrm>
            <a:off x="562356" y="1867205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32" name="Shape 24"/>
          <p:cNvSpPr/>
          <p:nvPr/>
        </p:nvSpPr>
        <p:spPr>
          <a:xfrm>
            <a:off x="657454" y="1952244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8718" y="2014423"/>
            <a:ext cx="105156" cy="105156"/>
          </a:xfrm>
          <a:prstGeom prst="rect">
            <a:avLst/>
          </a:prstGeom>
        </p:spPr>
      </p:pic>
      <p:sp>
        <p:nvSpPr>
          <p:cNvPr id="34" name="Text 25"/>
          <p:cNvSpPr txBox="1"/>
          <p:nvPr/>
        </p:nvSpPr>
        <p:spPr>
          <a:xfrm>
            <a:off x="961949" y="1966874"/>
            <a:ext cx="83301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가장 어려웠던 점</a:t>
            </a:r>
            <a:endParaRPr lang="en-US" sz="800" dirty="0"/>
          </a:p>
        </p:txBody>
      </p:sp>
      <p:sp>
        <p:nvSpPr>
          <p:cNvPr id="35" name="Shape 26"/>
          <p:cNvSpPr/>
          <p:nvPr/>
        </p:nvSpPr>
        <p:spPr>
          <a:xfrm>
            <a:off x="5472684" y="1943100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36" name="Text 27"/>
          <p:cNvSpPr/>
          <p:nvPr/>
        </p:nvSpPr>
        <p:spPr>
          <a:xfrm>
            <a:off x="5443423" y="1943100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상황</a:t>
            </a:r>
            <a:endParaRPr lang="en-US" sz="800" dirty="0"/>
          </a:p>
        </p:txBody>
      </p:sp>
      <p:sp>
        <p:nvSpPr>
          <p:cNvPr id="37" name="Text 28"/>
          <p:cNvSpPr txBox="1"/>
          <p:nvPr/>
        </p:nvSpPr>
        <p:spPr>
          <a:xfrm>
            <a:off x="961949" y="2106217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팀원의 장점을 잘 몰라 역할 분담에 어려움을 겪음</a:t>
            </a:r>
            <a:endParaRPr lang="en-US" sz="800" dirty="0"/>
          </a:p>
        </p:txBody>
      </p:sp>
      <p:sp>
        <p:nvSpPr>
          <p:cNvPr id="38" name="Shape 29"/>
          <p:cNvSpPr/>
          <p:nvPr/>
        </p:nvSpPr>
        <p:spPr>
          <a:xfrm>
            <a:off x="961949" y="2416759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39" name="Shape 30"/>
          <p:cNvSpPr/>
          <p:nvPr/>
        </p:nvSpPr>
        <p:spPr>
          <a:xfrm>
            <a:off x="562356" y="2276856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40" name="Shape 31"/>
          <p:cNvSpPr/>
          <p:nvPr/>
        </p:nvSpPr>
        <p:spPr>
          <a:xfrm>
            <a:off x="657454" y="2361895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41" name="Image 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8718" y="2424074"/>
            <a:ext cx="105156" cy="105156"/>
          </a:xfrm>
          <a:prstGeom prst="rect">
            <a:avLst/>
          </a:prstGeom>
        </p:spPr>
      </p:pic>
      <p:sp>
        <p:nvSpPr>
          <p:cNvPr id="42" name="Text 32"/>
          <p:cNvSpPr txBox="1"/>
          <p:nvPr/>
        </p:nvSpPr>
        <p:spPr>
          <a:xfrm>
            <a:off x="961949" y="2339202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해결 경험</a:t>
            </a:r>
            <a:endParaRPr lang="en-US" sz="800" dirty="0"/>
          </a:p>
        </p:txBody>
      </p:sp>
      <p:sp>
        <p:nvSpPr>
          <p:cNvPr id="43" name="Shape 33"/>
          <p:cNvSpPr/>
          <p:nvPr/>
        </p:nvSpPr>
        <p:spPr>
          <a:xfrm>
            <a:off x="5472684" y="2352751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44" name="Text 34"/>
          <p:cNvSpPr/>
          <p:nvPr/>
        </p:nvSpPr>
        <p:spPr>
          <a:xfrm>
            <a:off x="5443423" y="2352751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액션</a:t>
            </a:r>
            <a:endParaRPr lang="en-US" sz="800" dirty="0"/>
          </a:p>
        </p:txBody>
      </p:sp>
      <p:sp>
        <p:nvSpPr>
          <p:cNvPr id="45" name="Text 35"/>
          <p:cNvSpPr txBox="1"/>
          <p:nvPr/>
        </p:nvSpPr>
        <p:spPr>
          <a:xfrm>
            <a:off x="961949" y="2488228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이슈</a:t>
            </a: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기준 재정렬 → 체크리스트로 실행 관리</a:t>
            </a:r>
            <a:endParaRPr lang="en-US" sz="800" dirty="0"/>
          </a:p>
        </p:txBody>
      </p:sp>
      <p:sp>
        <p:nvSpPr>
          <p:cNvPr id="46" name="Shape 36"/>
          <p:cNvSpPr/>
          <p:nvPr/>
        </p:nvSpPr>
        <p:spPr>
          <a:xfrm>
            <a:off x="961949" y="2826410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47" name="Shape 37"/>
          <p:cNvSpPr/>
          <p:nvPr/>
        </p:nvSpPr>
        <p:spPr>
          <a:xfrm>
            <a:off x="562356" y="2686507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48" name="Shape 38"/>
          <p:cNvSpPr/>
          <p:nvPr/>
        </p:nvSpPr>
        <p:spPr>
          <a:xfrm>
            <a:off x="657454" y="2771546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49" name="Image 8" descr="preencoded.png"/>
          <p:cNvPicPr>
            <a:picLocks noChangeAspect="1"/>
          </p:cNvPicPr>
          <p:nvPr/>
        </p:nvPicPr>
        <p:blipFill>
          <a:blip r:embed="rId9"/>
          <a:srcRect t="-1958" b="-1958"/>
          <a:stretch/>
        </p:blipFill>
        <p:spPr>
          <a:xfrm>
            <a:off x="733349" y="2833726"/>
            <a:ext cx="75895" cy="105156"/>
          </a:xfrm>
          <a:prstGeom prst="rect">
            <a:avLst/>
          </a:prstGeom>
        </p:spPr>
      </p:pic>
      <p:sp>
        <p:nvSpPr>
          <p:cNvPr id="50" name="Text 39"/>
          <p:cNvSpPr txBox="1"/>
          <p:nvPr/>
        </p:nvSpPr>
        <p:spPr>
          <a:xfrm>
            <a:off x="961949" y="2748853"/>
            <a:ext cx="3721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배운 점</a:t>
            </a:r>
            <a:endParaRPr lang="en-US" sz="800" dirty="0"/>
          </a:p>
        </p:txBody>
      </p:sp>
      <p:sp>
        <p:nvSpPr>
          <p:cNvPr id="51" name="Shape 40"/>
          <p:cNvSpPr/>
          <p:nvPr/>
        </p:nvSpPr>
        <p:spPr>
          <a:xfrm>
            <a:off x="5305349" y="2762402"/>
            <a:ext cx="485546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52" name="Text 41"/>
          <p:cNvSpPr/>
          <p:nvPr/>
        </p:nvSpPr>
        <p:spPr>
          <a:xfrm>
            <a:off x="5277002" y="2762402"/>
            <a:ext cx="543154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인사이트</a:t>
            </a:r>
            <a:endParaRPr lang="en-US" sz="800" dirty="0"/>
          </a:p>
        </p:txBody>
      </p:sp>
      <p:sp>
        <p:nvSpPr>
          <p:cNvPr id="53" name="Text 42"/>
          <p:cNvSpPr txBox="1"/>
          <p:nvPr/>
        </p:nvSpPr>
        <p:spPr>
          <a:xfrm>
            <a:off x="961949" y="2887635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합의된 룰이 속도와 품질을 동시에 올린다</a:t>
            </a:r>
            <a:endParaRPr lang="en-US" sz="800" dirty="0"/>
          </a:p>
        </p:txBody>
      </p:sp>
      <p:sp>
        <p:nvSpPr>
          <p:cNvPr id="54" name="Shape 43"/>
          <p:cNvSpPr/>
          <p:nvPr/>
        </p:nvSpPr>
        <p:spPr>
          <a:xfrm>
            <a:off x="961949" y="3236062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55" name="Shape 44"/>
          <p:cNvSpPr/>
          <p:nvPr/>
        </p:nvSpPr>
        <p:spPr>
          <a:xfrm>
            <a:off x="562356" y="3095244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56" name="Shape 45"/>
          <p:cNvSpPr/>
          <p:nvPr/>
        </p:nvSpPr>
        <p:spPr>
          <a:xfrm>
            <a:off x="657454" y="3181198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57" name="Image 9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8718" y="3243377"/>
            <a:ext cx="105156" cy="105156"/>
          </a:xfrm>
          <a:prstGeom prst="rect">
            <a:avLst/>
          </a:prstGeom>
        </p:spPr>
      </p:pic>
      <p:sp>
        <p:nvSpPr>
          <p:cNvPr id="58" name="Text 46"/>
          <p:cNvSpPr txBox="1"/>
          <p:nvPr/>
        </p:nvSpPr>
        <p:spPr>
          <a:xfrm>
            <a:off x="961949" y="3130511"/>
            <a:ext cx="130119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프로젝트에 적용할 점</a:t>
            </a:r>
            <a:endParaRPr lang="en-US" sz="800" dirty="0"/>
          </a:p>
        </p:txBody>
      </p:sp>
      <p:sp>
        <p:nvSpPr>
          <p:cNvPr id="59" name="Shape 47"/>
          <p:cNvSpPr/>
          <p:nvPr/>
        </p:nvSpPr>
        <p:spPr>
          <a:xfrm>
            <a:off x="5280660" y="3172054"/>
            <a:ext cx="514807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60" name="Text 48"/>
          <p:cNvSpPr/>
          <p:nvPr/>
        </p:nvSpPr>
        <p:spPr>
          <a:xfrm>
            <a:off x="5251399" y="3172054"/>
            <a:ext cx="571500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스텝</a:t>
            </a:r>
            <a:endParaRPr lang="en-US" sz="800" dirty="0"/>
          </a:p>
        </p:txBody>
      </p:sp>
      <p:sp>
        <p:nvSpPr>
          <p:cNvPr id="61" name="Text 49"/>
          <p:cNvSpPr txBox="1"/>
          <p:nvPr/>
        </p:nvSpPr>
        <p:spPr>
          <a:xfrm>
            <a:off x="961949" y="3287956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체크리스트를 </a:t>
            </a:r>
            <a:r>
              <a:rPr lang="ko-KR" altLang="en-US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포스트잇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</a:rPr>
              <a:t> 방식으로 변경</a:t>
            </a:r>
            <a:endParaRPr lang="en-US" sz="800" dirty="0"/>
          </a:p>
        </p:txBody>
      </p:sp>
      <p:sp>
        <p:nvSpPr>
          <p:cNvPr id="62" name="Shape 50"/>
          <p:cNvSpPr/>
          <p:nvPr/>
        </p:nvSpPr>
        <p:spPr>
          <a:xfrm>
            <a:off x="961949" y="4027352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pic>
        <p:nvPicPr>
          <p:cNvPr id="63" name="Image 10" descr="preencoded.png"/>
          <p:cNvPicPr>
            <a:picLocks noChangeAspect="1"/>
          </p:cNvPicPr>
          <p:nvPr/>
        </p:nvPicPr>
        <p:blipFill>
          <a:blip r:embed="rId4"/>
          <a:srcRect t="-8" b="-8"/>
          <a:stretch/>
        </p:blipFill>
        <p:spPr>
          <a:xfrm>
            <a:off x="6163056" y="819302"/>
            <a:ext cx="5609844" cy="2791644"/>
          </a:xfrm>
          <a:prstGeom prst="rect">
            <a:avLst/>
          </a:prstGeom>
        </p:spPr>
      </p:pic>
      <p:sp>
        <p:nvSpPr>
          <p:cNvPr id="64" name="Shape 51"/>
          <p:cNvSpPr/>
          <p:nvPr/>
        </p:nvSpPr>
        <p:spPr>
          <a:xfrm>
            <a:off x="6305702" y="1362456"/>
            <a:ext cx="5324551" cy="9144"/>
          </a:xfrm>
          <a:prstGeom prst="rect">
            <a:avLst/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65" name="Shape 52"/>
          <p:cNvSpPr/>
          <p:nvPr/>
        </p:nvSpPr>
        <p:spPr>
          <a:xfrm>
            <a:off x="6305702" y="942746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EE9B8D">
              <a:alpha val="12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66" name="Image 11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09944" y="1047902"/>
            <a:ext cx="133502" cy="133502"/>
          </a:xfrm>
          <a:prstGeom prst="rect">
            <a:avLst/>
          </a:prstGeom>
        </p:spPr>
      </p:pic>
      <p:sp>
        <p:nvSpPr>
          <p:cNvPr id="67" name="Text 53"/>
          <p:cNvSpPr txBox="1"/>
          <p:nvPr/>
        </p:nvSpPr>
        <p:spPr>
          <a:xfrm>
            <a:off x="6743700" y="947318"/>
            <a:ext cx="41971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정서영</a:t>
            </a:r>
            <a:endParaRPr lang="en-US" sz="1200" dirty="0"/>
          </a:p>
        </p:txBody>
      </p:sp>
      <p:sp>
        <p:nvSpPr>
          <p:cNvPr id="68" name="Text 54"/>
          <p:cNvSpPr txBox="1"/>
          <p:nvPr/>
        </p:nvSpPr>
        <p:spPr>
          <a:xfrm>
            <a:off x="6743700" y="1138428"/>
            <a:ext cx="4197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UI/UX</a:t>
            </a:r>
            <a:endParaRPr lang="en-US" sz="800" dirty="0"/>
          </a:p>
        </p:txBody>
      </p:sp>
      <p:sp>
        <p:nvSpPr>
          <p:cNvPr id="69" name="Shape 55"/>
          <p:cNvSpPr/>
          <p:nvPr/>
        </p:nvSpPr>
        <p:spPr>
          <a:xfrm>
            <a:off x="11141050" y="995782"/>
            <a:ext cx="495605" cy="237744"/>
          </a:xfrm>
          <a:prstGeom prst="roundRect">
            <a:avLst>
              <a:gd name="adj" fmla="val 384615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70" name="Text 56"/>
          <p:cNvSpPr txBox="1"/>
          <p:nvPr/>
        </p:nvSpPr>
        <p:spPr>
          <a:xfrm>
            <a:off x="11227003" y="1043330"/>
            <a:ext cx="4005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Design</a:t>
            </a:r>
            <a:endParaRPr lang="en-US" sz="800" dirty="0"/>
          </a:p>
        </p:txBody>
      </p:sp>
      <p:sp>
        <p:nvSpPr>
          <p:cNvPr id="71" name="Shape 57"/>
          <p:cNvSpPr/>
          <p:nvPr/>
        </p:nvSpPr>
        <p:spPr>
          <a:xfrm>
            <a:off x="6305702" y="1457554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72" name="Shape 58"/>
          <p:cNvSpPr/>
          <p:nvPr/>
        </p:nvSpPr>
        <p:spPr>
          <a:xfrm>
            <a:off x="6400800" y="1543507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73" name="Image 1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62979" y="1604772"/>
            <a:ext cx="105156" cy="105156"/>
          </a:xfrm>
          <a:prstGeom prst="rect">
            <a:avLst/>
          </a:prstGeom>
        </p:spPr>
      </p:pic>
      <p:sp>
        <p:nvSpPr>
          <p:cNvPr id="74" name="Text 59"/>
          <p:cNvSpPr txBox="1"/>
          <p:nvPr/>
        </p:nvSpPr>
        <p:spPr>
          <a:xfrm>
            <a:off x="6705295" y="1510569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맡은 역할</a:t>
            </a:r>
            <a:endParaRPr lang="en-US" sz="800" dirty="0"/>
          </a:p>
        </p:txBody>
      </p:sp>
      <p:sp>
        <p:nvSpPr>
          <p:cNvPr id="75" name="Shape 60"/>
          <p:cNvSpPr/>
          <p:nvPr/>
        </p:nvSpPr>
        <p:spPr>
          <a:xfrm>
            <a:off x="11190427" y="1533449"/>
            <a:ext cx="352044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76" name="Text 61"/>
          <p:cNvSpPr/>
          <p:nvPr/>
        </p:nvSpPr>
        <p:spPr>
          <a:xfrm>
            <a:off x="11162081" y="1533449"/>
            <a:ext cx="409651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 줄</a:t>
            </a:r>
            <a:endParaRPr lang="en-US" sz="800" dirty="0"/>
          </a:p>
        </p:txBody>
      </p:sp>
      <p:sp>
        <p:nvSpPr>
          <p:cNvPr id="77" name="Text 62"/>
          <p:cNvSpPr txBox="1"/>
          <p:nvPr/>
        </p:nvSpPr>
        <p:spPr>
          <a:xfrm>
            <a:off x="6705295" y="1677045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앱 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UI/UX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디자인 및 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연동</a:t>
            </a:r>
            <a:endParaRPr lang="en-US" sz="800" dirty="0"/>
          </a:p>
        </p:txBody>
      </p:sp>
      <p:sp>
        <p:nvSpPr>
          <p:cNvPr id="78" name="Shape 63"/>
          <p:cNvSpPr/>
          <p:nvPr/>
        </p:nvSpPr>
        <p:spPr>
          <a:xfrm>
            <a:off x="6705295" y="2007108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79" name="Shape 64"/>
          <p:cNvSpPr/>
          <p:nvPr/>
        </p:nvSpPr>
        <p:spPr>
          <a:xfrm>
            <a:off x="6305702" y="1867205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80" name="Shape 65"/>
          <p:cNvSpPr/>
          <p:nvPr/>
        </p:nvSpPr>
        <p:spPr>
          <a:xfrm>
            <a:off x="6400800" y="1952244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81" name="Image 1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62979" y="2014423"/>
            <a:ext cx="105156" cy="105156"/>
          </a:xfrm>
          <a:prstGeom prst="rect">
            <a:avLst/>
          </a:prstGeom>
        </p:spPr>
      </p:pic>
      <p:sp>
        <p:nvSpPr>
          <p:cNvPr id="82" name="Text 66"/>
          <p:cNvSpPr txBox="1"/>
          <p:nvPr/>
        </p:nvSpPr>
        <p:spPr>
          <a:xfrm>
            <a:off x="6705295" y="1938881"/>
            <a:ext cx="83301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가장 어려웠던 점</a:t>
            </a:r>
            <a:endParaRPr lang="en-US" sz="800" dirty="0"/>
          </a:p>
        </p:txBody>
      </p:sp>
      <p:sp>
        <p:nvSpPr>
          <p:cNvPr id="83" name="Shape 67"/>
          <p:cNvSpPr/>
          <p:nvPr/>
        </p:nvSpPr>
        <p:spPr>
          <a:xfrm>
            <a:off x="11216030" y="1943100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84" name="Text 68"/>
          <p:cNvSpPr/>
          <p:nvPr/>
        </p:nvSpPr>
        <p:spPr>
          <a:xfrm>
            <a:off x="11187684" y="1943100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상황</a:t>
            </a:r>
            <a:endParaRPr lang="en-US" sz="800" dirty="0"/>
          </a:p>
        </p:txBody>
      </p:sp>
      <p:sp>
        <p:nvSpPr>
          <p:cNvPr id="85" name="Text 69"/>
          <p:cNvSpPr txBox="1"/>
          <p:nvPr/>
        </p:nvSpPr>
        <p:spPr>
          <a:xfrm>
            <a:off x="6705295" y="2097239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RLS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설정 오류 발생 시 불명확한 메시지로 인해 원인 파악이 어려웠음</a:t>
            </a:r>
            <a:endParaRPr lang="en-US" sz="800" dirty="0"/>
          </a:p>
        </p:txBody>
      </p:sp>
      <p:sp>
        <p:nvSpPr>
          <p:cNvPr id="86" name="Shape 70"/>
          <p:cNvSpPr/>
          <p:nvPr/>
        </p:nvSpPr>
        <p:spPr>
          <a:xfrm>
            <a:off x="6705295" y="2416759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87" name="Shape 71"/>
          <p:cNvSpPr/>
          <p:nvPr/>
        </p:nvSpPr>
        <p:spPr>
          <a:xfrm>
            <a:off x="6305702" y="2276856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88" name="Shape 72"/>
          <p:cNvSpPr/>
          <p:nvPr/>
        </p:nvSpPr>
        <p:spPr>
          <a:xfrm>
            <a:off x="6400800" y="2361895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89" name="Image 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62979" y="2424074"/>
            <a:ext cx="105156" cy="105156"/>
          </a:xfrm>
          <a:prstGeom prst="rect">
            <a:avLst/>
          </a:prstGeom>
        </p:spPr>
      </p:pic>
      <p:sp>
        <p:nvSpPr>
          <p:cNvPr id="90" name="Text 73"/>
          <p:cNvSpPr txBox="1"/>
          <p:nvPr/>
        </p:nvSpPr>
        <p:spPr>
          <a:xfrm>
            <a:off x="6705295" y="2339202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해결 경험</a:t>
            </a:r>
            <a:endParaRPr lang="en-US" sz="800" dirty="0"/>
          </a:p>
        </p:txBody>
      </p:sp>
      <p:sp>
        <p:nvSpPr>
          <p:cNvPr id="91" name="Shape 74"/>
          <p:cNvSpPr/>
          <p:nvPr/>
        </p:nvSpPr>
        <p:spPr>
          <a:xfrm>
            <a:off x="11216030" y="2352751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92" name="Text 75"/>
          <p:cNvSpPr/>
          <p:nvPr/>
        </p:nvSpPr>
        <p:spPr>
          <a:xfrm>
            <a:off x="11187684" y="2352751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액션</a:t>
            </a:r>
            <a:endParaRPr lang="en-US" sz="800" dirty="0"/>
          </a:p>
        </p:txBody>
      </p:sp>
      <p:sp>
        <p:nvSpPr>
          <p:cNvPr id="93" name="Text 76"/>
          <p:cNvSpPr txBox="1"/>
          <p:nvPr/>
        </p:nvSpPr>
        <p:spPr>
          <a:xfrm>
            <a:off x="6705295" y="2488228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RLS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정책을 역할별로 세분화하여 그룹 채팅 연동 및 </a:t>
            </a:r>
            <a:r>
              <a:rPr lang="ko-KR" altLang="en-US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플래너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-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커플 간 일정 실시간 동기화 구현 성공</a:t>
            </a:r>
            <a:endParaRPr lang="en-US" sz="800" dirty="0"/>
          </a:p>
        </p:txBody>
      </p:sp>
      <p:sp>
        <p:nvSpPr>
          <p:cNvPr id="94" name="Shape 77"/>
          <p:cNvSpPr/>
          <p:nvPr/>
        </p:nvSpPr>
        <p:spPr>
          <a:xfrm>
            <a:off x="6705295" y="2826410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95" name="Shape 78"/>
          <p:cNvSpPr/>
          <p:nvPr/>
        </p:nvSpPr>
        <p:spPr>
          <a:xfrm>
            <a:off x="6305702" y="2686507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96" name="Shape 79"/>
          <p:cNvSpPr/>
          <p:nvPr/>
        </p:nvSpPr>
        <p:spPr>
          <a:xfrm>
            <a:off x="6400800" y="2771546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97" name="Image 15" descr="preencoded.png"/>
          <p:cNvPicPr>
            <a:picLocks noChangeAspect="1"/>
          </p:cNvPicPr>
          <p:nvPr/>
        </p:nvPicPr>
        <p:blipFill>
          <a:blip r:embed="rId9"/>
          <a:srcRect t="-1958" b="-1958"/>
          <a:stretch/>
        </p:blipFill>
        <p:spPr>
          <a:xfrm>
            <a:off x="6476695" y="2833726"/>
            <a:ext cx="75895" cy="105156"/>
          </a:xfrm>
          <a:prstGeom prst="rect">
            <a:avLst/>
          </a:prstGeom>
        </p:spPr>
      </p:pic>
      <p:sp>
        <p:nvSpPr>
          <p:cNvPr id="98" name="Text 80"/>
          <p:cNvSpPr txBox="1"/>
          <p:nvPr/>
        </p:nvSpPr>
        <p:spPr>
          <a:xfrm>
            <a:off x="6705295" y="2739523"/>
            <a:ext cx="3721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배운 점</a:t>
            </a:r>
            <a:endParaRPr lang="en-US" sz="800" dirty="0"/>
          </a:p>
        </p:txBody>
      </p:sp>
      <p:sp>
        <p:nvSpPr>
          <p:cNvPr id="99" name="Shape 81"/>
          <p:cNvSpPr/>
          <p:nvPr/>
        </p:nvSpPr>
        <p:spPr>
          <a:xfrm>
            <a:off x="11049610" y="2762402"/>
            <a:ext cx="485546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00" name="Text 82"/>
          <p:cNvSpPr/>
          <p:nvPr/>
        </p:nvSpPr>
        <p:spPr>
          <a:xfrm>
            <a:off x="11020349" y="2762402"/>
            <a:ext cx="543154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인사이트</a:t>
            </a:r>
            <a:endParaRPr lang="en-US" sz="800" dirty="0"/>
          </a:p>
        </p:txBody>
      </p:sp>
      <p:sp>
        <p:nvSpPr>
          <p:cNvPr id="101" name="Text 83"/>
          <p:cNvSpPr txBox="1"/>
          <p:nvPr/>
        </p:nvSpPr>
        <p:spPr>
          <a:xfrm>
            <a:off x="6705295" y="2896965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초기 기획 단계에서 테이블 구조를 미리 설계해야 이후 개발 전반의 안정성이 높아진다는 것을 깨달음</a:t>
            </a:r>
            <a:endParaRPr lang="en-US" sz="800" dirty="0"/>
          </a:p>
        </p:txBody>
      </p:sp>
      <p:sp>
        <p:nvSpPr>
          <p:cNvPr id="102" name="Shape 84"/>
          <p:cNvSpPr/>
          <p:nvPr/>
        </p:nvSpPr>
        <p:spPr>
          <a:xfrm>
            <a:off x="6705295" y="3236062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03" name="Shape 85"/>
          <p:cNvSpPr/>
          <p:nvPr/>
        </p:nvSpPr>
        <p:spPr>
          <a:xfrm>
            <a:off x="6305702" y="3095244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04" name="Shape 86"/>
          <p:cNvSpPr/>
          <p:nvPr/>
        </p:nvSpPr>
        <p:spPr>
          <a:xfrm>
            <a:off x="6400800" y="3181198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05" name="Image 1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62979" y="3243377"/>
            <a:ext cx="105156" cy="105156"/>
          </a:xfrm>
          <a:prstGeom prst="rect">
            <a:avLst/>
          </a:prstGeom>
        </p:spPr>
      </p:pic>
      <p:sp>
        <p:nvSpPr>
          <p:cNvPr id="106" name="Text 87"/>
          <p:cNvSpPr txBox="1"/>
          <p:nvPr/>
        </p:nvSpPr>
        <p:spPr>
          <a:xfrm>
            <a:off x="6705295" y="3158504"/>
            <a:ext cx="130119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프로젝트에 적용할 점</a:t>
            </a:r>
            <a:endParaRPr lang="en-US" sz="800" dirty="0"/>
          </a:p>
        </p:txBody>
      </p:sp>
      <p:sp>
        <p:nvSpPr>
          <p:cNvPr id="107" name="Shape 88"/>
          <p:cNvSpPr/>
          <p:nvPr/>
        </p:nvSpPr>
        <p:spPr>
          <a:xfrm>
            <a:off x="11024006" y="3172054"/>
            <a:ext cx="514807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08" name="Text 89"/>
          <p:cNvSpPr/>
          <p:nvPr/>
        </p:nvSpPr>
        <p:spPr>
          <a:xfrm>
            <a:off x="10995660" y="3172054"/>
            <a:ext cx="571500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스텝</a:t>
            </a:r>
            <a:endParaRPr lang="en-US" sz="800" dirty="0"/>
          </a:p>
        </p:txBody>
      </p:sp>
      <p:sp>
        <p:nvSpPr>
          <p:cNvPr id="109" name="Text 90"/>
          <p:cNvSpPr txBox="1"/>
          <p:nvPr/>
        </p:nvSpPr>
        <p:spPr>
          <a:xfrm>
            <a:off x="6705295" y="3315948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기능 구현 전 데이터 흐름과 테이블 관계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RLS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정책까지 함께 고려한 설계 우선 접근법을 적용할 것</a:t>
            </a:r>
            <a:endParaRPr lang="en-US" sz="800" dirty="0"/>
          </a:p>
        </p:txBody>
      </p:sp>
      <p:sp>
        <p:nvSpPr>
          <p:cNvPr id="110" name="Shape 91"/>
          <p:cNvSpPr/>
          <p:nvPr/>
        </p:nvSpPr>
        <p:spPr>
          <a:xfrm>
            <a:off x="6705295" y="4027352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pic>
        <p:nvPicPr>
          <p:cNvPr id="111" name="Image 17" descr="preencoded.png"/>
          <p:cNvPicPr>
            <a:picLocks noChangeAspect="1"/>
          </p:cNvPicPr>
          <p:nvPr/>
        </p:nvPicPr>
        <p:blipFill>
          <a:blip r:embed="rId4"/>
          <a:srcRect t="-8" b="-8"/>
          <a:stretch/>
        </p:blipFill>
        <p:spPr>
          <a:xfrm>
            <a:off x="418795" y="3934998"/>
            <a:ext cx="5609844" cy="2791644"/>
          </a:xfrm>
          <a:prstGeom prst="rect">
            <a:avLst/>
          </a:prstGeom>
        </p:spPr>
      </p:pic>
      <p:sp>
        <p:nvSpPr>
          <p:cNvPr id="112" name="Shape 92"/>
          <p:cNvSpPr/>
          <p:nvPr/>
        </p:nvSpPr>
        <p:spPr>
          <a:xfrm>
            <a:off x="562356" y="4479066"/>
            <a:ext cx="5324551" cy="9144"/>
          </a:xfrm>
          <a:prstGeom prst="rect">
            <a:avLst/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113" name="Shape 93"/>
          <p:cNvSpPr/>
          <p:nvPr/>
        </p:nvSpPr>
        <p:spPr>
          <a:xfrm>
            <a:off x="562356" y="4059356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EE9B8D">
              <a:alpha val="12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114" name="Image 18" descr="preencoded.png"/>
          <p:cNvPicPr>
            <a:picLocks noChangeAspect="1"/>
          </p:cNvPicPr>
          <p:nvPr/>
        </p:nvPicPr>
        <p:blipFill>
          <a:blip r:embed="rId12"/>
          <a:srcRect l="-2512" r="-2512"/>
          <a:stretch/>
        </p:blipFill>
        <p:spPr>
          <a:xfrm>
            <a:off x="681228" y="4163598"/>
            <a:ext cx="105156" cy="133502"/>
          </a:xfrm>
          <a:prstGeom prst="rect">
            <a:avLst/>
          </a:prstGeom>
        </p:spPr>
      </p:pic>
      <p:sp>
        <p:nvSpPr>
          <p:cNvPr id="115" name="Text 94"/>
          <p:cNvSpPr txBox="1"/>
          <p:nvPr/>
        </p:nvSpPr>
        <p:spPr>
          <a:xfrm>
            <a:off x="1000354" y="4063928"/>
            <a:ext cx="41971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이건영</a:t>
            </a:r>
            <a:endParaRPr lang="en-US" sz="1200" dirty="0"/>
          </a:p>
        </p:txBody>
      </p:sp>
      <p:sp>
        <p:nvSpPr>
          <p:cNvPr id="116" name="Text 95"/>
          <p:cNvSpPr txBox="1"/>
          <p:nvPr/>
        </p:nvSpPr>
        <p:spPr>
          <a:xfrm>
            <a:off x="1000354" y="4254124"/>
            <a:ext cx="4197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FE</a:t>
            </a:r>
            <a:endParaRPr lang="en-US" sz="800" dirty="0"/>
          </a:p>
        </p:txBody>
      </p:sp>
      <p:sp>
        <p:nvSpPr>
          <p:cNvPr id="117" name="Shape 96"/>
          <p:cNvSpPr/>
          <p:nvPr/>
        </p:nvSpPr>
        <p:spPr>
          <a:xfrm>
            <a:off x="5531206" y="4111477"/>
            <a:ext cx="362102" cy="237744"/>
          </a:xfrm>
          <a:prstGeom prst="roundRect">
            <a:avLst>
              <a:gd name="adj" fmla="val 384615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118" name="Text 97"/>
          <p:cNvSpPr txBox="1"/>
          <p:nvPr/>
        </p:nvSpPr>
        <p:spPr>
          <a:xfrm>
            <a:off x="5617159" y="4159026"/>
            <a:ext cx="2670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App</a:t>
            </a:r>
            <a:endParaRPr lang="en-US" sz="800" dirty="0"/>
          </a:p>
        </p:txBody>
      </p:sp>
      <p:sp>
        <p:nvSpPr>
          <p:cNvPr id="119" name="Shape 98"/>
          <p:cNvSpPr/>
          <p:nvPr/>
        </p:nvSpPr>
        <p:spPr>
          <a:xfrm>
            <a:off x="562356" y="4573249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20" name="Shape 99"/>
          <p:cNvSpPr/>
          <p:nvPr/>
        </p:nvSpPr>
        <p:spPr>
          <a:xfrm>
            <a:off x="657454" y="4659203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21" name="Image 1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8718" y="4721382"/>
            <a:ext cx="105156" cy="105156"/>
          </a:xfrm>
          <a:prstGeom prst="rect">
            <a:avLst/>
          </a:prstGeom>
        </p:spPr>
      </p:pic>
      <p:sp>
        <p:nvSpPr>
          <p:cNvPr id="122" name="Text 100"/>
          <p:cNvSpPr txBox="1"/>
          <p:nvPr/>
        </p:nvSpPr>
        <p:spPr>
          <a:xfrm>
            <a:off x="961949" y="4608518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맡은 역할</a:t>
            </a:r>
            <a:endParaRPr lang="en-US" sz="800" dirty="0"/>
          </a:p>
        </p:txBody>
      </p:sp>
      <p:sp>
        <p:nvSpPr>
          <p:cNvPr id="123" name="Shape 101"/>
          <p:cNvSpPr/>
          <p:nvPr/>
        </p:nvSpPr>
        <p:spPr>
          <a:xfrm>
            <a:off x="5447081" y="4650059"/>
            <a:ext cx="352044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24" name="Text 102"/>
          <p:cNvSpPr/>
          <p:nvPr/>
        </p:nvSpPr>
        <p:spPr>
          <a:xfrm>
            <a:off x="5418734" y="4650059"/>
            <a:ext cx="409651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 줄</a:t>
            </a:r>
            <a:endParaRPr lang="en-US" sz="800" dirty="0"/>
          </a:p>
        </p:txBody>
      </p:sp>
      <p:sp>
        <p:nvSpPr>
          <p:cNvPr id="125" name="Text 103"/>
          <p:cNvSpPr txBox="1"/>
          <p:nvPr/>
        </p:nvSpPr>
        <p:spPr>
          <a:xfrm>
            <a:off x="961949" y="4793952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UI/UX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및 기능 제작</a:t>
            </a:r>
            <a:endParaRPr lang="en-US" sz="800" dirty="0"/>
          </a:p>
        </p:txBody>
      </p:sp>
      <p:sp>
        <p:nvSpPr>
          <p:cNvPr id="126" name="Shape 104"/>
          <p:cNvSpPr/>
          <p:nvPr/>
        </p:nvSpPr>
        <p:spPr>
          <a:xfrm>
            <a:off x="961949" y="5122804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27" name="Shape 105"/>
          <p:cNvSpPr/>
          <p:nvPr/>
        </p:nvSpPr>
        <p:spPr>
          <a:xfrm>
            <a:off x="562356" y="4982900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128" name="Shape 106"/>
          <p:cNvSpPr/>
          <p:nvPr/>
        </p:nvSpPr>
        <p:spPr>
          <a:xfrm>
            <a:off x="657454" y="5068854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29" name="Image 20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8718" y="5131033"/>
            <a:ext cx="105156" cy="105156"/>
          </a:xfrm>
          <a:prstGeom prst="rect">
            <a:avLst/>
          </a:prstGeom>
        </p:spPr>
      </p:pic>
      <p:sp>
        <p:nvSpPr>
          <p:cNvPr id="130" name="Text 107"/>
          <p:cNvSpPr txBox="1"/>
          <p:nvPr/>
        </p:nvSpPr>
        <p:spPr>
          <a:xfrm>
            <a:off x="961949" y="5036829"/>
            <a:ext cx="83301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가장 어려웠던 점</a:t>
            </a:r>
            <a:endParaRPr lang="en-US" sz="800" dirty="0"/>
          </a:p>
        </p:txBody>
      </p:sp>
      <p:sp>
        <p:nvSpPr>
          <p:cNvPr id="131" name="Shape 108"/>
          <p:cNvSpPr/>
          <p:nvPr/>
        </p:nvSpPr>
        <p:spPr>
          <a:xfrm>
            <a:off x="5472684" y="5059710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32" name="Text 109"/>
          <p:cNvSpPr/>
          <p:nvPr/>
        </p:nvSpPr>
        <p:spPr>
          <a:xfrm>
            <a:off x="5443423" y="5059710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상황</a:t>
            </a:r>
            <a:endParaRPr lang="en-US" sz="800" dirty="0"/>
          </a:p>
        </p:txBody>
      </p:sp>
      <p:sp>
        <p:nvSpPr>
          <p:cNvPr id="133" name="Text 110"/>
          <p:cNvSpPr txBox="1"/>
          <p:nvPr/>
        </p:nvSpPr>
        <p:spPr>
          <a:xfrm>
            <a:off x="961949" y="5203605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환경 설정 오류로 인한 패키지 충돌 현상 발생</a:t>
            </a:r>
            <a:endParaRPr lang="en-US" sz="800" dirty="0"/>
          </a:p>
        </p:txBody>
      </p:sp>
      <p:sp>
        <p:nvSpPr>
          <p:cNvPr id="134" name="Shape 111"/>
          <p:cNvSpPr/>
          <p:nvPr/>
        </p:nvSpPr>
        <p:spPr>
          <a:xfrm>
            <a:off x="961949" y="5532455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35" name="Shape 112"/>
          <p:cNvSpPr/>
          <p:nvPr/>
        </p:nvSpPr>
        <p:spPr>
          <a:xfrm>
            <a:off x="562356" y="5392552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36" name="Shape 113"/>
          <p:cNvSpPr/>
          <p:nvPr/>
        </p:nvSpPr>
        <p:spPr>
          <a:xfrm>
            <a:off x="657454" y="5478505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37" name="Image 2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8718" y="5540684"/>
            <a:ext cx="105156" cy="105156"/>
          </a:xfrm>
          <a:prstGeom prst="rect">
            <a:avLst/>
          </a:prstGeom>
        </p:spPr>
      </p:pic>
      <p:sp>
        <p:nvSpPr>
          <p:cNvPr id="138" name="Text 114"/>
          <p:cNvSpPr txBox="1"/>
          <p:nvPr/>
        </p:nvSpPr>
        <p:spPr>
          <a:xfrm>
            <a:off x="961949" y="5455812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해결 경험</a:t>
            </a:r>
            <a:endParaRPr lang="en-US" sz="800" dirty="0"/>
          </a:p>
        </p:txBody>
      </p:sp>
      <p:sp>
        <p:nvSpPr>
          <p:cNvPr id="139" name="Shape 115"/>
          <p:cNvSpPr/>
          <p:nvPr/>
        </p:nvSpPr>
        <p:spPr>
          <a:xfrm>
            <a:off x="5472684" y="5469361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40" name="Text 116"/>
          <p:cNvSpPr/>
          <p:nvPr/>
        </p:nvSpPr>
        <p:spPr>
          <a:xfrm>
            <a:off x="5443423" y="5469361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액션</a:t>
            </a:r>
            <a:endParaRPr lang="en-US" sz="800" dirty="0"/>
          </a:p>
        </p:txBody>
      </p:sp>
      <p:sp>
        <p:nvSpPr>
          <p:cNvPr id="141" name="Text 117"/>
          <p:cNvSpPr txBox="1"/>
          <p:nvPr/>
        </p:nvSpPr>
        <p:spPr>
          <a:xfrm>
            <a:off x="961949" y="5613256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 초기화 및 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Git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으로 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clone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생성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강사님 도움으로 필요 패키지 설치</a:t>
            </a:r>
            <a:endParaRPr lang="en-US" sz="800" dirty="0"/>
          </a:p>
        </p:txBody>
      </p:sp>
      <p:sp>
        <p:nvSpPr>
          <p:cNvPr id="142" name="Shape 118"/>
          <p:cNvSpPr/>
          <p:nvPr/>
        </p:nvSpPr>
        <p:spPr>
          <a:xfrm>
            <a:off x="961949" y="5942106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43" name="Shape 119"/>
          <p:cNvSpPr/>
          <p:nvPr/>
        </p:nvSpPr>
        <p:spPr>
          <a:xfrm>
            <a:off x="562356" y="5802203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44" name="Shape 120"/>
          <p:cNvSpPr/>
          <p:nvPr/>
        </p:nvSpPr>
        <p:spPr>
          <a:xfrm>
            <a:off x="657454" y="5888156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45" name="Image 22" descr="preencoded.png"/>
          <p:cNvPicPr>
            <a:picLocks noChangeAspect="1"/>
          </p:cNvPicPr>
          <p:nvPr/>
        </p:nvPicPr>
        <p:blipFill>
          <a:blip r:embed="rId9"/>
          <a:srcRect t="-1958" b="-1958"/>
          <a:stretch/>
        </p:blipFill>
        <p:spPr>
          <a:xfrm>
            <a:off x="733349" y="5950336"/>
            <a:ext cx="75895" cy="105156"/>
          </a:xfrm>
          <a:prstGeom prst="rect">
            <a:avLst/>
          </a:prstGeom>
        </p:spPr>
      </p:pic>
      <p:sp>
        <p:nvSpPr>
          <p:cNvPr id="146" name="Text 121"/>
          <p:cNvSpPr txBox="1"/>
          <p:nvPr/>
        </p:nvSpPr>
        <p:spPr>
          <a:xfrm>
            <a:off x="961949" y="5855218"/>
            <a:ext cx="3721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배운 점</a:t>
            </a:r>
            <a:endParaRPr lang="en-US" sz="800" dirty="0"/>
          </a:p>
        </p:txBody>
      </p:sp>
      <p:sp>
        <p:nvSpPr>
          <p:cNvPr id="147" name="Shape 122"/>
          <p:cNvSpPr/>
          <p:nvPr/>
        </p:nvSpPr>
        <p:spPr>
          <a:xfrm>
            <a:off x="5305349" y="5878098"/>
            <a:ext cx="485546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48" name="Text 123"/>
          <p:cNvSpPr/>
          <p:nvPr/>
        </p:nvSpPr>
        <p:spPr>
          <a:xfrm>
            <a:off x="5277002" y="5878098"/>
            <a:ext cx="543154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인사이트</a:t>
            </a:r>
            <a:endParaRPr lang="en-US" sz="800" dirty="0"/>
          </a:p>
        </p:txBody>
      </p:sp>
      <p:sp>
        <p:nvSpPr>
          <p:cNvPr id="149" name="Text 124"/>
          <p:cNvSpPr txBox="1"/>
          <p:nvPr/>
        </p:nvSpPr>
        <p:spPr>
          <a:xfrm>
            <a:off x="961949" y="6032238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환경이 꼬인 경우 초기화 후 처음부터 패키지 재설치</a:t>
            </a:r>
            <a:endParaRPr lang="en-US" sz="800" dirty="0"/>
          </a:p>
        </p:txBody>
      </p:sp>
      <p:sp>
        <p:nvSpPr>
          <p:cNvPr id="150" name="Shape 125"/>
          <p:cNvSpPr/>
          <p:nvPr/>
        </p:nvSpPr>
        <p:spPr>
          <a:xfrm>
            <a:off x="961949" y="6351757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51" name="Shape 126"/>
          <p:cNvSpPr/>
          <p:nvPr/>
        </p:nvSpPr>
        <p:spPr>
          <a:xfrm>
            <a:off x="562356" y="6211854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52" name="Shape 127"/>
          <p:cNvSpPr/>
          <p:nvPr/>
        </p:nvSpPr>
        <p:spPr>
          <a:xfrm>
            <a:off x="657454" y="6297808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53" name="Image 23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8718" y="6359072"/>
            <a:ext cx="105156" cy="105156"/>
          </a:xfrm>
          <a:prstGeom prst="rect">
            <a:avLst/>
          </a:prstGeom>
        </p:spPr>
      </p:pic>
      <p:sp>
        <p:nvSpPr>
          <p:cNvPr id="154" name="Text 128"/>
          <p:cNvSpPr txBox="1"/>
          <p:nvPr/>
        </p:nvSpPr>
        <p:spPr>
          <a:xfrm>
            <a:off x="961949" y="6264869"/>
            <a:ext cx="130119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프로젝트에 적용할 점</a:t>
            </a:r>
            <a:endParaRPr lang="en-US" sz="800" dirty="0"/>
          </a:p>
        </p:txBody>
      </p:sp>
      <p:sp>
        <p:nvSpPr>
          <p:cNvPr id="155" name="Shape 129"/>
          <p:cNvSpPr/>
          <p:nvPr/>
        </p:nvSpPr>
        <p:spPr>
          <a:xfrm>
            <a:off x="5280660" y="6287749"/>
            <a:ext cx="514807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56" name="Text 130"/>
          <p:cNvSpPr/>
          <p:nvPr/>
        </p:nvSpPr>
        <p:spPr>
          <a:xfrm>
            <a:off x="5251399" y="6287749"/>
            <a:ext cx="571500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스텝</a:t>
            </a:r>
            <a:endParaRPr lang="en-US" sz="800" dirty="0"/>
          </a:p>
        </p:txBody>
      </p:sp>
      <p:sp>
        <p:nvSpPr>
          <p:cNvPr id="157" name="Text 131"/>
          <p:cNvSpPr txBox="1"/>
          <p:nvPr/>
        </p:nvSpPr>
        <p:spPr>
          <a:xfrm>
            <a:off x="961949" y="6432558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프로젝트를 진행 할 경우 미리 가상 환경을 만들어두기</a:t>
            </a:r>
            <a:endParaRPr lang="en-US" sz="800" dirty="0"/>
          </a:p>
        </p:txBody>
      </p:sp>
      <p:pic>
        <p:nvPicPr>
          <p:cNvPr id="159" name="Image 24" descr="preencoded.png"/>
          <p:cNvPicPr>
            <a:picLocks noChangeAspect="1"/>
          </p:cNvPicPr>
          <p:nvPr/>
        </p:nvPicPr>
        <p:blipFill>
          <a:blip r:embed="rId4"/>
          <a:srcRect t="-8" b="-8"/>
          <a:stretch/>
        </p:blipFill>
        <p:spPr>
          <a:xfrm>
            <a:off x="6163056" y="3934998"/>
            <a:ext cx="5609844" cy="2791644"/>
          </a:xfrm>
          <a:prstGeom prst="rect">
            <a:avLst/>
          </a:prstGeom>
        </p:spPr>
      </p:pic>
      <p:sp>
        <p:nvSpPr>
          <p:cNvPr id="160" name="Shape 133"/>
          <p:cNvSpPr/>
          <p:nvPr/>
        </p:nvSpPr>
        <p:spPr>
          <a:xfrm>
            <a:off x="6305702" y="4479066"/>
            <a:ext cx="5324551" cy="9144"/>
          </a:xfrm>
          <a:prstGeom prst="rect">
            <a:avLst/>
          </a:prstGeom>
          <a:solidFill>
            <a:srgbClr val="EE9B8D">
              <a:alpha val="18000"/>
            </a:srgbClr>
          </a:solidFill>
          <a:ln w="12700">
            <a:solidFill>
              <a:srgbClr val="EE9B8D">
                <a:alpha val="0"/>
              </a:srgbClr>
            </a:solidFill>
            <a:prstDash val="solid"/>
          </a:ln>
        </p:spPr>
      </p:sp>
      <p:sp>
        <p:nvSpPr>
          <p:cNvPr id="161" name="Shape 134"/>
          <p:cNvSpPr/>
          <p:nvPr/>
        </p:nvSpPr>
        <p:spPr>
          <a:xfrm>
            <a:off x="6305702" y="4059356"/>
            <a:ext cx="342900" cy="342900"/>
          </a:xfrm>
          <a:prstGeom prst="roundRect">
            <a:avLst>
              <a:gd name="adj" fmla="val 177778"/>
            </a:avLst>
          </a:prstGeom>
          <a:solidFill>
            <a:srgbClr val="EE9B8D">
              <a:alpha val="12000"/>
            </a:srgbClr>
          </a:solidFill>
          <a:ln w="12700">
            <a:solidFill>
              <a:srgbClr val="EE9B8D">
                <a:alpha val="25000"/>
              </a:srgbClr>
            </a:solidFill>
            <a:prstDash val="solid"/>
          </a:ln>
        </p:spPr>
      </p:sp>
      <p:pic>
        <p:nvPicPr>
          <p:cNvPr id="162" name="Image 25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409944" y="4163598"/>
            <a:ext cx="133502" cy="133502"/>
          </a:xfrm>
          <a:prstGeom prst="rect">
            <a:avLst/>
          </a:prstGeom>
        </p:spPr>
      </p:pic>
      <p:sp>
        <p:nvSpPr>
          <p:cNvPr id="163" name="Text 135"/>
          <p:cNvSpPr txBox="1"/>
          <p:nvPr/>
        </p:nvSpPr>
        <p:spPr>
          <a:xfrm>
            <a:off x="6743700" y="4063928"/>
            <a:ext cx="41971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강주영</a:t>
            </a:r>
            <a:endParaRPr lang="en-US" sz="1200" dirty="0"/>
          </a:p>
        </p:txBody>
      </p:sp>
      <p:sp>
        <p:nvSpPr>
          <p:cNvPr id="164" name="Text 136"/>
          <p:cNvSpPr txBox="1"/>
          <p:nvPr/>
        </p:nvSpPr>
        <p:spPr>
          <a:xfrm>
            <a:off x="6743700" y="4254124"/>
            <a:ext cx="4197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</a:t>
            </a:r>
            <a:endParaRPr lang="en-US" sz="800" dirty="0"/>
          </a:p>
        </p:txBody>
      </p:sp>
      <p:sp>
        <p:nvSpPr>
          <p:cNvPr id="165" name="Shape 137"/>
          <p:cNvSpPr/>
          <p:nvPr/>
        </p:nvSpPr>
        <p:spPr>
          <a:xfrm>
            <a:off x="11254435" y="4111477"/>
            <a:ext cx="381305" cy="237744"/>
          </a:xfrm>
          <a:prstGeom prst="roundRect">
            <a:avLst>
              <a:gd name="adj" fmla="val 384615"/>
            </a:avLst>
          </a:prstGeom>
          <a:solidFill>
            <a:srgbClr val="EE9B8D">
              <a:alpha val="6000"/>
            </a:srgbClr>
          </a:solidFill>
          <a:ln w="12700">
            <a:solidFill>
              <a:srgbClr val="EE9B8D">
                <a:alpha val="22000"/>
              </a:srgbClr>
            </a:solidFill>
            <a:prstDash val="solid"/>
          </a:ln>
        </p:spPr>
      </p:sp>
      <p:sp>
        <p:nvSpPr>
          <p:cNvPr id="166" name="Text 138"/>
          <p:cNvSpPr txBox="1"/>
          <p:nvPr/>
        </p:nvSpPr>
        <p:spPr>
          <a:xfrm>
            <a:off x="11340389" y="4159026"/>
            <a:ext cx="286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</a:t>
            </a:r>
            <a:endParaRPr lang="en-US" sz="800" dirty="0"/>
          </a:p>
        </p:txBody>
      </p:sp>
      <p:sp>
        <p:nvSpPr>
          <p:cNvPr id="167" name="Shape 139"/>
          <p:cNvSpPr/>
          <p:nvPr/>
        </p:nvSpPr>
        <p:spPr>
          <a:xfrm>
            <a:off x="6305702" y="4573249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68" name="Shape 140"/>
          <p:cNvSpPr/>
          <p:nvPr/>
        </p:nvSpPr>
        <p:spPr>
          <a:xfrm>
            <a:off x="6400800" y="4659203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69" name="Image 2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62979" y="4721382"/>
            <a:ext cx="105156" cy="105156"/>
          </a:xfrm>
          <a:prstGeom prst="rect">
            <a:avLst/>
          </a:prstGeom>
        </p:spPr>
      </p:pic>
      <p:sp>
        <p:nvSpPr>
          <p:cNvPr id="170" name="Text 141"/>
          <p:cNvSpPr txBox="1"/>
          <p:nvPr/>
        </p:nvSpPr>
        <p:spPr>
          <a:xfrm>
            <a:off x="6705295" y="4627178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맡은 역할</a:t>
            </a:r>
            <a:endParaRPr lang="en-US" sz="800" dirty="0"/>
          </a:p>
        </p:txBody>
      </p:sp>
      <p:sp>
        <p:nvSpPr>
          <p:cNvPr id="171" name="Shape 142"/>
          <p:cNvSpPr/>
          <p:nvPr/>
        </p:nvSpPr>
        <p:spPr>
          <a:xfrm>
            <a:off x="11190427" y="4650059"/>
            <a:ext cx="352044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72" name="Text 143"/>
          <p:cNvSpPr/>
          <p:nvPr/>
        </p:nvSpPr>
        <p:spPr>
          <a:xfrm>
            <a:off x="11162081" y="4650059"/>
            <a:ext cx="409651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 줄</a:t>
            </a:r>
            <a:endParaRPr lang="en-US" sz="800" dirty="0"/>
          </a:p>
        </p:txBody>
      </p:sp>
      <p:sp>
        <p:nvSpPr>
          <p:cNvPr id="173" name="Text 144"/>
          <p:cNvSpPr txBox="1"/>
          <p:nvPr/>
        </p:nvSpPr>
        <p:spPr>
          <a:xfrm>
            <a:off x="6705295" y="4803284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서버 설계 및 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구현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프론트와 연동 구조 구축</a:t>
            </a:r>
          </a:p>
        </p:txBody>
      </p:sp>
      <p:sp>
        <p:nvSpPr>
          <p:cNvPr id="174" name="Shape 145"/>
          <p:cNvSpPr/>
          <p:nvPr/>
        </p:nvSpPr>
        <p:spPr>
          <a:xfrm>
            <a:off x="6705295" y="5122804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75" name="Shape 146"/>
          <p:cNvSpPr/>
          <p:nvPr/>
        </p:nvSpPr>
        <p:spPr>
          <a:xfrm>
            <a:off x="6305702" y="4982900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76" name="Shape 147"/>
          <p:cNvSpPr/>
          <p:nvPr/>
        </p:nvSpPr>
        <p:spPr>
          <a:xfrm>
            <a:off x="6400800" y="5068854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77" name="Image 27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62979" y="5131033"/>
            <a:ext cx="105156" cy="105156"/>
          </a:xfrm>
          <a:prstGeom prst="rect">
            <a:avLst/>
          </a:prstGeom>
        </p:spPr>
      </p:pic>
      <p:sp>
        <p:nvSpPr>
          <p:cNvPr id="178" name="Text 148"/>
          <p:cNvSpPr txBox="1"/>
          <p:nvPr/>
        </p:nvSpPr>
        <p:spPr>
          <a:xfrm>
            <a:off x="6705295" y="5027499"/>
            <a:ext cx="83301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가장 어려웠던 점</a:t>
            </a:r>
            <a:endParaRPr lang="en-US" sz="800" dirty="0"/>
          </a:p>
        </p:txBody>
      </p:sp>
      <p:sp>
        <p:nvSpPr>
          <p:cNvPr id="179" name="Shape 149"/>
          <p:cNvSpPr/>
          <p:nvPr/>
        </p:nvSpPr>
        <p:spPr>
          <a:xfrm>
            <a:off x="11216030" y="5059710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80" name="Text 150"/>
          <p:cNvSpPr/>
          <p:nvPr/>
        </p:nvSpPr>
        <p:spPr>
          <a:xfrm>
            <a:off x="11187684" y="5059710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상황</a:t>
            </a:r>
            <a:endParaRPr lang="en-US" sz="800" dirty="0"/>
          </a:p>
        </p:txBody>
      </p:sp>
      <p:sp>
        <p:nvSpPr>
          <p:cNvPr id="181" name="Text 151"/>
          <p:cNvSpPr txBox="1"/>
          <p:nvPr/>
        </p:nvSpPr>
        <p:spPr>
          <a:xfrm>
            <a:off x="6705295" y="5184942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프론트와 백엔드가 “연결은 되는데 제대로 동작하지 않는 상태”</a:t>
            </a:r>
          </a:p>
        </p:txBody>
      </p:sp>
      <p:sp>
        <p:nvSpPr>
          <p:cNvPr id="182" name="Shape 152"/>
          <p:cNvSpPr/>
          <p:nvPr/>
        </p:nvSpPr>
        <p:spPr>
          <a:xfrm>
            <a:off x="6705295" y="5532455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83" name="Shape 153"/>
          <p:cNvSpPr/>
          <p:nvPr/>
        </p:nvSpPr>
        <p:spPr>
          <a:xfrm>
            <a:off x="6305702" y="5392552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84" name="Shape 154"/>
          <p:cNvSpPr/>
          <p:nvPr/>
        </p:nvSpPr>
        <p:spPr>
          <a:xfrm>
            <a:off x="6400800" y="5478505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85" name="Image 2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62979" y="5540684"/>
            <a:ext cx="105156" cy="105156"/>
          </a:xfrm>
          <a:prstGeom prst="rect">
            <a:avLst/>
          </a:prstGeom>
        </p:spPr>
      </p:pic>
      <p:sp>
        <p:nvSpPr>
          <p:cNvPr id="186" name="Text 155"/>
          <p:cNvSpPr txBox="1"/>
          <p:nvPr/>
        </p:nvSpPr>
        <p:spPr>
          <a:xfrm>
            <a:off x="6705295" y="5446481"/>
            <a:ext cx="46817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해결 경험</a:t>
            </a:r>
            <a:endParaRPr lang="en-US" sz="800" dirty="0"/>
          </a:p>
        </p:txBody>
      </p:sp>
      <p:sp>
        <p:nvSpPr>
          <p:cNvPr id="187" name="Shape 156"/>
          <p:cNvSpPr/>
          <p:nvPr/>
        </p:nvSpPr>
        <p:spPr>
          <a:xfrm>
            <a:off x="11216030" y="5469361"/>
            <a:ext cx="323698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88" name="Text 157"/>
          <p:cNvSpPr/>
          <p:nvPr/>
        </p:nvSpPr>
        <p:spPr>
          <a:xfrm>
            <a:off x="11187684" y="5469361"/>
            <a:ext cx="3813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액션</a:t>
            </a:r>
            <a:endParaRPr lang="en-US" sz="800" dirty="0"/>
          </a:p>
        </p:txBody>
      </p:sp>
      <p:sp>
        <p:nvSpPr>
          <p:cNvPr id="189" name="Text 158"/>
          <p:cNvSpPr txBox="1"/>
          <p:nvPr/>
        </p:nvSpPr>
        <p:spPr>
          <a:xfrm>
            <a:off x="6705295" y="5603924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기준으로 데이터가 안전하게 흐르는 구조 완성</a:t>
            </a:r>
          </a:p>
        </p:txBody>
      </p:sp>
      <p:sp>
        <p:nvSpPr>
          <p:cNvPr id="190" name="Shape 159"/>
          <p:cNvSpPr/>
          <p:nvPr/>
        </p:nvSpPr>
        <p:spPr>
          <a:xfrm>
            <a:off x="6705295" y="5942106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91" name="Shape 160"/>
          <p:cNvSpPr/>
          <p:nvPr/>
        </p:nvSpPr>
        <p:spPr>
          <a:xfrm>
            <a:off x="6305702" y="5802203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192" name="Shape 161"/>
          <p:cNvSpPr/>
          <p:nvPr/>
        </p:nvSpPr>
        <p:spPr>
          <a:xfrm>
            <a:off x="6400800" y="5888156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193" name="Image 29" descr="preencoded.png"/>
          <p:cNvPicPr>
            <a:picLocks noChangeAspect="1"/>
          </p:cNvPicPr>
          <p:nvPr/>
        </p:nvPicPr>
        <p:blipFill>
          <a:blip r:embed="rId9"/>
          <a:srcRect t="-1958" b="-1958"/>
          <a:stretch/>
        </p:blipFill>
        <p:spPr>
          <a:xfrm>
            <a:off x="6476695" y="5950336"/>
            <a:ext cx="75895" cy="105156"/>
          </a:xfrm>
          <a:prstGeom prst="rect">
            <a:avLst/>
          </a:prstGeom>
        </p:spPr>
      </p:pic>
      <p:sp>
        <p:nvSpPr>
          <p:cNvPr id="194" name="Text 162"/>
          <p:cNvSpPr txBox="1"/>
          <p:nvPr/>
        </p:nvSpPr>
        <p:spPr>
          <a:xfrm>
            <a:off x="6705295" y="5836557"/>
            <a:ext cx="3721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배운 점</a:t>
            </a:r>
            <a:endParaRPr lang="en-US" sz="800" dirty="0"/>
          </a:p>
        </p:txBody>
      </p:sp>
      <p:sp>
        <p:nvSpPr>
          <p:cNvPr id="195" name="Shape 163"/>
          <p:cNvSpPr/>
          <p:nvPr/>
        </p:nvSpPr>
        <p:spPr>
          <a:xfrm>
            <a:off x="11049610" y="5878098"/>
            <a:ext cx="485546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196" name="Text 164"/>
          <p:cNvSpPr/>
          <p:nvPr/>
        </p:nvSpPr>
        <p:spPr>
          <a:xfrm>
            <a:off x="11020349" y="5878098"/>
            <a:ext cx="543154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인사이트</a:t>
            </a:r>
            <a:endParaRPr lang="en-US" sz="800" dirty="0"/>
          </a:p>
        </p:txBody>
      </p:sp>
      <p:sp>
        <p:nvSpPr>
          <p:cNvPr id="197" name="Text 165"/>
          <p:cNvSpPr txBox="1"/>
          <p:nvPr/>
        </p:nvSpPr>
        <p:spPr>
          <a:xfrm>
            <a:off x="6705295" y="6022906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단순 기능 구현이 아니라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흐름이 맞는 구조를 만드는 게 </a:t>
            </a:r>
            <a:r>
              <a:rPr lang="ko-KR" altLang="en-US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백엔드의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핵심이라는 걸 배웠음</a:t>
            </a:r>
          </a:p>
        </p:txBody>
      </p:sp>
      <p:sp>
        <p:nvSpPr>
          <p:cNvPr id="198" name="Shape 166"/>
          <p:cNvSpPr/>
          <p:nvPr/>
        </p:nvSpPr>
        <p:spPr>
          <a:xfrm>
            <a:off x="6705295" y="6351757"/>
            <a:ext cx="4828946" cy="19202"/>
          </a:xfrm>
          <a:prstGeom prst="roundRect">
            <a:avLst>
              <a:gd name="adj" fmla="val 4762004"/>
            </a:avLst>
          </a:prstGeom>
          <a:solidFill>
            <a:srgbClr val="B8AAA3">
              <a:alpha val="40000"/>
            </a:srgbClr>
          </a:solidFill>
          <a:ln w="12700">
            <a:solidFill>
              <a:srgbClr val="B8AAA3">
                <a:alpha val="0"/>
              </a:srgbClr>
            </a:solidFill>
            <a:prstDash val="solid"/>
          </a:ln>
        </p:spPr>
      </p:sp>
      <p:sp>
        <p:nvSpPr>
          <p:cNvPr id="199" name="Shape 167"/>
          <p:cNvSpPr/>
          <p:nvPr/>
        </p:nvSpPr>
        <p:spPr>
          <a:xfrm>
            <a:off x="6305702" y="6211854"/>
            <a:ext cx="5324551" cy="362102"/>
          </a:xfrm>
          <a:prstGeom prst="roundRect">
            <a:avLst>
              <a:gd name="adj" fmla="val 159490"/>
            </a:avLst>
          </a:prstGeom>
          <a:solidFill>
            <a:srgbClr val="F8FAFC"/>
          </a:solidFill>
          <a:ln w="12700">
            <a:solidFill>
              <a:srgbClr val="EE9B8D">
                <a:alpha val="12000"/>
              </a:srgbClr>
            </a:solidFill>
            <a:prstDash val="solid"/>
          </a:ln>
        </p:spPr>
      </p:sp>
      <p:sp>
        <p:nvSpPr>
          <p:cNvPr id="200" name="Shape 168"/>
          <p:cNvSpPr/>
          <p:nvPr/>
        </p:nvSpPr>
        <p:spPr>
          <a:xfrm>
            <a:off x="6400800" y="6297808"/>
            <a:ext cx="228600" cy="228600"/>
          </a:xfrm>
          <a:prstGeom prst="roundRect">
            <a:avLst>
              <a:gd name="adj" fmla="val 300000"/>
            </a:avLst>
          </a:prstGeom>
          <a:solidFill>
            <a:srgbClr val="FFFFFF"/>
          </a:solidFill>
          <a:ln w="12700">
            <a:solidFill>
              <a:srgbClr val="EE9B8D">
                <a:alpha val="18000"/>
              </a:srgbClr>
            </a:solidFill>
            <a:prstDash val="solid"/>
          </a:ln>
        </p:spPr>
      </p:sp>
      <p:pic>
        <p:nvPicPr>
          <p:cNvPr id="201" name="Image 30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62979" y="6359072"/>
            <a:ext cx="105156" cy="105156"/>
          </a:xfrm>
          <a:prstGeom prst="rect">
            <a:avLst/>
          </a:prstGeom>
        </p:spPr>
      </p:pic>
      <p:sp>
        <p:nvSpPr>
          <p:cNvPr id="202" name="Text 169"/>
          <p:cNvSpPr txBox="1"/>
          <p:nvPr/>
        </p:nvSpPr>
        <p:spPr>
          <a:xfrm>
            <a:off x="6705295" y="6264869"/>
            <a:ext cx="130119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프로젝트에 적용할 점</a:t>
            </a:r>
            <a:endParaRPr lang="en-US" sz="800" dirty="0"/>
          </a:p>
        </p:txBody>
      </p:sp>
      <p:sp>
        <p:nvSpPr>
          <p:cNvPr id="203" name="Shape 170"/>
          <p:cNvSpPr/>
          <p:nvPr/>
        </p:nvSpPr>
        <p:spPr>
          <a:xfrm>
            <a:off x="11024006" y="6287749"/>
            <a:ext cx="514807" cy="190195"/>
          </a:xfrm>
          <a:prstGeom prst="roundRect">
            <a:avLst>
              <a:gd name="adj" fmla="val 480770"/>
            </a:avLst>
          </a:prstGeom>
          <a:solidFill>
            <a:srgbClr val="FFFFFF"/>
          </a:solidFill>
          <a:ln w="12700">
            <a:solidFill>
              <a:srgbClr val="B8AAA3">
                <a:alpha val="28000"/>
              </a:srgbClr>
            </a:solidFill>
            <a:prstDash val="solid"/>
          </a:ln>
        </p:spPr>
      </p:sp>
      <p:sp>
        <p:nvSpPr>
          <p:cNvPr id="204" name="Text 171"/>
          <p:cNvSpPr/>
          <p:nvPr/>
        </p:nvSpPr>
        <p:spPr>
          <a:xfrm>
            <a:off x="10995660" y="6287749"/>
            <a:ext cx="571500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63500" tIns="25400" rIns="63500" bIns="2540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다음 스텝</a:t>
            </a:r>
            <a:endParaRPr lang="en-US" sz="800" dirty="0"/>
          </a:p>
        </p:txBody>
      </p:sp>
      <p:sp>
        <p:nvSpPr>
          <p:cNvPr id="205" name="Text 172"/>
          <p:cNvSpPr txBox="1"/>
          <p:nvPr/>
        </p:nvSpPr>
        <p:spPr>
          <a:xfrm>
            <a:off x="6705295" y="6423228"/>
            <a:ext cx="50200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기능 구현 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+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흐름 설계 또한 중요</a:t>
            </a:r>
            <a:r>
              <a:rPr lang="en-US" altLang="ko-KR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! </a:t>
            </a:r>
            <a:r>
              <a:rPr lang="ko-KR" alt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처음부터 구조를 기준으로 </a:t>
            </a:r>
            <a:r>
              <a:rPr lang="ko-KR" altLang="en-US" sz="800" dirty="0" err="1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설계해야겠다</a:t>
            </a:r>
            <a:endParaRPr lang="ko-KR" altLang="en-US" sz="800" dirty="0">
              <a:solidFill>
                <a:srgbClr val="71809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 t="-401" b="-401"/>
          <a:stretch/>
        </p:blipFill>
        <p:spPr>
          <a:xfrm>
            <a:off x="0" y="0"/>
            <a:ext cx="12191695" cy="57607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rcRect t="-401" b="-401"/>
          <a:stretch/>
        </p:blipFill>
        <p:spPr>
          <a:xfrm>
            <a:off x="0" y="6801307"/>
            <a:ext cx="12191695" cy="57607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alphaModFix amt="95000"/>
          </a:blip>
          <a:srcRect l="-400" r="-400"/>
          <a:stretch/>
        </p:blipFill>
        <p:spPr>
          <a:xfrm>
            <a:off x="571500" y="1143000"/>
            <a:ext cx="38405" cy="4572000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95000"/>
          </a:blip>
          <a:srcRect l="-400" r="-400"/>
          <a:stretch/>
        </p:blipFill>
        <p:spPr>
          <a:xfrm>
            <a:off x="11582705" y="1143000"/>
            <a:ext cx="38405" cy="457200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rcRect l="-606" r="-606"/>
          <a:stretch/>
        </p:blipFill>
        <p:spPr>
          <a:xfrm>
            <a:off x="5986577" y="1585570"/>
            <a:ext cx="219456" cy="247802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3749040" y="2223821"/>
            <a:ext cx="4700930" cy="10479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300" b="1" kern="0" spc="-105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복잡한 웨딩 준비를,</a:t>
            </a:r>
            <a:endParaRPr lang="en-US" sz="3300" dirty="0"/>
          </a:p>
          <a:p>
            <a:pPr marL="0" indent="0" algn="ctr">
              <a:buNone/>
            </a:pPr>
            <a:r>
              <a:rPr lang="en-US" sz="3300" b="1" kern="0" spc="-105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더 </a:t>
            </a:r>
            <a:r>
              <a:rPr lang="en-US" sz="3300" b="1" kern="0" spc="-105" dirty="0">
                <a:solidFill>
                  <a:srgbClr val="D7B36A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투명</a:t>
            </a:r>
            <a:r>
              <a:rPr lang="en-US" sz="3300" b="1" kern="0" spc="-105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하고 더 </a:t>
            </a:r>
            <a:r>
              <a:rPr lang="en-US" sz="3300" b="1" kern="0" spc="-105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</a:t>
            </a:r>
            <a:r>
              <a:rPr lang="en-US" sz="3300" b="1" kern="0" spc="-105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하게. </a:t>
            </a:r>
            <a:endParaRPr lang="en-US" sz="3300" dirty="0"/>
          </a:p>
        </p:txBody>
      </p:sp>
      <p:sp>
        <p:nvSpPr>
          <p:cNvPr id="13" name="Text 6"/>
          <p:cNvSpPr txBox="1"/>
          <p:nvPr/>
        </p:nvSpPr>
        <p:spPr>
          <a:xfrm>
            <a:off x="5705856" y="3776472"/>
            <a:ext cx="781812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165" dirty="0">
                <a:solidFill>
                  <a:srgbClr val="4E403B">
                    <a:alpha val="55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PROJECT</a:t>
            </a:r>
            <a:endParaRPr lang="en-US" sz="900" dirty="0"/>
          </a:p>
        </p:txBody>
      </p:sp>
      <p:sp>
        <p:nvSpPr>
          <p:cNvPr id="16" name="Text 8"/>
          <p:cNvSpPr txBox="1"/>
          <p:nvPr/>
        </p:nvSpPr>
        <p:spPr>
          <a:xfrm>
            <a:off x="5399989" y="4071823"/>
            <a:ext cx="1467612" cy="3813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kern="0" spc="-90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Mongle</a:t>
            </a:r>
            <a:endParaRPr lang="en-US" sz="3000" dirty="0"/>
          </a:p>
        </p:txBody>
      </p:sp>
      <p:sp>
        <p:nvSpPr>
          <p:cNvPr id="17" name="Text 9"/>
          <p:cNvSpPr txBox="1"/>
          <p:nvPr/>
        </p:nvSpPr>
        <p:spPr>
          <a:xfrm>
            <a:off x="5637378" y="4576572"/>
            <a:ext cx="1188720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-8" dirty="0">
                <a:solidFill>
                  <a:srgbClr val="4E403B">
                    <a:alpha val="65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웨딩 어시스턴트</a:t>
            </a:r>
            <a:endParaRPr lang="en-US" sz="900" dirty="0"/>
          </a:p>
        </p:txBody>
      </p:sp>
      <p:sp>
        <p:nvSpPr>
          <p:cNvPr id="18" name="Text 10"/>
          <p:cNvSpPr txBox="1"/>
          <p:nvPr/>
        </p:nvSpPr>
        <p:spPr>
          <a:xfrm>
            <a:off x="5628132" y="4996282"/>
            <a:ext cx="9436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-15" dirty="0">
                <a:solidFill>
                  <a:srgbClr val="4E403B">
                    <a:alpha val="72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Team </a:t>
            </a:r>
            <a:r>
              <a:rPr lang="en-US" sz="1000" b="1" kern="0" spc="-15" dirty="0">
                <a:solidFill>
                  <a:srgbClr val="D7B36A">
                    <a:alpha val="72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Mongle</a:t>
            </a:r>
            <a:endParaRPr lang="en-US" sz="100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6">
            <a:alphaModFix amt="95000"/>
          </a:blip>
          <a:srcRect l="-404" r="-404"/>
          <a:stretch/>
        </p:blipFill>
        <p:spPr>
          <a:xfrm>
            <a:off x="5238598" y="3500323"/>
            <a:ext cx="1714500" cy="28346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7"/>
          <a:srcRect t="-4000" b="-4000"/>
          <a:stretch/>
        </p:blipFill>
        <p:spPr>
          <a:xfrm>
            <a:off x="5067605" y="6191402"/>
            <a:ext cx="114300" cy="123444"/>
          </a:xfrm>
          <a:prstGeom prst="rect">
            <a:avLst/>
          </a:prstGeom>
        </p:spPr>
      </p:pic>
      <p:sp>
        <p:nvSpPr>
          <p:cNvPr id="21" name="Text 11"/>
          <p:cNvSpPr txBox="1"/>
          <p:nvPr/>
        </p:nvSpPr>
        <p:spPr>
          <a:xfrm>
            <a:off x="5257800" y="6163056"/>
            <a:ext cx="2246681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-8" dirty="0">
                <a:solidFill>
                  <a:srgbClr val="4E403B">
                    <a:alpha val="62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질문이 있으시면 편하게 말씀해주세요.</a:t>
            </a:r>
            <a:endParaRPr lang="en-US" sz="900" dirty="0"/>
          </a:p>
        </p:txBody>
      </p:sp>
      <p:sp>
        <p:nvSpPr>
          <p:cNvPr id="22" name="Shape 12"/>
          <p:cNvSpPr/>
          <p:nvPr/>
        </p:nvSpPr>
        <p:spPr>
          <a:xfrm>
            <a:off x="5886907" y="6590995"/>
            <a:ext cx="75895" cy="75895"/>
          </a:xfrm>
          <a:prstGeom prst="ellipse">
            <a:avLst/>
          </a:prstGeom>
          <a:solidFill>
            <a:srgbClr val="EE9B8D"/>
          </a:solidFill>
          <a:ln w="12700">
            <a:solidFill>
              <a:srgbClr val="EE9B8D">
                <a:alpha val="75000"/>
              </a:srgbClr>
            </a:solidFill>
            <a:prstDash val="solid"/>
          </a:ln>
        </p:spPr>
      </p:sp>
      <p:sp>
        <p:nvSpPr>
          <p:cNvPr id="23" name="Shape 13"/>
          <p:cNvSpPr/>
          <p:nvPr/>
        </p:nvSpPr>
        <p:spPr>
          <a:xfrm>
            <a:off x="6057900" y="6590995"/>
            <a:ext cx="75895" cy="75895"/>
          </a:xfrm>
          <a:prstGeom prst="ellipse">
            <a:avLst/>
          </a:prstGeom>
          <a:solidFill>
            <a:srgbClr val="4E403B">
              <a:alpha val="18000"/>
            </a:srgbClr>
          </a:solidFill>
          <a:ln w="12700">
            <a:solidFill>
              <a:srgbClr val="D7B36A">
                <a:alpha val="28000"/>
              </a:srgbClr>
            </a:solidFill>
            <a:prstDash val="solid"/>
          </a:ln>
        </p:spPr>
      </p:sp>
      <p:sp>
        <p:nvSpPr>
          <p:cNvPr id="24" name="Shape 14"/>
          <p:cNvSpPr/>
          <p:nvPr/>
        </p:nvSpPr>
        <p:spPr>
          <a:xfrm>
            <a:off x="6229807" y="6590995"/>
            <a:ext cx="75895" cy="75895"/>
          </a:xfrm>
          <a:prstGeom prst="ellipse">
            <a:avLst/>
          </a:prstGeom>
          <a:solidFill>
            <a:srgbClr val="4E403B">
              <a:alpha val="18000"/>
            </a:srgbClr>
          </a:solidFill>
          <a:ln w="12700">
            <a:solidFill>
              <a:srgbClr val="D7B36A">
                <a:alpha val="28000"/>
              </a:srgbClr>
            </a:solidFill>
            <a:prstDash val="solid"/>
          </a:ln>
        </p:spPr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CB45FD8F-E1F2-EBF0-7D53-40AA4BCC42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667598" y="857707"/>
            <a:ext cx="2667305" cy="2667305"/>
          </a:xfrm>
          <a:prstGeom prst="rect">
            <a:avLst/>
          </a:prstGeom>
        </p:spPr>
      </p:pic>
      <p:pic>
        <p:nvPicPr>
          <p:cNvPr id="29" name="Image 2" descr="preencoded.png">
            <a:extLst>
              <a:ext uri="{FF2B5EF4-FFF2-40B4-BE49-F238E27FC236}">
                <a16:creationId xmlns:a16="http://schemas.microsoft.com/office/drawing/2014/main" id="{D98C1DEC-F47D-032D-263B-FA5CCACD38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7707" y="3905402"/>
            <a:ext cx="2095805" cy="20958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BF8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t="-401" b="-401"/>
          <a:stretch/>
        </p:blipFill>
        <p:spPr>
          <a:xfrm>
            <a:off x="0" y="0"/>
            <a:ext cx="12191695" cy="38405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2546604" y="504749"/>
            <a:ext cx="7107631" cy="6007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그래서 준비했습니다. </a:t>
            </a:r>
            <a:r>
              <a:rPr lang="en-US" sz="36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Mongle.</a:t>
            </a:r>
            <a:endParaRPr lang="en-US" sz="3600" dirty="0"/>
          </a:p>
        </p:txBody>
      </p:sp>
      <p:sp>
        <p:nvSpPr>
          <p:cNvPr id="6" name="Text 3"/>
          <p:cNvSpPr txBox="1"/>
          <p:nvPr/>
        </p:nvSpPr>
        <p:spPr>
          <a:xfrm>
            <a:off x="3062326" y="1251814"/>
            <a:ext cx="6077102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막연함, 번거로움, 불투명함, 복잡함을 해결하는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스마트한 웨딩 어시스턴트 AI 앱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418795" y="2486254"/>
            <a:ext cx="2667305" cy="1837944"/>
          </a:xfrm>
          <a:prstGeom prst="roundRect">
            <a:avLst>
              <a:gd name="adj" fmla="val 8249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1485900" y="2723998"/>
            <a:ext cx="533095" cy="533095"/>
          </a:xfrm>
          <a:prstGeom prst="roundRect">
            <a:avLst>
              <a:gd name="adj" fmla="val 73511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t="-45" b="-45"/>
          <a:stretch/>
        </p:blipFill>
        <p:spPr>
          <a:xfrm>
            <a:off x="1623974" y="2876702"/>
            <a:ext cx="256946" cy="228600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611733" y="3409798"/>
            <a:ext cx="228417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Transparency</a:t>
            </a:r>
            <a:endParaRPr lang="en-US" sz="1600" dirty="0"/>
          </a:p>
        </p:txBody>
      </p:sp>
      <p:sp>
        <p:nvSpPr>
          <p:cNvPr id="11" name="Text 7"/>
          <p:cNvSpPr txBox="1"/>
          <p:nvPr/>
        </p:nvSpPr>
        <p:spPr>
          <a:xfrm>
            <a:off x="1290218" y="3715207"/>
            <a:ext cx="93360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투명한 가격 정보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숨겨진 비용 없이</a:t>
            </a:r>
            <a:endParaRPr lang="en-US" sz="1000" dirty="0"/>
          </a:p>
        </p:txBody>
      </p:sp>
      <p:sp>
        <p:nvSpPr>
          <p:cNvPr id="12" name="Shape 8"/>
          <p:cNvSpPr/>
          <p:nvPr/>
        </p:nvSpPr>
        <p:spPr>
          <a:xfrm>
            <a:off x="3314700" y="2486254"/>
            <a:ext cx="2667305" cy="1837944"/>
          </a:xfrm>
          <a:prstGeom prst="roundRect">
            <a:avLst>
              <a:gd name="adj" fmla="val 8249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3" name="Shape 9"/>
          <p:cNvSpPr/>
          <p:nvPr/>
        </p:nvSpPr>
        <p:spPr>
          <a:xfrm>
            <a:off x="4381805" y="2723998"/>
            <a:ext cx="533095" cy="533095"/>
          </a:xfrm>
          <a:prstGeom prst="roundRect">
            <a:avLst>
              <a:gd name="adj" fmla="val 73511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rcRect l="-80" r="-80"/>
          <a:stretch/>
        </p:blipFill>
        <p:spPr>
          <a:xfrm>
            <a:off x="4505249" y="2876702"/>
            <a:ext cx="286207" cy="228600"/>
          </a:xfrm>
          <a:prstGeom prst="rect">
            <a:avLst/>
          </a:prstGeom>
        </p:spPr>
      </p:pic>
      <p:sp>
        <p:nvSpPr>
          <p:cNvPr id="15" name="Text 10"/>
          <p:cNvSpPr txBox="1"/>
          <p:nvPr/>
        </p:nvSpPr>
        <p:spPr>
          <a:xfrm>
            <a:off x="4429186" y="3409798"/>
            <a:ext cx="44473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</a:t>
            </a:r>
            <a:endParaRPr lang="en-US" sz="1600" dirty="0"/>
          </a:p>
        </p:txBody>
      </p:sp>
      <p:sp>
        <p:nvSpPr>
          <p:cNvPr id="16" name="Text 11"/>
          <p:cNvSpPr txBox="1"/>
          <p:nvPr/>
        </p:nvSpPr>
        <p:spPr>
          <a:xfrm>
            <a:off x="4260190" y="3715207"/>
            <a:ext cx="78181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개인화된 추천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스마트한 매칭</a:t>
            </a:r>
            <a:endParaRPr lang="en-US" sz="1000" dirty="0"/>
          </a:p>
        </p:txBody>
      </p:sp>
      <p:sp>
        <p:nvSpPr>
          <p:cNvPr id="17" name="Shape 12"/>
          <p:cNvSpPr/>
          <p:nvPr/>
        </p:nvSpPr>
        <p:spPr>
          <a:xfrm>
            <a:off x="6210605" y="2486254"/>
            <a:ext cx="2667305" cy="1837944"/>
          </a:xfrm>
          <a:prstGeom prst="roundRect">
            <a:avLst>
              <a:gd name="adj" fmla="val 8249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8" name="Shape 13"/>
          <p:cNvSpPr/>
          <p:nvPr/>
        </p:nvSpPr>
        <p:spPr>
          <a:xfrm>
            <a:off x="7276795" y="2723998"/>
            <a:ext cx="533095" cy="533095"/>
          </a:xfrm>
          <a:prstGeom prst="roundRect">
            <a:avLst>
              <a:gd name="adj" fmla="val 73511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rcRect l="-57" r="-57"/>
          <a:stretch/>
        </p:blipFill>
        <p:spPr>
          <a:xfrm>
            <a:off x="7444130" y="2876702"/>
            <a:ext cx="200254" cy="228600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6709140" y="3409798"/>
            <a:ext cx="1677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Efficiency</a:t>
            </a:r>
            <a:endParaRPr lang="en-US" sz="1600" dirty="0"/>
          </a:p>
        </p:txBody>
      </p:sp>
      <p:sp>
        <p:nvSpPr>
          <p:cNvPr id="21" name="Text 15"/>
          <p:cNvSpPr txBox="1"/>
          <p:nvPr/>
        </p:nvSpPr>
        <p:spPr>
          <a:xfrm>
            <a:off x="7270394" y="3715207"/>
            <a:ext cx="55321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빠른 준비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시간 절약</a:t>
            </a:r>
            <a:endParaRPr lang="en-US" sz="1000" dirty="0"/>
          </a:p>
        </p:txBody>
      </p:sp>
      <p:sp>
        <p:nvSpPr>
          <p:cNvPr id="22" name="Shape 16"/>
          <p:cNvSpPr/>
          <p:nvPr/>
        </p:nvSpPr>
        <p:spPr>
          <a:xfrm>
            <a:off x="9105595" y="2486254"/>
            <a:ext cx="2667305" cy="1837944"/>
          </a:xfrm>
          <a:prstGeom prst="roundRect">
            <a:avLst>
              <a:gd name="adj" fmla="val 8249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23" name="Shape 17"/>
          <p:cNvSpPr/>
          <p:nvPr/>
        </p:nvSpPr>
        <p:spPr>
          <a:xfrm>
            <a:off x="10172700" y="2723998"/>
            <a:ext cx="533095" cy="533095"/>
          </a:xfrm>
          <a:prstGeom prst="roundRect">
            <a:avLst>
              <a:gd name="adj" fmla="val 73511"/>
            </a:avLst>
          </a:prstGeom>
          <a:solidFill>
            <a:srgbClr val="6495E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325405" y="2876702"/>
            <a:ext cx="228600" cy="228600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9725531" y="3409798"/>
            <a:ext cx="143383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Security</a:t>
            </a:r>
            <a:endParaRPr lang="en-US" sz="1600" dirty="0"/>
          </a:p>
        </p:txBody>
      </p:sp>
      <p:sp>
        <p:nvSpPr>
          <p:cNvPr id="26" name="Text 19"/>
          <p:cNvSpPr txBox="1"/>
          <p:nvPr/>
        </p:nvSpPr>
        <p:spPr>
          <a:xfrm>
            <a:off x="10034626" y="3715207"/>
            <a:ext cx="819302" cy="372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안전한 정보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신뢰할 수 있는</a:t>
            </a:r>
            <a:endParaRPr lang="en-US" sz="1000" dirty="0"/>
          </a:p>
        </p:txBody>
      </p:sp>
      <p:sp>
        <p:nvSpPr>
          <p:cNvPr id="27" name="Shape 20"/>
          <p:cNvSpPr/>
          <p:nvPr/>
        </p:nvSpPr>
        <p:spPr>
          <a:xfrm>
            <a:off x="3262579" y="4705502"/>
            <a:ext cx="1533449" cy="761695"/>
          </a:xfrm>
          <a:prstGeom prst="roundRect">
            <a:avLst>
              <a:gd name="adj" fmla="val 36014"/>
            </a:avLst>
          </a:prstGeom>
          <a:solidFill>
            <a:srgbClr val="FFFFFF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28" name="Shape 21"/>
          <p:cNvSpPr/>
          <p:nvPr/>
        </p:nvSpPr>
        <p:spPr>
          <a:xfrm>
            <a:off x="3501238" y="4895698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8"/>
          <a:srcRect l="-760" r="-760"/>
          <a:stretch/>
        </p:blipFill>
        <p:spPr>
          <a:xfrm>
            <a:off x="3615538" y="5000854"/>
            <a:ext cx="152705" cy="171907"/>
          </a:xfrm>
          <a:prstGeom prst="rect">
            <a:avLst/>
          </a:prstGeom>
        </p:spPr>
      </p:pic>
      <p:sp>
        <p:nvSpPr>
          <p:cNvPr id="30" name="Text 22"/>
          <p:cNvSpPr txBox="1"/>
          <p:nvPr/>
        </p:nvSpPr>
        <p:spPr>
          <a:xfrm>
            <a:off x="3995928" y="4867351"/>
            <a:ext cx="638251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98%</a:t>
            </a:r>
            <a:endParaRPr lang="en-US" sz="1500" dirty="0"/>
          </a:p>
        </p:txBody>
      </p:sp>
      <p:sp>
        <p:nvSpPr>
          <p:cNvPr id="31" name="Text 23"/>
          <p:cNvSpPr txBox="1"/>
          <p:nvPr/>
        </p:nvSpPr>
        <p:spPr>
          <a:xfrm>
            <a:off x="3995928" y="5143500"/>
            <a:ext cx="66294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매칭 성공률</a:t>
            </a:r>
            <a:endParaRPr lang="en-US" sz="900" dirty="0"/>
          </a:p>
        </p:txBody>
      </p:sp>
      <p:sp>
        <p:nvSpPr>
          <p:cNvPr id="32" name="Shape 24"/>
          <p:cNvSpPr/>
          <p:nvPr/>
        </p:nvSpPr>
        <p:spPr>
          <a:xfrm>
            <a:off x="5173675" y="4705502"/>
            <a:ext cx="1666951" cy="761695"/>
          </a:xfrm>
          <a:prstGeom prst="roundRect">
            <a:avLst>
              <a:gd name="adj" fmla="val 36014"/>
            </a:avLst>
          </a:prstGeom>
          <a:solidFill>
            <a:srgbClr val="FFFFFF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33" name="Shape 25"/>
          <p:cNvSpPr/>
          <p:nvPr/>
        </p:nvSpPr>
        <p:spPr>
          <a:xfrm>
            <a:off x="5411419" y="4895698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16575" y="5000854"/>
            <a:ext cx="171907" cy="171907"/>
          </a:xfrm>
          <a:prstGeom prst="rect">
            <a:avLst/>
          </a:prstGeom>
        </p:spPr>
      </p:pic>
      <p:sp>
        <p:nvSpPr>
          <p:cNvPr id="35" name="Text 26"/>
          <p:cNvSpPr txBox="1"/>
          <p:nvPr/>
        </p:nvSpPr>
        <p:spPr>
          <a:xfrm>
            <a:off x="5907024" y="4867351"/>
            <a:ext cx="771754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2.5h</a:t>
            </a:r>
            <a:endParaRPr lang="en-US" sz="1500" dirty="0"/>
          </a:p>
        </p:txBody>
      </p:sp>
      <p:sp>
        <p:nvSpPr>
          <p:cNvPr id="36" name="Text 27"/>
          <p:cNvSpPr txBox="1"/>
          <p:nvPr/>
        </p:nvSpPr>
        <p:spPr>
          <a:xfrm>
            <a:off x="5907024" y="5143500"/>
            <a:ext cx="85130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평균 준비 시간</a:t>
            </a:r>
            <a:endParaRPr lang="en-US" sz="900" dirty="0"/>
          </a:p>
        </p:txBody>
      </p:sp>
      <p:sp>
        <p:nvSpPr>
          <p:cNvPr id="37" name="Shape 28"/>
          <p:cNvSpPr/>
          <p:nvPr/>
        </p:nvSpPr>
        <p:spPr>
          <a:xfrm>
            <a:off x="7221017" y="4705502"/>
            <a:ext cx="1714500" cy="761695"/>
          </a:xfrm>
          <a:prstGeom prst="roundRect">
            <a:avLst>
              <a:gd name="adj" fmla="val 36014"/>
            </a:avLst>
          </a:prstGeom>
          <a:solidFill>
            <a:srgbClr val="FFFFFF"/>
          </a:solidFill>
          <a:ln w="12700">
            <a:solidFill>
              <a:srgbClr val="F2B3A8">
                <a:alpha val="15000"/>
              </a:srgbClr>
            </a:solidFill>
            <a:prstDash val="solid"/>
          </a:ln>
          <a:effectLst>
            <a:outerShdw blurRad="762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38" name="Shape 29"/>
          <p:cNvSpPr/>
          <p:nvPr/>
        </p:nvSpPr>
        <p:spPr>
          <a:xfrm>
            <a:off x="7458761" y="4895698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0" name="Text 30"/>
          <p:cNvSpPr txBox="1"/>
          <p:nvPr/>
        </p:nvSpPr>
        <p:spPr>
          <a:xfrm>
            <a:off x="7954366" y="4867351"/>
            <a:ext cx="856793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100%</a:t>
            </a:r>
            <a:endParaRPr lang="en-US" sz="1500" dirty="0"/>
          </a:p>
        </p:txBody>
      </p:sp>
      <p:sp>
        <p:nvSpPr>
          <p:cNvPr id="41" name="Text 31"/>
          <p:cNvSpPr txBox="1"/>
          <p:nvPr/>
        </p:nvSpPr>
        <p:spPr>
          <a:xfrm>
            <a:off x="7954366" y="5143500"/>
            <a:ext cx="81930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900" dirty="0">
                <a:solidFill>
                  <a:srgbClr val="8B735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비용 절감</a:t>
            </a:r>
            <a:endParaRPr lang="en-US" sz="900" dirty="0"/>
          </a:p>
        </p:txBody>
      </p:sp>
      <p:sp>
        <p:nvSpPr>
          <p:cNvPr id="46" name="Shape 34"/>
          <p:cNvSpPr/>
          <p:nvPr/>
        </p:nvSpPr>
        <p:spPr>
          <a:xfrm>
            <a:off x="7290511" y="1019556"/>
            <a:ext cx="1801368" cy="75895"/>
          </a:xfrm>
          <a:prstGeom prst="roundRect">
            <a:avLst>
              <a:gd name="adj" fmla="val 1204822"/>
            </a:avLst>
          </a:prstGeom>
          <a:solidFill>
            <a:srgbClr val="EE9B8D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2" name="Image 5" descr="preencoded.png">
            <a:extLst>
              <a:ext uri="{FF2B5EF4-FFF2-40B4-BE49-F238E27FC236}">
                <a16:creationId xmlns:a16="http://schemas.microsoft.com/office/drawing/2014/main" id="{7D9E5519-9A28-52A9-8F13-E2AD83B97B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549286" y="4977602"/>
            <a:ext cx="190195" cy="1901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38328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t="-180" b="-180"/>
          <a:stretch/>
        </p:blipFill>
        <p:spPr>
          <a:xfrm>
            <a:off x="533095" y="433426"/>
            <a:ext cx="190195" cy="1527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14400" y="304495"/>
            <a:ext cx="2088490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차별점 비교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914400" y="617612"/>
            <a:ext cx="228874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8B7B7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메링/웨딩플로우/Mongle 3사 기능 비교</a:t>
            </a:r>
            <a:endParaRPr lang="en-US" sz="1050" dirty="0"/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 l="-3" r="-3"/>
          <a:stretch/>
        </p:blipFill>
        <p:spPr>
          <a:xfrm>
            <a:off x="457200" y="1249405"/>
            <a:ext cx="11277295" cy="4934103"/>
          </a:xfrm>
          <a:prstGeom prst="rect">
            <a:avLst/>
          </a:prstGeom>
        </p:spPr>
      </p:pic>
      <p:sp>
        <p:nvSpPr>
          <p:cNvPr id="10" name="Shape 3"/>
          <p:cNvSpPr/>
          <p:nvPr/>
        </p:nvSpPr>
        <p:spPr>
          <a:xfrm>
            <a:off x="619049" y="2051839"/>
            <a:ext cx="10953598" cy="19202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11" name="Text 4"/>
          <p:cNvSpPr txBox="1"/>
          <p:nvPr/>
        </p:nvSpPr>
        <p:spPr>
          <a:xfrm>
            <a:off x="838505" y="1551214"/>
            <a:ext cx="1335528" cy="2386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기능 비교표 </a:t>
            </a:r>
            <a:endParaRPr lang="en-US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9049" y="1579561"/>
            <a:ext cx="142646" cy="142646"/>
          </a:xfrm>
          <a:prstGeom prst="rect">
            <a:avLst/>
          </a:prstGeom>
        </p:spPr>
      </p:pic>
      <p:sp>
        <p:nvSpPr>
          <p:cNvPr id="13" name="Text 5"/>
          <p:cNvSpPr txBox="1"/>
          <p:nvPr/>
        </p:nvSpPr>
        <p:spPr>
          <a:xfrm>
            <a:off x="8490707" y="1595611"/>
            <a:ext cx="309332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B7B7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* 체크 표시: 지원, X 표시: 미지원, △ 표시: 부분 지원</a:t>
            </a:r>
            <a:endParaRPr lang="en-US" sz="1100" dirty="0"/>
          </a:p>
        </p:txBody>
      </p:sp>
      <p:sp>
        <p:nvSpPr>
          <p:cNvPr id="14" name="Shape 6"/>
          <p:cNvSpPr/>
          <p:nvPr/>
        </p:nvSpPr>
        <p:spPr>
          <a:xfrm>
            <a:off x="619049" y="2594993"/>
            <a:ext cx="1971446" cy="19202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15" name="Text 7"/>
          <p:cNvSpPr txBox="1"/>
          <p:nvPr/>
        </p:nvSpPr>
        <p:spPr>
          <a:xfrm>
            <a:off x="619049" y="2185342"/>
            <a:ext cx="2048256" cy="3145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기능</a:t>
            </a:r>
            <a:endParaRPr lang="en-US" sz="140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8"/>
          <a:srcRect t="-23" b="-23"/>
          <a:stretch/>
        </p:blipFill>
        <p:spPr>
          <a:xfrm>
            <a:off x="2590495" y="2185342"/>
            <a:ext cx="2738628" cy="428854"/>
          </a:xfrm>
          <a:prstGeom prst="rect">
            <a:avLst/>
          </a:prstGeom>
        </p:spPr>
      </p:pic>
      <p:sp>
        <p:nvSpPr>
          <p:cNvPr id="17" name="Shape 8"/>
          <p:cNvSpPr/>
          <p:nvPr/>
        </p:nvSpPr>
        <p:spPr>
          <a:xfrm>
            <a:off x="2704795" y="2280439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66974" y="2342618"/>
            <a:ext cx="105156" cy="105156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8"/>
          <a:srcRect t="-23" b="-23"/>
          <a:stretch/>
        </p:blipFill>
        <p:spPr>
          <a:xfrm>
            <a:off x="5329123" y="2185342"/>
            <a:ext cx="2738628" cy="428854"/>
          </a:xfrm>
          <a:prstGeom prst="rect">
            <a:avLst/>
          </a:prstGeom>
        </p:spPr>
      </p:pic>
      <p:sp>
        <p:nvSpPr>
          <p:cNvPr id="20" name="Shape 9"/>
          <p:cNvSpPr/>
          <p:nvPr/>
        </p:nvSpPr>
        <p:spPr>
          <a:xfrm>
            <a:off x="5443423" y="2280439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9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05602" y="2342618"/>
            <a:ext cx="105156" cy="105156"/>
          </a:xfrm>
          <a:prstGeom prst="rect">
            <a:avLst/>
          </a:prstGeom>
        </p:spPr>
      </p:pic>
      <p:pic>
        <p:nvPicPr>
          <p:cNvPr id="22" name="Image 10" descr="preencoded.png"/>
          <p:cNvPicPr>
            <a:picLocks noChangeAspect="1"/>
          </p:cNvPicPr>
          <p:nvPr/>
        </p:nvPicPr>
        <p:blipFill>
          <a:blip r:embed="rId11"/>
          <a:srcRect t="-31" b="-31"/>
          <a:stretch/>
        </p:blipFill>
        <p:spPr>
          <a:xfrm>
            <a:off x="8067751" y="2185342"/>
            <a:ext cx="3504895" cy="428854"/>
          </a:xfrm>
          <a:prstGeom prst="rect">
            <a:avLst/>
          </a:prstGeom>
        </p:spPr>
      </p:pic>
      <p:sp>
        <p:nvSpPr>
          <p:cNvPr id="23" name="Shape 10"/>
          <p:cNvSpPr/>
          <p:nvPr/>
        </p:nvSpPr>
        <p:spPr>
          <a:xfrm>
            <a:off x="8182051" y="2280439"/>
            <a:ext cx="228600" cy="228600"/>
          </a:xfrm>
          <a:prstGeom prst="roundRect">
            <a:avLst>
              <a:gd name="adj" fmla="val 20000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1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244230" y="2342618"/>
            <a:ext cx="105156" cy="105156"/>
          </a:xfrm>
          <a:prstGeom prst="rect">
            <a:avLst/>
          </a:prstGeom>
        </p:spPr>
      </p:pic>
      <p:sp>
        <p:nvSpPr>
          <p:cNvPr id="25" name="Shape 11"/>
          <p:cNvSpPr/>
          <p:nvPr/>
        </p:nvSpPr>
        <p:spPr>
          <a:xfrm>
            <a:off x="619049" y="3023846"/>
            <a:ext cx="1971446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26" name="Text 12"/>
          <p:cNvSpPr txBox="1"/>
          <p:nvPr/>
        </p:nvSpPr>
        <p:spPr>
          <a:xfrm>
            <a:off x="619049" y="2614195"/>
            <a:ext cx="2048256" cy="31546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추천</a:t>
            </a:r>
            <a:endParaRPr lang="en-US" sz="1400" dirty="0"/>
          </a:p>
        </p:txBody>
      </p:sp>
      <p:sp>
        <p:nvSpPr>
          <p:cNvPr id="27" name="Shape 13"/>
          <p:cNvSpPr/>
          <p:nvPr/>
        </p:nvSpPr>
        <p:spPr>
          <a:xfrm>
            <a:off x="2590495" y="3023846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28" name="Text 14"/>
          <p:cNvSpPr txBox="1"/>
          <p:nvPr/>
        </p:nvSpPr>
        <p:spPr>
          <a:xfrm>
            <a:off x="2914193" y="2614195"/>
            <a:ext cx="2496312" cy="31546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9770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부분 </a:t>
            </a:r>
            <a:endParaRPr lang="en-US" sz="1400" dirty="0"/>
          </a:p>
        </p:txBody>
      </p:sp>
      <p:pic>
        <p:nvPicPr>
          <p:cNvPr id="29" name="Image 12" descr="preencoded.png"/>
          <p:cNvPicPr>
            <a:picLocks noChangeAspect="1"/>
          </p:cNvPicPr>
          <p:nvPr/>
        </p:nvPicPr>
        <p:blipFill>
          <a:blip r:embed="rId13"/>
          <a:srcRect l="-1677" r="-1677"/>
          <a:stretch/>
        </p:blipFill>
        <p:spPr>
          <a:xfrm>
            <a:off x="2781605" y="2770558"/>
            <a:ext cx="95098" cy="105156"/>
          </a:xfrm>
          <a:prstGeom prst="rect">
            <a:avLst/>
          </a:prstGeom>
        </p:spPr>
      </p:pic>
      <p:sp>
        <p:nvSpPr>
          <p:cNvPr id="30" name="Shape 15"/>
          <p:cNvSpPr/>
          <p:nvPr/>
        </p:nvSpPr>
        <p:spPr>
          <a:xfrm>
            <a:off x="5329123" y="3023846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31" name="Text 16"/>
          <p:cNvSpPr txBox="1"/>
          <p:nvPr/>
        </p:nvSpPr>
        <p:spPr>
          <a:xfrm>
            <a:off x="5652821" y="2614195"/>
            <a:ext cx="2496312" cy="31546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9770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부분 </a:t>
            </a:r>
            <a:endParaRPr lang="en-US" sz="1400" dirty="0"/>
          </a:p>
        </p:txBody>
      </p:sp>
      <p:pic>
        <p:nvPicPr>
          <p:cNvPr id="32" name="Image 13" descr="preencoded.png"/>
          <p:cNvPicPr>
            <a:picLocks noChangeAspect="1"/>
          </p:cNvPicPr>
          <p:nvPr/>
        </p:nvPicPr>
        <p:blipFill>
          <a:blip r:embed="rId13"/>
          <a:srcRect l="-1677" r="-1677"/>
          <a:stretch/>
        </p:blipFill>
        <p:spPr>
          <a:xfrm>
            <a:off x="5519318" y="2770558"/>
            <a:ext cx="95098" cy="105156"/>
          </a:xfrm>
          <a:prstGeom prst="rect">
            <a:avLst/>
          </a:prstGeom>
        </p:spPr>
      </p:pic>
      <p:sp>
        <p:nvSpPr>
          <p:cNvPr id="33" name="Shape 17"/>
          <p:cNvSpPr/>
          <p:nvPr/>
        </p:nvSpPr>
        <p:spPr>
          <a:xfrm>
            <a:off x="8067751" y="3023846"/>
            <a:ext cx="3504895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34" name="Text 18"/>
          <p:cNvSpPr txBox="1"/>
          <p:nvPr/>
        </p:nvSpPr>
        <p:spPr>
          <a:xfrm>
            <a:off x="8391449" y="2614195"/>
            <a:ext cx="3258007" cy="31546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완벽 </a:t>
            </a:r>
            <a:endParaRPr lang="en-US" sz="1400" dirty="0"/>
          </a:p>
        </p:txBody>
      </p:sp>
      <p:pic>
        <p:nvPicPr>
          <p:cNvPr id="35" name="Image 14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8257946" y="2770558"/>
            <a:ext cx="95098" cy="105156"/>
          </a:xfrm>
          <a:prstGeom prst="rect">
            <a:avLst/>
          </a:prstGeom>
        </p:spPr>
      </p:pic>
      <p:pic>
        <p:nvPicPr>
          <p:cNvPr id="36" name="Image 15" descr="preencoded.png"/>
          <p:cNvPicPr>
            <a:picLocks noChangeAspect="1"/>
          </p:cNvPicPr>
          <p:nvPr/>
        </p:nvPicPr>
        <p:blipFill>
          <a:blip r:embed="rId15"/>
          <a:srcRect t="-10" b="-10"/>
          <a:stretch/>
        </p:blipFill>
        <p:spPr>
          <a:xfrm>
            <a:off x="619049" y="3028418"/>
            <a:ext cx="10953598" cy="409651"/>
          </a:xfrm>
          <a:prstGeom prst="rect">
            <a:avLst/>
          </a:prstGeom>
        </p:spPr>
      </p:pic>
      <p:sp>
        <p:nvSpPr>
          <p:cNvPr id="37" name="Shape 19"/>
          <p:cNvSpPr/>
          <p:nvPr/>
        </p:nvSpPr>
        <p:spPr>
          <a:xfrm>
            <a:off x="619049" y="3428926"/>
            <a:ext cx="1971446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38" name="Text 20"/>
          <p:cNvSpPr txBox="1"/>
          <p:nvPr/>
        </p:nvSpPr>
        <p:spPr>
          <a:xfrm>
            <a:off x="619049" y="3028418"/>
            <a:ext cx="2048256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견적 분석</a:t>
            </a:r>
            <a:endParaRPr lang="en-US" sz="1400" dirty="0"/>
          </a:p>
        </p:txBody>
      </p:sp>
      <p:sp>
        <p:nvSpPr>
          <p:cNvPr id="39" name="Shape 21"/>
          <p:cNvSpPr/>
          <p:nvPr/>
        </p:nvSpPr>
        <p:spPr>
          <a:xfrm>
            <a:off x="2590495" y="3428926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40" name="Text 22"/>
          <p:cNvSpPr txBox="1"/>
          <p:nvPr/>
        </p:nvSpPr>
        <p:spPr>
          <a:xfrm>
            <a:off x="2894990" y="3028418"/>
            <a:ext cx="2515514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없음 </a:t>
            </a:r>
            <a:endParaRPr lang="en-US" sz="1400" dirty="0"/>
          </a:p>
        </p:txBody>
      </p:sp>
      <p:pic>
        <p:nvPicPr>
          <p:cNvPr id="41" name="Image 16" descr="preencoded.png"/>
          <p:cNvPicPr>
            <a:picLocks noChangeAspect="1"/>
          </p:cNvPicPr>
          <p:nvPr/>
        </p:nvPicPr>
        <p:blipFill>
          <a:blip r:embed="rId16"/>
          <a:srcRect t="-1958" b="-1958"/>
          <a:stretch/>
        </p:blipFill>
        <p:spPr>
          <a:xfrm>
            <a:off x="2781605" y="3180209"/>
            <a:ext cx="75895" cy="105156"/>
          </a:xfrm>
          <a:prstGeom prst="rect">
            <a:avLst/>
          </a:prstGeom>
        </p:spPr>
      </p:pic>
      <p:sp>
        <p:nvSpPr>
          <p:cNvPr id="42" name="Shape 23"/>
          <p:cNvSpPr/>
          <p:nvPr/>
        </p:nvSpPr>
        <p:spPr>
          <a:xfrm>
            <a:off x="5329123" y="3428926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43" name="Text 24"/>
          <p:cNvSpPr txBox="1"/>
          <p:nvPr/>
        </p:nvSpPr>
        <p:spPr>
          <a:xfrm>
            <a:off x="5652821" y="3028418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9770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기본 </a:t>
            </a:r>
            <a:endParaRPr lang="en-US" sz="1400" dirty="0"/>
          </a:p>
        </p:txBody>
      </p:sp>
      <p:pic>
        <p:nvPicPr>
          <p:cNvPr id="44" name="Image 17" descr="preencoded.png"/>
          <p:cNvPicPr>
            <a:picLocks noChangeAspect="1"/>
          </p:cNvPicPr>
          <p:nvPr/>
        </p:nvPicPr>
        <p:blipFill>
          <a:blip r:embed="rId13"/>
          <a:srcRect l="-1677" r="-1677"/>
          <a:stretch/>
        </p:blipFill>
        <p:spPr>
          <a:xfrm>
            <a:off x="5519318" y="3180209"/>
            <a:ext cx="95098" cy="105156"/>
          </a:xfrm>
          <a:prstGeom prst="rect">
            <a:avLst/>
          </a:prstGeom>
        </p:spPr>
      </p:pic>
      <p:sp>
        <p:nvSpPr>
          <p:cNvPr id="45" name="Shape 25"/>
          <p:cNvSpPr/>
          <p:nvPr/>
        </p:nvSpPr>
        <p:spPr>
          <a:xfrm>
            <a:off x="8067751" y="3428926"/>
            <a:ext cx="3504895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46" name="Text 26"/>
          <p:cNvSpPr txBox="1"/>
          <p:nvPr/>
        </p:nvSpPr>
        <p:spPr>
          <a:xfrm>
            <a:off x="8391449" y="3028418"/>
            <a:ext cx="3258007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심층 </a:t>
            </a:r>
            <a:endParaRPr lang="en-US" sz="1400" dirty="0"/>
          </a:p>
        </p:txBody>
      </p:sp>
      <p:pic>
        <p:nvPicPr>
          <p:cNvPr id="47" name="Image 18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8257946" y="3180209"/>
            <a:ext cx="95098" cy="105156"/>
          </a:xfrm>
          <a:prstGeom prst="rect">
            <a:avLst/>
          </a:prstGeom>
        </p:spPr>
      </p:pic>
      <p:sp>
        <p:nvSpPr>
          <p:cNvPr id="48" name="Shape 27"/>
          <p:cNvSpPr/>
          <p:nvPr/>
        </p:nvSpPr>
        <p:spPr>
          <a:xfrm>
            <a:off x="619049" y="3838577"/>
            <a:ext cx="1971446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49" name="Text 28"/>
          <p:cNvSpPr txBox="1"/>
          <p:nvPr/>
        </p:nvSpPr>
        <p:spPr>
          <a:xfrm>
            <a:off x="619049" y="3438070"/>
            <a:ext cx="2048256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최적화</a:t>
            </a:r>
            <a:endParaRPr lang="en-US" sz="1400" dirty="0"/>
          </a:p>
        </p:txBody>
      </p:sp>
      <p:sp>
        <p:nvSpPr>
          <p:cNvPr id="50" name="Shape 29"/>
          <p:cNvSpPr/>
          <p:nvPr/>
        </p:nvSpPr>
        <p:spPr>
          <a:xfrm>
            <a:off x="2590495" y="3838577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51" name="Text 30"/>
          <p:cNvSpPr txBox="1"/>
          <p:nvPr/>
        </p:nvSpPr>
        <p:spPr>
          <a:xfrm>
            <a:off x="2894990" y="3438070"/>
            <a:ext cx="2515514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없음 </a:t>
            </a:r>
            <a:endParaRPr lang="en-US" sz="1400" dirty="0"/>
          </a:p>
        </p:txBody>
      </p:sp>
      <p:pic>
        <p:nvPicPr>
          <p:cNvPr id="52" name="Image 19" descr="preencoded.png"/>
          <p:cNvPicPr>
            <a:picLocks noChangeAspect="1"/>
          </p:cNvPicPr>
          <p:nvPr/>
        </p:nvPicPr>
        <p:blipFill>
          <a:blip r:embed="rId16"/>
          <a:srcRect t="-1958" b="-1958"/>
          <a:stretch/>
        </p:blipFill>
        <p:spPr>
          <a:xfrm>
            <a:off x="2781605" y="3589860"/>
            <a:ext cx="75895" cy="105156"/>
          </a:xfrm>
          <a:prstGeom prst="rect">
            <a:avLst/>
          </a:prstGeom>
        </p:spPr>
      </p:pic>
      <p:sp>
        <p:nvSpPr>
          <p:cNvPr id="53" name="Shape 31"/>
          <p:cNvSpPr/>
          <p:nvPr/>
        </p:nvSpPr>
        <p:spPr>
          <a:xfrm>
            <a:off x="5329123" y="3838577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54" name="Text 32"/>
          <p:cNvSpPr txBox="1"/>
          <p:nvPr/>
        </p:nvSpPr>
        <p:spPr>
          <a:xfrm>
            <a:off x="5652821" y="3438070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9770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기본 </a:t>
            </a:r>
            <a:endParaRPr lang="en-US" sz="1400" dirty="0"/>
          </a:p>
        </p:txBody>
      </p:sp>
      <p:pic>
        <p:nvPicPr>
          <p:cNvPr id="55" name="Image 20" descr="preencoded.png"/>
          <p:cNvPicPr>
            <a:picLocks noChangeAspect="1"/>
          </p:cNvPicPr>
          <p:nvPr/>
        </p:nvPicPr>
        <p:blipFill>
          <a:blip r:embed="rId13"/>
          <a:srcRect l="-1677" r="-1677"/>
          <a:stretch/>
        </p:blipFill>
        <p:spPr>
          <a:xfrm>
            <a:off x="5519318" y="3589860"/>
            <a:ext cx="95098" cy="105156"/>
          </a:xfrm>
          <a:prstGeom prst="rect">
            <a:avLst/>
          </a:prstGeom>
        </p:spPr>
      </p:pic>
      <p:sp>
        <p:nvSpPr>
          <p:cNvPr id="56" name="Shape 33"/>
          <p:cNvSpPr/>
          <p:nvPr/>
        </p:nvSpPr>
        <p:spPr>
          <a:xfrm>
            <a:off x="8067751" y="3838577"/>
            <a:ext cx="3504895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57" name="Text 34"/>
          <p:cNvSpPr txBox="1"/>
          <p:nvPr/>
        </p:nvSpPr>
        <p:spPr>
          <a:xfrm>
            <a:off x="8391449" y="3438070"/>
            <a:ext cx="3258007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AI </a:t>
            </a:r>
            <a:endParaRPr lang="en-US" sz="1400" dirty="0"/>
          </a:p>
        </p:txBody>
      </p:sp>
      <p:pic>
        <p:nvPicPr>
          <p:cNvPr id="58" name="Image 21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8257946" y="3589860"/>
            <a:ext cx="95098" cy="105156"/>
          </a:xfrm>
          <a:prstGeom prst="rect">
            <a:avLst/>
          </a:prstGeom>
        </p:spPr>
      </p:pic>
      <p:pic>
        <p:nvPicPr>
          <p:cNvPr id="59" name="Image 22" descr="preencoded.png"/>
          <p:cNvPicPr>
            <a:picLocks noChangeAspect="1"/>
          </p:cNvPicPr>
          <p:nvPr/>
        </p:nvPicPr>
        <p:blipFill>
          <a:blip r:embed="rId15"/>
          <a:srcRect t="-10" b="-10"/>
          <a:stretch/>
        </p:blipFill>
        <p:spPr>
          <a:xfrm>
            <a:off x="619049" y="3846806"/>
            <a:ext cx="10953598" cy="409651"/>
          </a:xfrm>
          <a:prstGeom prst="rect">
            <a:avLst/>
          </a:prstGeom>
        </p:spPr>
      </p:pic>
      <p:sp>
        <p:nvSpPr>
          <p:cNvPr id="60" name="Shape 35"/>
          <p:cNvSpPr/>
          <p:nvPr/>
        </p:nvSpPr>
        <p:spPr>
          <a:xfrm>
            <a:off x="619049" y="4247314"/>
            <a:ext cx="1971446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61" name="Text 36"/>
          <p:cNvSpPr txBox="1"/>
          <p:nvPr/>
        </p:nvSpPr>
        <p:spPr>
          <a:xfrm>
            <a:off x="619049" y="3846806"/>
            <a:ext cx="2048256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일정 관리</a:t>
            </a:r>
            <a:endParaRPr lang="en-US" sz="1400" dirty="0"/>
          </a:p>
        </p:txBody>
      </p:sp>
      <p:sp>
        <p:nvSpPr>
          <p:cNvPr id="62" name="Shape 37"/>
          <p:cNvSpPr/>
          <p:nvPr/>
        </p:nvSpPr>
        <p:spPr>
          <a:xfrm>
            <a:off x="2590495" y="4247314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63" name="Text 38"/>
          <p:cNvSpPr txBox="1"/>
          <p:nvPr/>
        </p:nvSpPr>
        <p:spPr>
          <a:xfrm>
            <a:off x="2914193" y="3846806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있음 </a:t>
            </a:r>
            <a:endParaRPr lang="en-US" sz="1400" dirty="0"/>
          </a:p>
        </p:txBody>
      </p:sp>
      <p:pic>
        <p:nvPicPr>
          <p:cNvPr id="64" name="Image 23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2781605" y="3999511"/>
            <a:ext cx="95098" cy="105156"/>
          </a:xfrm>
          <a:prstGeom prst="rect">
            <a:avLst/>
          </a:prstGeom>
        </p:spPr>
      </p:pic>
      <p:sp>
        <p:nvSpPr>
          <p:cNvPr id="65" name="Shape 39"/>
          <p:cNvSpPr/>
          <p:nvPr/>
        </p:nvSpPr>
        <p:spPr>
          <a:xfrm>
            <a:off x="5329123" y="4247314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66" name="Text 40"/>
          <p:cNvSpPr txBox="1"/>
          <p:nvPr/>
        </p:nvSpPr>
        <p:spPr>
          <a:xfrm>
            <a:off x="5652821" y="3846806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있음 </a:t>
            </a:r>
            <a:endParaRPr lang="en-US" sz="1400" dirty="0"/>
          </a:p>
        </p:txBody>
      </p:sp>
      <p:pic>
        <p:nvPicPr>
          <p:cNvPr id="67" name="Image 24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5519318" y="3999511"/>
            <a:ext cx="95098" cy="105156"/>
          </a:xfrm>
          <a:prstGeom prst="rect">
            <a:avLst/>
          </a:prstGeom>
        </p:spPr>
      </p:pic>
      <p:sp>
        <p:nvSpPr>
          <p:cNvPr id="68" name="Shape 41"/>
          <p:cNvSpPr/>
          <p:nvPr/>
        </p:nvSpPr>
        <p:spPr>
          <a:xfrm>
            <a:off x="8067751" y="4247314"/>
            <a:ext cx="3504895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69" name="Text 42"/>
          <p:cNvSpPr txBox="1"/>
          <p:nvPr/>
        </p:nvSpPr>
        <p:spPr>
          <a:xfrm>
            <a:off x="8391449" y="3846806"/>
            <a:ext cx="3258007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스마트 </a:t>
            </a:r>
            <a:endParaRPr lang="en-US" sz="1400" dirty="0"/>
          </a:p>
        </p:txBody>
      </p:sp>
      <p:pic>
        <p:nvPicPr>
          <p:cNvPr id="70" name="Image 25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8257946" y="3999511"/>
            <a:ext cx="95098" cy="105156"/>
          </a:xfrm>
          <a:prstGeom prst="rect">
            <a:avLst/>
          </a:prstGeom>
        </p:spPr>
      </p:pic>
      <p:sp>
        <p:nvSpPr>
          <p:cNvPr id="71" name="Shape 43"/>
          <p:cNvSpPr/>
          <p:nvPr/>
        </p:nvSpPr>
        <p:spPr>
          <a:xfrm>
            <a:off x="619049" y="4656965"/>
            <a:ext cx="1971446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72" name="Text 44"/>
          <p:cNvSpPr txBox="1"/>
          <p:nvPr/>
        </p:nvSpPr>
        <p:spPr>
          <a:xfrm>
            <a:off x="619049" y="4256458"/>
            <a:ext cx="2048256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채팅 기능</a:t>
            </a:r>
            <a:endParaRPr lang="en-US" sz="1400" dirty="0"/>
          </a:p>
        </p:txBody>
      </p:sp>
      <p:sp>
        <p:nvSpPr>
          <p:cNvPr id="73" name="Shape 45"/>
          <p:cNvSpPr/>
          <p:nvPr/>
        </p:nvSpPr>
        <p:spPr>
          <a:xfrm>
            <a:off x="2590495" y="4656965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74" name="Text 46"/>
          <p:cNvSpPr txBox="1"/>
          <p:nvPr/>
        </p:nvSpPr>
        <p:spPr>
          <a:xfrm>
            <a:off x="2914193" y="4256458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있음 </a:t>
            </a:r>
            <a:endParaRPr lang="en-US" sz="1400" dirty="0"/>
          </a:p>
        </p:txBody>
      </p:sp>
      <p:pic>
        <p:nvPicPr>
          <p:cNvPr id="75" name="Image 26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2781605" y="4409162"/>
            <a:ext cx="95098" cy="105156"/>
          </a:xfrm>
          <a:prstGeom prst="rect">
            <a:avLst/>
          </a:prstGeom>
        </p:spPr>
      </p:pic>
      <p:sp>
        <p:nvSpPr>
          <p:cNvPr id="76" name="Shape 47"/>
          <p:cNvSpPr/>
          <p:nvPr/>
        </p:nvSpPr>
        <p:spPr>
          <a:xfrm>
            <a:off x="5329123" y="4656965"/>
            <a:ext cx="2743200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77" name="Text 48"/>
          <p:cNvSpPr txBox="1"/>
          <p:nvPr/>
        </p:nvSpPr>
        <p:spPr>
          <a:xfrm>
            <a:off x="5652821" y="4256458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있음 </a:t>
            </a:r>
            <a:endParaRPr lang="en-US" sz="1400" dirty="0"/>
          </a:p>
        </p:txBody>
      </p:sp>
      <p:pic>
        <p:nvPicPr>
          <p:cNvPr id="78" name="Image 27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5519318" y="4409162"/>
            <a:ext cx="95098" cy="105156"/>
          </a:xfrm>
          <a:prstGeom prst="rect">
            <a:avLst/>
          </a:prstGeom>
        </p:spPr>
      </p:pic>
      <p:sp>
        <p:nvSpPr>
          <p:cNvPr id="79" name="Shape 49"/>
          <p:cNvSpPr/>
          <p:nvPr/>
        </p:nvSpPr>
        <p:spPr>
          <a:xfrm>
            <a:off x="8067751" y="4656965"/>
            <a:ext cx="3504895" cy="9144"/>
          </a:xfrm>
          <a:prstGeom prst="rect">
            <a:avLst/>
          </a:prstGeom>
          <a:solidFill>
            <a:srgbClr val="E8E0DB"/>
          </a:solidFill>
          <a:ln w="12700">
            <a:solidFill>
              <a:srgbClr val="E8E0DB">
                <a:alpha val="0"/>
              </a:srgbClr>
            </a:solidFill>
            <a:prstDash val="solid"/>
          </a:ln>
        </p:spPr>
      </p:sp>
      <p:sp>
        <p:nvSpPr>
          <p:cNvPr id="80" name="Text 50"/>
          <p:cNvSpPr txBox="1"/>
          <p:nvPr/>
        </p:nvSpPr>
        <p:spPr>
          <a:xfrm>
            <a:off x="8391449" y="4256458"/>
            <a:ext cx="3258007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AI </a:t>
            </a:r>
            <a:endParaRPr lang="en-US" sz="1400" dirty="0"/>
          </a:p>
        </p:txBody>
      </p:sp>
      <p:pic>
        <p:nvPicPr>
          <p:cNvPr id="81" name="Image 28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8257946" y="4409162"/>
            <a:ext cx="95098" cy="105156"/>
          </a:xfrm>
          <a:prstGeom prst="rect">
            <a:avLst/>
          </a:prstGeom>
        </p:spPr>
      </p:pic>
      <p:pic>
        <p:nvPicPr>
          <p:cNvPr id="82" name="Image 29" descr="preencoded.png"/>
          <p:cNvPicPr>
            <a:picLocks noChangeAspect="1"/>
          </p:cNvPicPr>
          <p:nvPr/>
        </p:nvPicPr>
        <p:blipFill>
          <a:blip r:embed="rId15"/>
          <a:srcRect t="-10" b="-10"/>
          <a:stretch/>
        </p:blipFill>
        <p:spPr>
          <a:xfrm>
            <a:off x="619049" y="4666109"/>
            <a:ext cx="10953598" cy="409651"/>
          </a:xfrm>
          <a:prstGeom prst="rect">
            <a:avLst/>
          </a:prstGeom>
        </p:spPr>
      </p:pic>
      <p:sp>
        <p:nvSpPr>
          <p:cNvPr id="84" name="Text 52"/>
          <p:cNvSpPr txBox="1"/>
          <p:nvPr/>
        </p:nvSpPr>
        <p:spPr>
          <a:xfrm>
            <a:off x="619049" y="4666109"/>
            <a:ext cx="2048256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가격 투명성</a:t>
            </a:r>
            <a:endParaRPr lang="en-US" sz="1400" dirty="0"/>
          </a:p>
        </p:txBody>
      </p:sp>
      <p:sp>
        <p:nvSpPr>
          <p:cNvPr id="86" name="Text 54"/>
          <p:cNvSpPr txBox="1"/>
          <p:nvPr/>
        </p:nvSpPr>
        <p:spPr>
          <a:xfrm>
            <a:off x="2894990" y="4666109"/>
            <a:ext cx="2515514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낮음 </a:t>
            </a:r>
            <a:endParaRPr lang="en-US" sz="1400" dirty="0"/>
          </a:p>
        </p:txBody>
      </p:sp>
      <p:pic>
        <p:nvPicPr>
          <p:cNvPr id="87" name="Image 30" descr="preencoded.png"/>
          <p:cNvPicPr>
            <a:picLocks noChangeAspect="1"/>
          </p:cNvPicPr>
          <p:nvPr/>
        </p:nvPicPr>
        <p:blipFill>
          <a:blip r:embed="rId16"/>
          <a:srcRect t="-1958" b="-1958"/>
          <a:stretch/>
        </p:blipFill>
        <p:spPr>
          <a:xfrm>
            <a:off x="2781605" y="4818814"/>
            <a:ext cx="75895" cy="105156"/>
          </a:xfrm>
          <a:prstGeom prst="rect">
            <a:avLst/>
          </a:prstGeom>
        </p:spPr>
      </p:pic>
      <p:sp>
        <p:nvSpPr>
          <p:cNvPr id="89" name="Text 56"/>
          <p:cNvSpPr txBox="1"/>
          <p:nvPr/>
        </p:nvSpPr>
        <p:spPr>
          <a:xfrm>
            <a:off x="5652821" y="4666109"/>
            <a:ext cx="249631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9770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중간 </a:t>
            </a:r>
            <a:endParaRPr lang="en-US" sz="1400" dirty="0"/>
          </a:p>
        </p:txBody>
      </p:sp>
      <p:pic>
        <p:nvPicPr>
          <p:cNvPr id="90" name="Image 31" descr="preencoded.png"/>
          <p:cNvPicPr>
            <a:picLocks noChangeAspect="1"/>
          </p:cNvPicPr>
          <p:nvPr/>
        </p:nvPicPr>
        <p:blipFill>
          <a:blip r:embed="rId13"/>
          <a:srcRect l="-1677" r="-1677"/>
          <a:stretch/>
        </p:blipFill>
        <p:spPr>
          <a:xfrm>
            <a:off x="5519318" y="4818814"/>
            <a:ext cx="95098" cy="105156"/>
          </a:xfrm>
          <a:prstGeom prst="rect">
            <a:avLst/>
          </a:prstGeom>
        </p:spPr>
      </p:pic>
      <p:sp>
        <p:nvSpPr>
          <p:cNvPr id="92" name="Text 58"/>
          <p:cNvSpPr txBox="1"/>
          <p:nvPr/>
        </p:nvSpPr>
        <p:spPr>
          <a:xfrm>
            <a:off x="8391449" y="4666109"/>
            <a:ext cx="3258007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높음 </a:t>
            </a:r>
            <a:endParaRPr lang="en-US" sz="1400" dirty="0"/>
          </a:p>
        </p:txBody>
      </p:sp>
      <p:pic>
        <p:nvPicPr>
          <p:cNvPr id="93" name="Image 32" descr="preencoded.png"/>
          <p:cNvPicPr>
            <a:picLocks noChangeAspect="1"/>
          </p:cNvPicPr>
          <p:nvPr/>
        </p:nvPicPr>
        <p:blipFill>
          <a:blip r:embed="rId14"/>
          <a:srcRect l="-1677" r="-1677"/>
          <a:stretch/>
        </p:blipFill>
        <p:spPr>
          <a:xfrm>
            <a:off x="8257946" y="4818814"/>
            <a:ext cx="95098" cy="105156"/>
          </a:xfrm>
          <a:prstGeom prst="rect">
            <a:avLst/>
          </a:prstGeom>
        </p:spPr>
      </p:pic>
      <p:sp>
        <p:nvSpPr>
          <p:cNvPr id="103" name="Shape 68"/>
          <p:cNvSpPr/>
          <p:nvPr/>
        </p:nvSpPr>
        <p:spPr>
          <a:xfrm>
            <a:off x="619049" y="5899634"/>
            <a:ext cx="75895" cy="75895"/>
          </a:xfrm>
          <a:prstGeom prst="ellipse">
            <a:avLst/>
          </a:prstGeom>
          <a:solidFill>
            <a:srgbClr val="059669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4" name="Text 69"/>
          <p:cNvSpPr txBox="1"/>
          <p:nvPr/>
        </p:nvSpPr>
        <p:spPr>
          <a:xfrm>
            <a:off x="733348" y="5862144"/>
            <a:ext cx="662411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완벽 지원</a:t>
            </a:r>
            <a:endParaRPr lang="en-US" sz="1100" dirty="0"/>
          </a:p>
        </p:txBody>
      </p:sp>
      <p:sp>
        <p:nvSpPr>
          <p:cNvPr id="105" name="Shape 70"/>
          <p:cNvSpPr/>
          <p:nvPr/>
        </p:nvSpPr>
        <p:spPr>
          <a:xfrm>
            <a:off x="1366508" y="5899634"/>
            <a:ext cx="75895" cy="75895"/>
          </a:xfrm>
          <a:prstGeom prst="ellipse">
            <a:avLst/>
          </a:prstGeom>
          <a:solidFill>
            <a:srgbClr val="D9770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6" name="Text 71"/>
          <p:cNvSpPr txBox="1"/>
          <p:nvPr/>
        </p:nvSpPr>
        <p:spPr>
          <a:xfrm>
            <a:off x="1480807" y="5862144"/>
            <a:ext cx="662411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부분 지원</a:t>
            </a:r>
            <a:endParaRPr lang="en-US" sz="1100" dirty="0"/>
          </a:p>
        </p:txBody>
      </p:sp>
      <p:sp>
        <p:nvSpPr>
          <p:cNvPr id="107" name="Shape 72"/>
          <p:cNvSpPr/>
          <p:nvPr/>
        </p:nvSpPr>
        <p:spPr>
          <a:xfrm>
            <a:off x="2094388" y="5899634"/>
            <a:ext cx="75895" cy="75895"/>
          </a:xfrm>
          <a:prstGeom prst="ellipse">
            <a:avLst/>
          </a:prstGeom>
          <a:solidFill>
            <a:srgbClr val="DC262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8" name="Text 73"/>
          <p:cNvSpPr txBox="1"/>
          <p:nvPr/>
        </p:nvSpPr>
        <p:spPr>
          <a:xfrm>
            <a:off x="2208688" y="5862144"/>
            <a:ext cx="493776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A4A4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미지원</a:t>
            </a:r>
            <a:endParaRPr lang="en-US" sz="11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39BBB60-20A8-1EF6-8B5F-C1DA6CF19622}"/>
              </a:ext>
            </a:extLst>
          </p:cNvPr>
          <p:cNvSpPr txBox="1"/>
          <p:nvPr/>
        </p:nvSpPr>
        <p:spPr>
          <a:xfrm>
            <a:off x="5529376" y="2252501"/>
            <a:ext cx="143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웨딩플로우</a:t>
            </a:r>
            <a:endParaRPr lang="ko-KR" altLang="en-US" sz="1200" dirty="0">
              <a:solidFill>
                <a:srgbClr val="4E403B"/>
              </a:solidFill>
              <a:latin typeface="Noto Sans KR" pitchFamily="34" charset="0"/>
              <a:ea typeface="Noto Sans KR" pitchFamily="34" charset="-122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26976BA-7690-1A2B-089C-CFA460527D82}"/>
              </a:ext>
            </a:extLst>
          </p:cNvPr>
          <p:cNvSpPr txBox="1"/>
          <p:nvPr/>
        </p:nvSpPr>
        <p:spPr>
          <a:xfrm>
            <a:off x="2577412" y="2252501"/>
            <a:ext cx="143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메링</a:t>
            </a:r>
            <a:endParaRPr lang="ko-KR" altLang="en-US" sz="1200" dirty="0">
              <a:solidFill>
                <a:srgbClr val="4E403B"/>
              </a:solidFill>
              <a:latin typeface="Noto Sans KR" pitchFamily="34" charset="0"/>
              <a:ea typeface="Noto Sans KR" pitchFamily="34" charset="-122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98D9C36-82CA-7298-D2FB-8751C7BE7ACA}"/>
              </a:ext>
            </a:extLst>
          </p:cNvPr>
          <p:cNvSpPr txBox="1"/>
          <p:nvPr/>
        </p:nvSpPr>
        <p:spPr>
          <a:xfrm>
            <a:off x="8220408" y="2237112"/>
            <a:ext cx="1431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</a:rPr>
              <a:t>Mongle</a:t>
            </a:r>
            <a:endParaRPr lang="ko-KR" altLang="en-US" sz="1400" b="1" dirty="0">
              <a:solidFill>
                <a:srgbClr val="4E403B"/>
              </a:solidFill>
              <a:latin typeface="Noto Sans KR" pitchFamily="34" charset="0"/>
              <a:ea typeface="Noto Sans KR" pitchFamily="34" charset="-122"/>
            </a:endParaRPr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3D8691CC-912D-4CD7-21BE-EFAA612D1875}"/>
              </a:ext>
            </a:extLst>
          </p:cNvPr>
          <p:cNvSpPr/>
          <p:nvPr/>
        </p:nvSpPr>
        <p:spPr>
          <a:xfrm>
            <a:off x="7977672" y="2104580"/>
            <a:ext cx="1800809" cy="29711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298" y="457200"/>
            <a:ext cx="152705" cy="1527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14399" y="304496"/>
            <a:ext cx="3405673" cy="261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핵심</a:t>
            </a: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2400" b="1" dirty="0" err="1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기능</a:t>
            </a: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및 사용자 흐름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914400" y="655291"/>
            <a:ext cx="1852574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웨딩 준비의 필수 5가지 기능</a:t>
            </a:r>
            <a:endParaRPr lang="en-US" sz="1100" dirty="0"/>
          </a:p>
        </p:txBody>
      </p:sp>
      <p:pic>
        <p:nvPicPr>
          <p:cNvPr id="31" name="Image 11" descr="preencoded.png"/>
          <p:cNvPicPr>
            <a:picLocks noChangeAspect="1"/>
          </p:cNvPicPr>
          <p:nvPr/>
        </p:nvPicPr>
        <p:blipFill>
          <a:blip r:embed="rId6"/>
          <a:srcRect l="-5" r="-5"/>
          <a:stretch/>
        </p:blipFill>
        <p:spPr>
          <a:xfrm>
            <a:off x="457200" y="2184614"/>
            <a:ext cx="2103120" cy="1948586"/>
          </a:xfrm>
          <a:prstGeom prst="rect">
            <a:avLst/>
          </a:prstGeom>
        </p:spPr>
      </p:pic>
      <p:sp>
        <p:nvSpPr>
          <p:cNvPr id="32" name="Shape 18"/>
          <p:cNvSpPr/>
          <p:nvPr/>
        </p:nvSpPr>
        <p:spPr>
          <a:xfrm>
            <a:off x="1241755" y="2506168"/>
            <a:ext cx="533095" cy="533095"/>
          </a:xfrm>
          <a:prstGeom prst="roundRect">
            <a:avLst>
              <a:gd name="adj" fmla="val 85763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1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03604" y="2668017"/>
            <a:ext cx="209398" cy="209398"/>
          </a:xfrm>
          <a:prstGeom prst="rect">
            <a:avLst/>
          </a:prstGeom>
        </p:spPr>
      </p:pic>
      <p:sp>
        <p:nvSpPr>
          <p:cNvPr id="34" name="Text 19"/>
          <p:cNvSpPr txBox="1"/>
          <p:nvPr/>
        </p:nvSpPr>
        <p:spPr>
          <a:xfrm>
            <a:off x="574655" y="2966861"/>
            <a:ext cx="1873913" cy="1070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추천</a:t>
            </a:r>
            <a:endParaRPr lang="en-US" sz="2000" dirty="0"/>
          </a:p>
        </p:txBody>
      </p:sp>
      <p:sp>
        <p:nvSpPr>
          <p:cNvPr id="35" name="Text 20"/>
          <p:cNvSpPr txBox="1"/>
          <p:nvPr/>
        </p:nvSpPr>
        <p:spPr>
          <a:xfrm>
            <a:off x="513642" y="4295049"/>
            <a:ext cx="1898043" cy="5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개인화된 웨딩 업체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 매칭 시스템</a:t>
            </a:r>
            <a:endParaRPr lang="en-US" sz="1200" dirty="0"/>
          </a:p>
        </p:txBody>
      </p:sp>
      <p:pic>
        <p:nvPicPr>
          <p:cNvPr id="39" name="Image 14" descr="preencoded.png"/>
          <p:cNvPicPr>
            <a:picLocks noChangeAspect="1"/>
          </p:cNvPicPr>
          <p:nvPr/>
        </p:nvPicPr>
        <p:blipFill>
          <a:blip r:embed="rId6"/>
          <a:srcRect l="-5" r="-5"/>
          <a:stretch/>
        </p:blipFill>
        <p:spPr>
          <a:xfrm>
            <a:off x="2750515" y="2184614"/>
            <a:ext cx="2103120" cy="1948586"/>
          </a:xfrm>
          <a:prstGeom prst="rect">
            <a:avLst/>
          </a:prstGeom>
        </p:spPr>
      </p:pic>
      <p:sp>
        <p:nvSpPr>
          <p:cNvPr id="40" name="Shape 23"/>
          <p:cNvSpPr/>
          <p:nvPr/>
        </p:nvSpPr>
        <p:spPr>
          <a:xfrm>
            <a:off x="3535985" y="2506168"/>
            <a:ext cx="533095" cy="533095"/>
          </a:xfrm>
          <a:prstGeom prst="roundRect">
            <a:avLst>
              <a:gd name="adj" fmla="val 85763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1" name="Image 15" descr="preencoded.png"/>
          <p:cNvPicPr>
            <a:picLocks noChangeAspect="1"/>
          </p:cNvPicPr>
          <p:nvPr/>
        </p:nvPicPr>
        <p:blipFill>
          <a:blip r:embed="rId8"/>
          <a:srcRect l="-1004" r="-1004"/>
          <a:stretch/>
        </p:blipFill>
        <p:spPr>
          <a:xfrm>
            <a:off x="3668573" y="2668017"/>
            <a:ext cx="267005" cy="209398"/>
          </a:xfrm>
          <a:prstGeom prst="rect">
            <a:avLst/>
          </a:prstGeom>
        </p:spPr>
      </p:pic>
      <p:sp>
        <p:nvSpPr>
          <p:cNvPr id="42" name="Text 24"/>
          <p:cNvSpPr txBox="1"/>
          <p:nvPr/>
        </p:nvSpPr>
        <p:spPr>
          <a:xfrm>
            <a:off x="2532374" y="2966861"/>
            <a:ext cx="2465337" cy="1070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견적 비교</a:t>
            </a:r>
            <a:endParaRPr lang="en-US" sz="2000" dirty="0"/>
          </a:p>
        </p:txBody>
      </p:sp>
      <p:sp>
        <p:nvSpPr>
          <p:cNvPr id="43" name="Text 25"/>
          <p:cNvSpPr txBox="1"/>
          <p:nvPr/>
        </p:nvSpPr>
        <p:spPr>
          <a:xfrm>
            <a:off x="2918690" y="4295049"/>
            <a:ext cx="1692704" cy="5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투명한 가격 비교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견적 분석</a:t>
            </a:r>
            <a:endParaRPr lang="en-US" sz="1200" dirty="0"/>
          </a:p>
        </p:txBody>
      </p:sp>
      <p:pic>
        <p:nvPicPr>
          <p:cNvPr id="47" name="Image 17" descr="preencoded.png"/>
          <p:cNvPicPr>
            <a:picLocks noChangeAspect="1"/>
          </p:cNvPicPr>
          <p:nvPr/>
        </p:nvPicPr>
        <p:blipFill>
          <a:blip r:embed="rId6"/>
          <a:srcRect l="-5" r="-5"/>
          <a:stretch/>
        </p:blipFill>
        <p:spPr>
          <a:xfrm>
            <a:off x="5044745" y="2184614"/>
            <a:ext cx="2103120" cy="1948586"/>
          </a:xfrm>
          <a:prstGeom prst="rect">
            <a:avLst/>
          </a:prstGeom>
        </p:spPr>
      </p:pic>
      <p:sp>
        <p:nvSpPr>
          <p:cNvPr id="48" name="Shape 28"/>
          <p:cNvSpPr/>
          <p:nvPr/>
        </p:nvSpPr>
        <p:spPr>
          <a:xfrm>
            <a:off x="5829300" y="2506168"/>
            <a:ext cx="533095" cy="533095"/>
          </a:xfrm>
          <a:prstGeom prst="roundRect">
            <a:avLst>
              <a:gd name="adj" fmla="val 85763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9" name="Image 18" descr="preencoded.png"/>
          <p:cNvPicPr>
            <a:picLocks noChangeAspect="1"/>
          </p:cNvPicPr>
          <p:nvPr/>
        </p:nvPicPr>
        <p:blipFill>
          <a:blip r:embed="rId9"/>
          <a:srcRect l="-1528" r="-1528"/>
          <a:stretch/>
        </p:blipFill>
        <p:spPr>
          <a:xfrm>
            <a:off x="6014923" y="2668017"/>
            <a:ext cx="161849" cy="209398"/>
          </a:xfrm>
          <a:prstGeom prst="rect">
            <a:avLst/>
          </a:prstGeom>
        </p:spPr>
      </p:pic>
      <p:sp>
        <p:nvSpPr>
          <p:cNvPr id="50" name="Text 29"/>
          <p:cNvSpPr txBox="1"/>
          <p:nvPr/>
        </p:nvSpPr>
        <p:spPr>
          <a:xfrm>
            <a:off x="4860834" y="2966861"/>
            <a:ext cx="2465337" cy="1070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관리</a:t>
            </a:r>
            <a:endParaRPr lang="en-US" sz="2000" dirty="0"/>
          </a:p>
        </p:txBody>
      </p:sp>
      <p:sp>
        <p:nvSpPr>
          <p:cNvPr id="51" name="Text 30"/>
          <p:cNvSpPr txBox="1"/>
          <p:nvPr/>
        </p:nvSpPr>
        <p:spPr>
          <a:xfrm>
            <a:off x="5144480" y="4295047"/>
            <a:ext cx="1898043" cy="5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 예산 최적화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자동 지출 추적</a:t>
            </a:r>
            <a:endParaRPr lang="en-US" sz="1200" dirty="0"/>
          </a:p>
        </p:txBody>
      </p:sp>
      <p:pic>
        <p:nvPicPr>
          <p:cNvPr id="55" name="Image 20" descr="preencoded.png"/>
          <p:cNvPicPr>
            <a:picLocks noChangeAspect="1"/>
          </p:cNvPicPr>
          <p:nvPr/>
        </p:nvPicPr>
        <p:blipFill>
          <a:blip r:embed="rId6"/>
          <a:srcRect l="-5" r="-5"/>
          <a:stretch/>
        </p:blipFill>
        <p:spPr>
          <a:xfrm>
            <a:off x="7338060" y="2184614"/>
            <a:ext cx="2103120" cy="1948586"/>
          </a:xfrm>
          <a:prstGeom prst="rect">
            <a:avLst/>
          </a:prstGeom>
        </p:spPr>
      </p:pic>
      <p:sp>
        <p:nvSpPr>
          <p:cNvPr id="58" name="Text 34"/>
          <p:cNvSpPr txBox="1"/>
          <p:nvPr/>
        </p:nvSpPr>
        <p:spPr>
          <a:xfrm>
            <a:off x="7120376" y="2966861"/>
            <a:ext cx="2465337" cy="1070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일정 관리</a:t>
            </a:r>
            <a:endParaRPr lang="en-US" sz="2000" dirty="0"/>
          </a:p>
        </p:txBody>
      </p:sp>
      <p:sp>
        <p:nvSpPr>
          <p:cNvPr id="59" name="Text 35"/>
          <p:cNvSpPr txBox="1"/>
          <p:nvPr/>
        </p:nvSpPr>
        <p:spPr>
          <a:xfrm>
            <a:off x="7506692" y="4295048"/>
            <a:ext cx="1692704" cy="5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 일정 조율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자동 리마인더</a:t>
            </a:r>
            <a:endParaRPr lang="en-US" sz="1200" dirty="0"/>
          </a:p>
        </p:txBody>
      </p:sp>
      <p:pic>
        <p:nvPicPr>
          <p:cNvPr id="63" name="Image 23" descr="preencoded.png"/>
          <p:cNvPicPr>
            <a:picLocks noChangeAspect="1"/>
          </p:cNvPicPr>
          <p:nvPr/>
        </p:nvPicPr>
        <p:blipFill>
          <a:blip r:embed="rId10"/>
          <a:srcRect l="-2" r="-2"/>
          <a:stretch/>
        </p:blipFill>
        <p:spPr>
          <a:xfrm>
            <a:off x="9631375" y="2184614"/>
            <a:ext cx="2103120" cy="1948586"/>
          </a:xfrm>
          <a:prstGeom prst="rect">
            <a:avLst/>
          </a:prstGeom>
        </p:spPr>
      </p:pic>
      <p:sp>
        <p:nvSpPr>
          <p:cNvPr id="64" name="Shape 38"/>
          <p:cNvSpPr/>
          <p:nvPr/>
        </p:nvSpPr>
        <p:spPr>
          <a:xfrm>
            <a:off x="8119815" y="2506168"/>
            <a:ext cx="533095" cy="533095"/>
          </a:xfrm>
          <a:prstGeom prst="roundRect">
            <a:avLst>
              <a:gd name="adj" fmla="val 85763"/>
            </a:avLst>
          </a:prstGeom>
          <a:solidFill>
            <a:srgbClr val="FBBF24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5" name="Image 24" descr="preencoded.png"/>
          <p:cNvPicPr>
            <a:picLocks noChangeAspect="1"/>
          </p:cNvPicPr>
          <p:nvPr/>
        </p:nvPicPr>
        <p:blipFill>
          <a:blip r:embed="rId11"/>
          <a:srcRect l="-1004" r="-1004"/>
          <a:stretch/>
        </p:blipFill>
        <p:spPr>
          <a:xfrm>
            <a:off x="8252403" y="2668017"/>
            <a:ext cx="267005" cy="209398"/>
          </a:xfrm>
          <a:prstGeom prst="rect">
            <a:avLst/>
          </a:prstGeom>
        </p:spPr>
      </p:pic>
      <p:sp>
        <p:nvSpPr>
          <p:cNvPr id="66" name="Text 39"/>
          <p:cNvSpPr txBox="1"/>
          <p:nvPr/>
        </p:nvSpPr>
        <p:spPr>
          <a:xfrm>
            <a:off x="10115923" y="2966861"/>
            <a:ext cx="1205347" cy="1070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ko-KR" altLang="en-US" sz="20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채팅</a:t>
            </a:r>
            <a:endParaRPr lang="en-US" sz="2000" dirty="0"/>
          </a:p>
        </p:txBody>
      </p:sp>
      <p:sp>
        <p:nvSpPr>
          <p:cNvPr id="67" name="Text 40"/>
          <p:cNvSpPr txBox="1"/>
          <p:nvPr/>
        </p:nvSpPr>
        <p:spPr>
          <a:xfrm>
            <a:off x="10046248" y="4295049"/>
            <a:ext cx="1265958" cy="5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상담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8B7B7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챗봇 지원</a:t>
            </a:r>
            <a:endParaRPr lang="en-US" sz="1200" dirty="0"/>
          </a:p>
        </p:txBody>
      </p:sp>
      <p:sp>
        <p:nvSpPr>
          <p:cNvPr id="56" name="Shape 33"/>
          <p:cNvSpPr/>
          <p:nvPr/>
        </p:nvSpPr>
        <p:spPr>
          <a:xfrm>
            <a:off x="10417150" y="2518827"/>
            <a:ext cx="533095" cy="533095"/>
          </a:xfrm>
          <a:prstGeom prst="roundRect">
            <a:avLst>
              <a:gd name="adj" fmla="val 85763"/>
            </a:avLst>
          </a:prstGeom>
          <a:solidFill>
            <a:srgbClr val="93C5F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7" name="Image 21" descr="preencoded.png"/>
          <p:cNvPicPr>
            <a:picLocks noChangeAspect="1"/>
          </p:cNvPicPr>
          <p:nvPr/>
        </p:nvPicPr>
        <p:blipFill>
          <a:blip r:embed="rId12"/>
          <a:srcRect t="-600" b="-600"/>
          <a:stretch/>
        </p:blipFill>
        <p:spPr>
          <a:xfrm>
            <a:off x="10593629" y="2680676"/>
            <a:ext cx="181051" cy="2093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t="-180" b="-180"/>
          <a:stretch/>
        </p:blipFill>
        <p:spPr>
          <a:xfrm>
            <a:off x="533095" y="457200"/>
            <a:ext cx="190195" cy="1527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14400" y="304495"/>
            <a:ext cx="1708099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 구성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914400" y="673953"/>
            <a:ext cx="1985162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실제 4명 팀원의 역할과 기여도</a:t>
            </a:r>
            <a:endParaRPr lang="en-US" sz="1100" dirty="0"/>
          </a:p>
        </p:txBody>
      </p:sp>
      <p:sp>
        <p:nvSpPr>
          <p:cNvPr id="9" name="Shape 3"/>
          <p:cNvSpPr/>
          <p:nvPr/>
        </p:nvSpPr>
        <p:spPr>
          <a:xfrm>
            <a:off x="457200" y="4375868"/>
            <a:ext cx="11277295" cy="714146"/>
          </a:xfrm>
          <a:prstGeom prst="roundRect">
            <a:avLst>
              <a:gd name="adj" fmla="val 40973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0" name="Shape 4"/>
          <p:cNvSpPr/>
          <p:nvPr/>
        </p:nvSpPr>
        <p:spPr>
          <a:xfrm>
            <a:off x="609905" y="4543203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 t="-180" b="-180"/>
          <a:stretch/>
        </p:blipFill>
        <p:spPr>
          <a:xfrm>
            <a:off x="705002" y="4657503"/>
            <a:ext cx="190195" cy="152705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1104595" y="4528573"/>
            <a:ext cx="428854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4명</a:t>
            </a:r>
            <a:endParaRPr lang="en-US" sz="1300" dirty="0"/>
          </a:p>
        </p:txBody>
      </p:sp>
      <p:sp>
        <p:nvSpPr>
          <p:cNvPr id="13" name="Text 6"/>
          <p:cNvSpPr txBox="1"/>
          <p:nvPr/>
        </p:nvSpPr>
        <p:spPr>
          <a:xfrm>
            <a:off x="1104595" y="4776375"/>
            <a:ext cx="4288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총 팀원</a:t>
            </a:r>
            <a:endParaRPr lang="en-US" sz="900" dirty="0"/>
          </a:p>
        </p:txBody>
      </p:sp>
      <p:sp>
        <p:nvSpPr>
          <p:cNvPr id="14" name="Shape 7"/>
          <p:cNvSpPr/>
          <p:nvPr/>
        </p:nvSpPr>
        <p:spPr>
          <a:xfrm>
            <a:off x="3729838" y="4543203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44138" y="4657503"/>
            <a:ext cx="152705" cy="152705"/>
          </a:xfrm>
          <a:prstGeom prst="rect">
            <a:avLst/>
          </a:prstGeom>
        </p:spPr>
      </p:pic>
      <p:sp>
        <p:nvSpPr>
          <p:cNvPr id="16" name="Text 8"/>
          <p:cNvSpPr txBox="1"/>
          <p:nvPr/>
        </p:nvSpPr>
        <p:spPr>
          <a:xfrm>
            <a:off x="4225442" y="4528573"/>
            <a:ext cx="638251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98%</a:t>
            </a:r>
            <a:endParaRPr lang="en-US" sz="1300" dirty="0"/>
          </a:p>
        </p:txBody>
      </p:sp>
      <p:sp>
        <p:nvSpPr>
          <p:cNvPr id="17" name="Text 9"/>
          <p:cNvSpPr txBox="1"/>
          <p:nvPr/>
        </p:nvSpPr>
        <p:spPr>
          <a:xfrm>
            <a:off x="4225442" y="4776375"/>
            <a:ext cx="66294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작업 완료율</a:t>
            </a:r>
            <a:endParaRPr lang="en-US" sz="900" dirty="0"/>
          </a:p>
        </p:txBody>
      </p:sp>
      <p:sp>
        <p:nvSpPr>
          <p:cNvPr id="18" name="Shape 10"/>
          <p:cNvSpPr/>
          <p:nvPr/>
        </p:nvSpPr>
        <p:spPr>
          <a:xfrm>
            <a:off x="7060997" y="4543203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75297" y="4657503"/>
            <a:ext cx="152705" cy="152705"/>
          </a:xfrm>
          <a:prstGeom prst="rect">
            <a:avLst/>
          </a:prstGeom>
        </p:spPr>
      </p:pic>
      <p:sp>
        <p:nvSpPr>
          <p:cNvPr id="20" name="Text 11"/>
          <p:cNvSpPr txBox="1"/>
          <p:nvPr/>
        </p:nvSpPr>
        <p:spPr>
          <a:xfrm>
            <a:off x="7556602" y="4528573"/>
            <a:ext cx="771754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8h</a:t>
            </a:r>
            <a:endParaRPr lang="en-US" sz="1300" dirty="0"/>
          </a:p>
        </p:txBody>
      </p:sp>
      <p:sp>
        <p:nvSpPr>
          <p:cNvPr id="21" name="Text 12"/>
          <p:cNvSpPr txBox="1"/>
          <p:nvPr/>
        </p:nvSpPr>
        <p:spPr>
          <a:xfrm>
            <a:off x="7556602" y="4776375"/>
            <a:ext cx="85130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 </a:t>
            </a:r>
            <a:r>
              <a:rPr lang="en-US" sz="900" dirty="0" err="1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평균</a:t>
            </a:r>
            <a:r>
              <a:rPr lang="en-US" sz="900" dirty="0">
                <a:solidFill>
                  <a:srgbClr val="B8AAA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작업 시간</a:t>
            </a:r>
            <a:endParaRPr lang="en-US" sz="900" dirty="0"/>
          </a:p>
        </p:txBody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9"/>
          <a:srcRect l="-200" r="-200"/>
          <a:stretch/>
        </p:blipFill>
        <p:spPr>
          <a:xfrm>
            <a:off x="457200" y="5896051"/>
            <a:ext cx="11277295" cy="75895"/>
          </a:xfrm>
          <a:prstGeom prst="rect">
            <a:avLst/>
          </a:prstGeom>
        </p:spPr>
      </p:pic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10"/>
          <a:srcRect l="-200" r="-200"/>
          <a:stretch/>
        </p:blipFill>
        <p:spPr>
          <a:xfrm>
            <a:off x="457200" y="5896051"/>
            <a:ext cx="11216031" cy="88804"/>
          </a:xfrm>
          <a:prstGeom prst="rect">
            <a:avLst/>
          </a:prstGeom>
        </p:spPr>
      </p:pic>
      <p:pic>
        <p:nvPicPr>
          <p:cNvPr id="31" name="Image 11" descr="preencoded.png"/>
          <p:cNvPicPr>
            <a:picLocks noChangeAspect="1"/>
          </p:cNvPicPr>
          <p:nvPr/>
        </p:nvPicPr>
        <p:blipFill>
          <a:blip r:embed="rId11"/>
          <a:srcRect l="-5" r="-5"/>
          <a:stretch/>
        </p:blipFill>
        <p:spPr>
          <a:xfrm>
            <a:off x="457200" y="990295"/>
            <a:ext cx="2676449" cy="2872130"/>
          </a:xfrm>
          <a:prstGeom prst="rect">
            <a:avLst/>
          </a:prstGeom>
        </p:spPr>
      </p:pic>
      <p:sp>
        <p:nvSpPr>
          <p:cNvPr id="36" name="Text 21"/>
          <p:cNvSpPr txBox="1"/>
          <p:nvPr/>
        </p:nvSpPr>
        <p:spPr>
          <a:xfrm>
            <a:off x="653679" y="1238098"/>
            <a:ext cx="15718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윤지현 </a:t>
            </a: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(PM)</a:t>
            </a:r>
            <a:endParaRPr lang="en-US" sz="1200" dirty="0"/>
          </a:p>
        </p:txBody>
      </p:sp>
      <p:sp>
        <p:nvSpPr>
          <p:cNvPr id="38" name="Text 23"/>
          <p:cNvSpPr txBox="1"/>
          <p:nvPr/>
        </p:nvSpPr>
        <p:spPr>
          <a:xfrm>
            <a:off x="700334" y="1505102"/>
            <a:ext cx="1615745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팀장/프로젝트 매니저</a:t>
            </a:r>
            <a:endParaRPr lang="en-US" sz="900" dirty="0"/>
          </a:p>
        </p:txBody>
      </p:sp>
      <p:sp>
        <p:nvSpPr>
          <p:cNvPr id="39" name="Text 24"/>
          <p:cNvSpPr txBox="1"/>
          <p:nvPr/>
        </p:nvSpPr>
        <p:spPr>
          <a:xfrm>
            <a:off x="700334" y="1723644"/>
            <a:ext cx="1593799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기능 + DB 연동 + Web UI</a:t>
            </a:r>
            <a:endParaRPr lang="en-US" sz="800" dirty="0"/>
          </a:p>
        </p:txBody>
      </p:sp>
      <p:sp>
        <p:nvSpPr>
          <p:cNvPr id="40" name="Text 25"/>
          <p:cNvSpPr txBox="1"/>
          <p:nvPr/>
        </p:nvSpPr>
        <p:spPr>
          <a:xfrm>
            <a:off x="857707" y="2143354"/>
            <a:ext cx="220370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핵심 역할 </a:t>
            </a:r>
            <a:endParaRPr lang="en-US" sz="900" dirty="0"/>
          </a:p>
        </p:txBody>
      </p:sp>
      <p:pic>
        <p:nvPicPr>
          <p:cNvPr id="41" name="Image 1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05002" y="2176272"/>
            <a:ext cx="95098" cy="95098"/>
          </a:xfrm>
          <a:prstGeom prst="rect">
            <a:avLst/>
          </a:prstGeom>
        </p:spPr>
      </p:pic>
      <p:sp>
        <p:nvSpPr>
          <p:cNvPr id="42" name="Shape 26"/>
          <p:cNvSpPr/>
          <p:nvPr/>
        </p:nvSpPr>
        <p:spPr>
          <a:xfrm>
            <a:off x="705002" y="2381098"/>
            <a:ext cx="371246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43" name="Text 27"/>
          <p:cNvSpPr txBox="1"/>
          <p:nvPr/>
        </p:nvSpPr>
        <p:spPr>
          <a:xfrm>
            <a:off x="705002" y="2381098"/>
            <a:ext cx="428854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PM</a:t>
            </a:r>
            <a:endParaRPr lang="en-US" sz="800" dirty="0"/>
          </a:p>
        </p:txBody>
      </p:sp>
      <p:sp>
        <p:nvSpPr>
          <p:cNvPr id="44" name="Shape 28"/>
          <p:cNvSpPr/>
          <p:nvPr/>
        </p:nvSpPr>
        <p:spPr>
          <a:xfrm>
            <a:off x="1126541" y="2381098"/>
            <a:ext cx="533095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45" name="Text 29"/>
          <p:cNvSpPr txBox="1"/>
          <p:nvPr/>
        </p:nvSpPr>
        <p:spPr>
          <a:xfrm>
            <a:off x="1126541" y="2381098"/>
            <a:ext cx="590702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기능</a:t>
            </a:r>
            <a:endParaRPr lang="en-US" sz="800" dirty="0"/>
          </a:p>
        </p:txBody>
      </p:sp>
      <p:sp>
        <p:nvSpPr>
          <p:cNvPr id="46" name="Shape 30"/>
          <p:cNvSpPr/>
          <p:nvPr/>
        </p:nvSpPr>
        <p:spPr>
          <a:xfrm>
            <a:off x="1712671" y="2381098"/>
            <a:ext cx="580644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47" name="Text 31"/>
          <p:cNvSpPr txBox="1"/>
          <p:nvPr/>
        </p:nvSpPr>
        <p:spPr>
          <a:xfrm>
            <a:off x="1712671" y="2381098"/>
            <a:ext cx="638251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800" dirty="0"/>
          </a:p>
        </p:txBody>
      </p:sp>
      <p:sp>
        <p:nvSpPr>
          <p:cNvPr id="48" name="Shape 32"/>
          <p:cNvSpPr/>
          <p:nvPr/>
        </p:nvSpPr>
        <p:spPr>
          <a:xfrm>
            <a:off x="2400300" y="2378503"/>
            <a:ext cx="571500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49" name="Text 33"/>
          <p:cNvSpPr txBox="1"/>
          <p:nvPr/>
        </p:nvSpPr>
        <p:spPr>
          <a:xfrm>
            <a:off x="2400300" y="2378503"/>
            <a:ext cx="629107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 UI</a:t>
            </a:r>
            <a:endParaRPr lang="en-US" sz="800" dirty="0"/>
          </a:p>
        </p:txBody>
      </p:sp>
      <p:sp>
        <p:nvSpPr>
          <p:cNvPr id="50" name="Text 34"/>
          <p:cNvSpPr txBox="1"/>
          <p:nvPr/>
        </p:nvSpPr>
        <p:spPr>
          <a:xfrm>
            <a:off x="886054" y="2749117"/>
            <a:ext cx="21753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기여 영역 </a:t>
            </a:r>
            <a:endParaRPr lang="en-US" sz="900" dirty="0"/>
          </a:p>
        </p:txBody>
      </p:sp>
      <p:pic>
        <p:nvPicPr>
          <p:cNvPr id="51" name="Image 14" descr="preencoded.png"/>
          <p:cNvPicPr>
            <a:picLocks noChangeAspect="1"/>
          </p:cNvPicPr>
          <p:nvPr/>
        </p:nvPicPr>
        <p:blipFill>
          <a:blip r:embed="rId13"/>
          <a:srcRect l="-1923" r="-1923"/>
          <a:stretch/>
        </p:blipFill>
        <p:spPr>
          <a:xfrm>
            <a:off x="705002" y="2782950"/>
            <a:ext cx="123444" cy="95098"/>
          </a:xfrm>
          <a:prstGeom prst="rect">
            <a:avLst/>
          </a:prstGeom>
        </p:spPr>
      </p:pic>
      <p:sp>
        <p:nvSpPr>
          <p:cNvPr id="52" name="Shape 35"/>
          <p:cNvSpPr/>
          <p:nvPr/>
        </p:nvSpPr>
        <p:spPr>
          <a:xfrm>
            <a:off x="705002" y="2987776"/>
            <a:ext cx="533095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53" name="Text 36"/>
          <p:cNvSpPr txBox="1"/>
          <p:nvPr/>
        </p:nvSpPr>
        <p:spPr>
          <a:xfrm>
            <a:off x="705002" y="2987776"/>
            <a:ext cx="590702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추천</a:t>
            </a:r>
            <a:endParaRPr lang="en-US" sz="800" dirty="0"/>
          </a:p>
        </p:txBody>
      </p:sp>
      <p:sp>
        <p:nvSpPr>
          <p:cNvPr id="54" name="Shape 37"/>
          <p:cNvSpPr/>
          <p:nvPr/>
        </p:nvSpPr>
        <p:spPr>
          <a:xfrm>
            <a:off x="1288390" y="2987776"/>
            <a:ext cx="629107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55" name="Text 38"/>
          <p:cNvSpPr txBox="1"/>
          <p:nvPr/>
        </p:nvSpPr>
        <p:spPr>
          <a:xfrm>
            <a:off x="1288390" y="2987776"/>
            <a:ext cx="685800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견적 분석</a:t>
            </a:r>
            <a:endParaRPr lang="en-US" sz="800" dirty="0"/>
          </a:p>
        </p:txBody>
      </p:sp>
      <p:sp>
        <p:nvSpPr>
          <p:cNvPr id="56" name="Shape 39"/>
          <p:cNvSpPr/>
          <p:nvPr/>
        </p:nvSpPr>
        <p:spPr>
          <a:xfrm>
            <a:off x="1969618" y="2987776"/>
            <a:ext cx="724205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57" name="Text 40"/>
          <p:cNvSpPr txBox="1"/>
          <p:nvPr/>
        </p:nvSpPr>
        <p:spPr>
          <a:xfrm>
            <a:off x="1969618" y="2987776"/>
            <a:ext cx="781812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최적화</a:t>
            </a:r>
            <a:endParaRPr lang="en-US" sz="800" dirty="0"/>
          </a:p>
        </p:txBody>
      </p:sp>
      <p:sp>
        <p:nvSpPr>
          <p:cNvPr id="58" name="Shape 41"/>
          <p:cNvSpPr/>
          <p:nvPr/>
        </p:nvSpPr>
        <p:spPr>
          <a:xfrm>
            <a:off x="705002" y="3292271"/>
            <a:ext cx="629107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59" name="Text 42"/>
          <p:cNvSpPr txBox="1"/>
          <p:nvPr/>
        </p:nvSpPr>
        <p:spPr>
          <a:xfrm>
            <a:off x="705002" y="3292271"/>
            <a:ext cx="685800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일정 관리</a:t>
            </a:r>
            <a:endParaRPr lang="en-US" sz="800" dirty="0"/>
          </a:p>
        </p:txBody>
      </p:sp>
      <p:pic>
        <p:nvPicPr>
          <p:cNvPr id="60" name="Image 15" descr="preencoded.png"/>
          <p:cNvPicPr>
            <a:picLocks noChangeAspect="1"/>
          </p:cNvPicPr>
          <p:nvPr/>
        </p:nvPicPr>
        <p:blipFill>
          <a:blip r:embed="rId14"/>
          <a:srcRect l="-5" r="-5"/>
          <a:stretch/>
        </p:blipFill>
        <p:spPr>
          <a:xfrm>
            <a:off x="3323844" y="990295"/>
            <a:ext cx="2676449" cy="2872130"/>
          </a:xfrm>
          <a:prstGeom prst="rect">
            <a:avLst/>
          </a:prstGeom>
        </p:spPr>
      </p:pic>
      <p:sp>
        <p:nvSpPr>
          <p:cNvPr id="62" name="Text 44"/>
          <p:cNvSpPr txBox="1"/>
          <p:nvPr/>
        </p:nvSpPr>
        <p:spPr>
          <a:xfrm>
            <a:off x="3511179" y="1228954"/>
            <a:ext cx="15910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정서영 </a:t>
            </a: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(UI/UX)</a:t>
            </a:r>
            <a:endParaRPr lang="en-US" sz="1200" dirty="0"/>
          </a:p>
        </p:txBody>
      </p:sp>
      <p:sp>
        <p:nvSpPr>
          <p:cNvPr id="64" name="Text 46"/>
          <p:cNvSpPr txBox="1"/>
          <p:nvPr/>
        </p:nvSpPr>
        <p:spPr>
          <a:xfrm>
            <a:off x="3557834" y="1495044"/>
            <a:ext cx="1591056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앱 전체 UI/UX 디자인</a:t>
            </a:r>
            <a:endParaRPr lang="en-US" sz="900" dirty="0"/>
          </a:p>
        </p:txBody>
      </p:sp>
      <p:sp>
        <p:nvSpPr>
          <p:cNvPr id="65" name="Text 47"/>
          <p:cNvSpPr txBox="1"/>
          <p:nvPr/>
        </p:nvSpPr>
        <p:spPr>
          <a:xfrm>
            <a:off x="3557834" y="1714500"/>
            <a:ext cx="1591056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800" dirty="0"/>
          </a:p>
        </p:txBody>
      </p:sp>
      <p:sp>
        <p:nvSpPr>
          <p:cNvPr id="66" name="Text 48"/>
          <p:cNvSpPr txBox="1"/>
          <p:nvPr/>
        </p:nvSpPr>
        <p:spPr>
          <a:xfrm>
            <a:off x="3715207" y="2133295"/>
            <a:ext cx="222382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핵심 역할 </a:t>
            </a:r>
            <a:endParaRPr lang="en-US" sz="900" dirty="0"/>
          </a:p>
        </p:txBody>
      </p:sp>
      <p:pic>
        <p:nvPicPr>
          <p:cNvPr id="67" name="Image 16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562502" y="2167128"/>
            <a:ext cx="95098" cy="95098"/>
          </a:xfrm>
          <a:prstGeom prst="rect">
            <a:avLst/>
          </a:prstGeom>
        </p:spPr>
      </p:pic>
      <p:sp>
        <p:nvSpPr>
          <p:cNvPr id="68" name="Shape 49"/>
          <p:cNvSpPr/>
          <p:nvPr/>
        </p:nvSpPr>
        <p:spPr>
          <a:xfrm>
            <a:off x="3562502" y="2371954"/>
            <a:ext cx="504749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69" name="Text 50"/>
          <p:cNvSpPr txBox="1"/>
          <p:nvPr/>
        </p:nvSpPr>
        <p:spPr>
          <a:xfrm>
            <a:off x="3562502" y="2371954"/>
            <a:ext cx="562356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UI/UX</a:t>
            </a:r>
            <a:endParaRPr lang="en-US" sz="800" dirty="0"/>
          </a:p>
        </p:txBody>
      </p:sp>
      <p:sp>
        <p:nvSpPr>
          <p:cNvPr id="70" name="Shape 51"/>
          <p:cNvSpPr/>
          <p:nvPr/>
        </p:nvSpPr>
        <p:spPr>
          <a:xfrm>
            <a:off x="4116629" y="2371954"/>
            <a:ext cx="504749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71" name="Text 52"/>
          <p:cNvSpPr txBox="1"/>
          <p:nvPr/>
        </p:nvSpPr>
        <p:spPr>
          <a:xfrm>
            <a:off x="4116629" y="2371954"/>
            <a:ext cx="562356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디자인</a:t>
            </a:r>
            <a:endParaRPr lang="en-US" sz="800" dirty="0"/>
          </a:p>
        </p:txBody>
      </p:sp>
      <p:sp>
        <p:nvSpPr>
          <p:cNvPr id="72" name="Shape 53"/>
          <p:cNvSpPr/>
          <p:nvPr/>
        </p:nvSpPr>
        <p:spPr>
          <a:xfrm>
            <a:off x="4673498" y="2371954"/>
            <a:ext cx="580644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73" name="Text 54"/>
          <p:cNvSpPr txBox="1"/>
          <p:nvPr/>
        </p:nvSpPr>
        <p:spPr>
          <a:xfrm>
            <a:off x="4673498" y="2371954"/>
            <a:ext cx="638251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800" dirty="0"/>
          </a:p>
        </p:txBody>
      </p:sp>
      <p:sp>
        <p:nvSpPr>
          <p:cNvPr id="74" name="Text 55"/>
          <p:cNvSpPr txBox="1"/>
          <p:nvPr/>
        </p:nvSpPr>
        <p:spPr>
          <a:xfrm>
            <a:off x="3696005" y="2734056"/>
            <a:ext cx="224302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기여 영역 </a:t>
            </a:r>
            <a:endParaRPr lang="en-US" sz="900" dirty="0"/>
          </a:p>
        </p:txBody>
      </p:sp>
      <p:pic>
        <p:nvPicPr>
          <p:cNvPr id="75" name="Image 17" descr="preencoded.png"/>
          <p:cNvPicPr>
            <a:picLocks noChangeAspect="1"/>
          </p:cNvPicPr>
          <p:nvPr/>
        </p:nvPicPr>
        <p:blipFill>
          <a:blip r:embed="rId16"/>
          <a:srcRect l="-3205" r="-3205"/>
          <a:stretch/>
        </p:blipFill>
        <p:spPr>
          <a:xfrm>
            <a:off x="3562502" y="2766974"/>
            <a:ext cx="75895" cy="95098"/>
          </a:xfrm>
          <a:prstGeom prst="rect">
            <a:avLst/>
          </a:prstGeom>
        </p:spPr>
      </p:pic>
      <p:sp>
        <p:nvSpPr>
          <p:cNvPr id="76" name="Shape 56"/>
          <p:cNvSpPr/>
          <p:nvPr/>
        </p:nvSpPr>
        <p:spPr>
          <a:xfrm>
            <a:off x="3562502" y="2971800"/>
            <a:ext cx="533095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77" name="Text 57"/>
          <p:cNvSpPr txBox="1"/>
          <p:nvPr/>
        </p:nvSpPr>
        <p:spPr>
          <a:xfrm>
            <a:off x="3512802" y="2971800"/>
            <a:ext cx="641909" cy="2423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커플 </a:t>
            </a: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화면</a:t>
            </a:r>
            <a:endParaRPr lang="en-US" sz="800" dirty="0"/>
          </a:p>
        </p:txBody>
      </p:sp>
      <p:sp>
        <p:nvSpPr>
          <p:cNvPr id="78" name="Shape 58"/>
          <p:cNvSpPr/>
          <p:nvPr/>
        </p:nvSpPr>
        <p:spPr>
          <a:xfrm>
            <a:off x="4147718" y="2971800"/>
            <a:ext cx="629107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79" name="Text 59"/>
          <p:cNvSpPr txBox="1"/>
          <p:nvPr/>
        </p:nvSpPr>
        <p:spPr>
          <a:xfrm>
            <a:off x="4147718" y="2971800"/>
            <a:ext cx="685800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추천 화면</a:t>
            </a:r>
            <a:endParaRPr lang="en-US" sz="800" dirty="0"/>
          </a:p>
        </p:txBody>
      </p:sp>
      <p:sp>
        <p:nvSpPr>
          <p:cNvPr id="80" name="Shape 60"/>
          <p:cNvSpPr/>
          <p:nvPr/>
        </p:nvSpPr>
        <p:spPr>
          <a:xfrm>
            <a:off x="4828946" y="2971800"/>
            <a:ext cx="629107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81" name="Text 61"/>
          <p:cNvSpPr txBox="1"/>
          <p:nvPr/>
        </p:nvSpPr>
        <p:spPr>
          <a:xfrm>
            <a:off x="4828946" y="2971800"/>
            <a:ext cx="685800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예산 화면</a:t>
            </a:r>
            <a:endParaRPr lang="en-US" sz="800" dirty="0"/>
          </a:p>
        </p:txBody>
      </p:sp>
      <p:pic>
        <p:nvPicPr>
          <p:cNvPr id="82" name="Image 18" descr="preencoded.png"/>
          <p:cNvPicPr>
            <a:picLocks noChangeAspect="1"/>
          </p:cNvPicPr>
          <p:nvPr/>
        </p:nvPicPr>
        <p:blipFill>
          <a:blip r:embed="rId14"/>
          <a:srcRect l="-5" r="-5"/>
          <a:stretch/>
        </p:blipFill>
        <p:spPr>
          <a:xfrm>
            <a:off x="6191402" y="990295"/>
            <a:ext cx="2676449" cy="2872130"/>
          </a:xfrm>
          <a:prstGeom prst="rect">
            <a:avLst/>
          </a:prstGeom>
        </p:spPr>
      </p:pic>
      <p:sp>
        <p:nvSpPr>
          <p:cNvPr id="84" name="Text 63"/>
          <p:cNvSpPr txBox="1"/>
          <p:nvPr/>
        </p:nvSpPr>
        <p:spPr>
          <a:xfrm>
            <a:off x="6377823" y="1228954"/>
            <a:ext cx="15910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이건영 </a:t>
            </a: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(FE)</a:t>
            </a:r>
            <a:endParaRPr lang="en-US" sz="1200" dirty="0"/>
          </a:p>
        </p:txBody>
      </p:sp>
      <p:sp>
        <p:nvSpPr>
          <p:cNvPr id="86" name="Text 65"/>
          <p:cNvSpPr txBox="1"/>
          <p:nvPr/>
        </p:nvSpPr>
        <p:spPr>
          <a:xfrm>
            <a:off x="6424478" y="1495044"/>
            <a:ext cx="1635862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업체 상세 화면 + 채팅창</a:t>
            </a:r>
            <a:endParaRPr lang="en-US" sz="900" dirty="0"/>
          </a:p>
        </p:txBody>
      </p:sp>
      <p:sp>
        <p:nvSpPr>
          <p:cNvPr id="87" name="Text 66"/>
          <p:cNvSpPr txBox="1"/>
          <p:nvPr/>
        </p:nvSpPr>
        <p:spPr>
          <a:xfrm>
            <a:off x="6424478" y="1714500"/>
            <a:ext cx="163586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디버깅 + 로그인/회원가입</a:t>
            </a:r>
            <a:endParaRPr lang="en-US" sz="800" dirty="0"/>
          </a:p>
        </p:txBody>
      </p:sp>
      <p:sp>
        <p:nvSpPr>
          <p:cNvPr id="88" name="Text 67"/>
          <p:cNvSpPr txBox="1"/>
          <p:nvPr/>
        </p:nvSpPr>
        <p:spPr>
          <a:xfrm>
            <a:off x="6610198" y="2133295"/>
            <a:ext cx="219547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핵심 역할 </a:t>
            </a:r>
            <a:endParaRPr lang="en-US" sz="900" dirty="0"/>
          </a:p>
        </p:txBody>
      </p:sp>
      <p:pic>
        <p:nvPicPr>
          <p:cNvPr id="89" name="Image 19" descr="preencoded.png"/>
          <p:cNvPicPr>
            <a:picLocks noChangeAspect="1"/>
          </p:cNvPicPr>
          <p:nvPr/>
        </p:nvPicPr>
        <p:blipFill>
          <a:blip r:embed="rId17"/>
          <a:srcRect l="-1923" r="-1923"/>
          <a:stretch/>
        </p:blipFill>
        <p:spPr>
          <a:xfrm>
            <a:off x="6429146" y="2167128"/>
            <a:ext cx="123444" cy="95098"/>
          </a:xfrm>
          <a:prstGeom prst="rect">
            <a:avLst/>
          </a:prstGeom>
        </p:spPr>
      </p:pic>
      <p:sp>
        <p:nvSpPr>
          <p:cNvPr id="90" name="Shape 68"/>
          <p:cNvSpPr/>
          <p:nvPr/>
        </p:nvSpPr>
        <p:spPr>
          <a:xfrm>
            <a:off x="6429146" y="2371954"/>
            <a:ext cx="333756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91" name="Text 69"/>
          <p:cNvSpPr txBox="1"/>
          <p:nvPr/>
        </p:nvSpPr>
        <p:spPr>
          <a:xfrm>
            <a:off x="6429146" y="2371954"/>
            <a:ext cx="391363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FE</a:t>
            </a:r>
            <a:endParaRPr lang="en-US" sz="800" dirty="0"/>
          </a:p>
        </p:txBody>
      </p:sp>
      <p:sp>
        <p:nvSpPr>
          <p:cNvPr id="92" name="Shape 70"/>
          <p:cNvSpPr/>
          <p:nvPr/>
        </p:nvSpPr>
        <p:spPr>
          <a:xfrm>
            <a:off x="6818681" y="2371954"/>
            <a:ext cx="409651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93" name="Text 71"/>
          <p:cNvSpPr txBox="1"/>
          <p:nvPr/>
        </p:nvSpPr>
        <p:spPr>
          <a:xfrm>
            <a:off x="6818681" y="2371954"/>
            <a:ext cx="467258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채팅</a:t>
            </a:r>
            <a:endParaRPr lang="en-US" sz="800" dirty="0"/>
          </a:p>
        </p:txBody>
      </p:sp>
      <p:sp>
        <p:nvSpPr>
          <p:cNvPr id="94" name="Shape 72"/>
          <p:cNvSpPr/>
          <p:nvPr/>
        </p:nvSpPr>
        <p:spPr>
          <a:xfrm>
            <a:off x="7277710" y="2371954"/>
            <a:ext cx="504749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95" name="Text 73"/>
          <p:cNvSpPr txBox="1"/>
          <p:nvPr/>
        </p:nvSpPr>
        <p:spPr>
          <a:xfrm>
            <a:off x="7277710" y="2371954"/>
            <a:ext cx="562356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디버깅</a:t>
            </a:r>
            <a:endParaRPr lang="en-US" sz="800" dirty="0"/>
          </a:p>
        </p:txBody>
      </p:sp>
      <p:sp>
        <p:nvSpPr>
          <p:cNvPr id="96" name="Text 74"/>
          <p:cNvSpPr txBox="1"/>
          <p:nvPr/>
        </p:nvSpPr>
        <p:spPr>
          <a:xfrm>
            <a:off x="6581851" y="2734056"/>
            <a:ext cx="222382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기여 영역 </a:t>
            </a:r>
            <a:endParaRPr lang="en-US" sz="900" dirty="0"/>
          </a:p>
        </p:txBody>
      </p:sp>
      <p:pic>
        <p:nvPicPr>
          <p:cNvPr id="97" name="Image 20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429146" y="2766974"/>
            <a:ext cx="95098" cy="95098"/>
          </a:xfrm>
          <a:prstGeom prst="rect">
            <a:avLst/>
          </a:prstGeom>
        </p:spPr>
      </p:pic>
      <p:sp>
        <p:nvSpPr>
          <p:cNvPr id="98" name="Shape 75"/>
          <p:cNvSpPr/>
          <p:nvPr/>
        </p:nvSpPr>
        <p:spPr>
          <a:xfrm>
            <a:off x="6429146" y="2971800"/>
            <a:ext cx="629107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99" name="Text 76"/>
          <p:cNvSpPr txBox="1"/>
          <p:nvPr/>
        </p:nvSpPr>
        <p:spPr>
          <a:xfrm>
            <a:off x="6429146" y="2971800"/>
            <a:ext cx="685800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업체 상세</a:t>
            </a:r>
            <a:endParaRPr lang="en-US" sz="800" dirty="0"/>
          </a:p>
        </p:txBody>
      </p:sp>
      <p:sp>
        <p:nvSpPr>
          <p:cNvPr id="100" name="Shape 77"/>
          <p:cNvSpPr/>
          <p:nvPr/>
        </p:nvSpPr>
        <p:spPr>
          <a:xfrm>
            <a:off x="7111289" y="2971800"/>
            <a:ext cx="504749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01" name="Text 78"/>
          <p:cNvSpPr txBox="1"/>
          <p:nvPr/>
        </p:nvSpPr>
        <p:spPr>
          <a:xfrm>
            <a:off x="7111289" y="2971800"/>
            <a:ext cx="562356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채팅창</a:t>
            </a:r>
            <a:endParaRPr lang="en-US" sz="800" dirty="0"/>
          </a:p>
        </p:txBody>
      </p:sp>
      <p:sp>
        <p:nvSpPr>
          <p:cNvPr id="102" name="Shape 79"/>
          <p:cNvSpPr/>
          <p:nvPr/>
        </p:nvSpPr>
        <p:spPr>
          <a:xfrm>
            <a:off x="7667244" y="2971800"/>
            <a:ext cx="504749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03" name="Text 80"/>
          <p:cNvSpPr txBox="1"/>
          <p:nvPr/>
        </p:nvSpPr>
        <p:spPr>
          <a:xfrm>
            <a:off x="7667244" y="2971800"/>
            <a:ext cx="562356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로그인</a:t>
            </a:r>
            <a:endParaRPr lang="en-US" sz="800" dirty="0"/>
          </a:p>
        </p:txBody>
      </p:sp>
      <p:pic>
        <p:nvPicPr>
          <p:cNvPr id="104" name="Image 21" descr="preencoded.png"/>
          <p:cNvPicPr>
            <a:picLocks noChangeAspect="1"/>
          </p:cNvPicPr>
          <p:nvPr/>
        </p:nvPicPr>
        <p:blipFill>
          <a:blip r:embed="rId14"/>
          <a:srcRect l="-5" r="-5"/>
          <a:stretch/>
        </p:blipFill>
        <p:spPr>
          <a:xfrm>
            <a:off x="9058046" y="990295"/>
            <a:ext cx="2676449" cy="2872130"/>
          </a:xfrm>
          <a:prstGeom prst="rect">
            <a:avLst/>
          </a:prstGeom>
        </p:spPr>
      </p:pic>
      <p:sp>
        <p:nvSpPr>
          <p:cNvPr id="106" name="Text 82"/>
          <p:cNvSpPr txBox="1"/>
          <p:nvPr/>
        </p:nvSpPr>
        <p:spPr>
          <a:xfrm>
            <a:off x="9245382" y="1228954"/>
            <a:ext cx="15910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강주영 </a:t>
            </a:r>
            <a:r>
              <a:rPr lang="en-US" sz="900" b="1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(BE)</a:t>
            </a:r>
            <a:endParaRPr lang="en-US" sz="1200" dirty="0"/>
          </a:p>
        </p:txBody>
      </p:sp>
      <p:sp>
        <p:nvSpPr>
          <p:cNvPr id="108" name="Text 84"/>
          <p:cNvSpPr txBox="1"/>
          <p:nvPr/>
        </p:nvSpPr>
        <p:spPr>
          <a:xfrm>
            <a:off x="9292037" y="1495044"/>
            <a:ext cx="1591056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 UI의 DB 연동</a:t>
            </a:r>
            <a:endParaRPr lang="en-US" sz="900" dirty="0"/>
          </a:p>
        </p:txBody>
      </p:sp>
      <p:sp>
        <p:nvSpPr>
          <p:cNvPr id="109" name="Text 85"/>
          <p:cNvSpPr txBox="1"/>
          <p:nvPr/>
        </p:nvSpPr>
        <p:spPr>
          <a:xfrm>
            <a:off x="9292037" y="1714500"/>
            <a:ext cx="163586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백엔드 개발</a:t>
            </a:r>
            <a:endParaRPr lang="en-US" sz="800" dirty="0"/>
          </a:p>
        </p:txBody>
      </p:sp>
      <p:sp>
        <p:nvSpPr>
          <p:cNvPr id="110" name="Text 86"/>
          <p:cNvSpPr txBox="1"/>
          <p:nvPr/>
        </p:nvSpPr>
        <p:spPr>
          <a:xfrm>
            <a:off x="9449410" y="2133295"/>
            <a:ext cx="222382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핵심 역할 </a:t>
            </a:r>
            <a:endParaRPr lang="en-US" sz="900" dirty="0"/>
          </a:p>
        </p:txBody>
      </p:sp>
      <p:pic>
        <p:nvPicPr>
          <p:cNvPr id="111" name="Image 22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9296705" y="2167128"/>
            <a:ext cx="95098" cy="95098"/>
          </a:xfrm>
          <a:prstGeom prst="rect">
            <a:avLst/>
          </a:prstGeom>
        </p:spPr>
      </p:pic>
      <p:sp>
        <p:nvSpPr>
          <p:cNvPr id="112" name="Shape 87"/>
          <p:cNvSpPr/>
          <p:nvPr/>
        </p:nvSpPr>
        <p:spPr>
          <a:xfrm>
            <a:off x="9296705" y="2371954"/>
            <a:ext cx="342900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13" name="Text 88"/>
          <p:cNvSpPr txBox="1"/>
          <p:nvPr/>
        </p:nvSpPr>
        <p:spPr>
          <a:xfrm>
            <a:off x="9296705" y="2371954"/>
            <a:ext cx="400507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</a:t>
            </a:r>
            <a:endParaRPr lang="en-US" sz="800" dirty="0"/>
          </a:p>
        </p:txBody>
      </p:sp>
      <p:sp>
        <p:nvSpPr>
          <p:cNvPr id="114" name="Shape 89"/>
          <p:cNvSpPr/>
          <p:nvPr/>
        </p:nvSpPr>
        <p:spPr>
          <a:xfrm>
            <a:off x="9696298" y="2371954"/>
            <a:ext cx="580644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15" name="Text 90"/>
          <p:cNvSpPr txBox="1"/>
          <p:nvPr/>
        </p:nvSpPr>
        <p:spPr>
          <a:xfrm>
            <a:off x="9696298" y="2371954"/>
            <a:ext cx="638251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800" dirty="0"/>
          </a:p>
        </p:txBody>
      </p:sp>
      <p:sp>
        <p:nvSpPr>
          <p:cNvPr id="116" name="Shape 91"/>
          <p:cNvSpPr/>
          <p:nvPr/>
        </p:nvSpPr>
        <p:spPr>
          <a:xfrm>
            <a:off x="10328148" y="2371954"/>
            <a:ext cx="571500" cy="247802"/>
          </a:xfrm>
          <a:prstGeom prst="roundRect">
            <a:avLst>
              <a:gd name="adj" fmla="val 340619"/>
            </a:avLst>
          </a:prstGeom>
          <a:solidFill>
            <a:srgbClr val="F2B3A8">
              <a:alpha val="2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17" name="Text 92"/>
          <p:cNvSpPr txBox="1"/>
          <p:nvPr/>
        </p:nvSpPr>
        <p:spPr>
          <a:xfrm>
            <a:off x="10328148" y="2371954"/>
            <a:ext cx="629107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EE9B8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 UI</a:t>
            </a:r>
            <a:endParaRPr lang="en-US" sz="800" dirty="0"/>
          </a:p>
        </p:txBody>
      </p:sp>
      <p:sp>
        <p:nvSpPr>
          <p:cNvPr id="118" name="Text 93"/>
          <p:cNvSpPr txBox="1"/>
          <p:nvPr/>
        </p:nvSpPr>
        <p:spPr>
          <a:xfrm>
            <a:off x="9439351" y="2734056"/>
            <a:ext cx="2233879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기여 영역 </a:t>
            </a:r>
            <a:endParaRPr lang="en-US" sz="900" dirty="0"/>
          </a:p>
        </p:txBody>
      </p:sp>
      <p:pic>
        <p:nvPicPr>
          <p:cNvPr id="119" name="Image 23" descr="preencoded.png"/>
          <p:cNvPicPr>
            <a:picLocks noChangeAspect="1"/>
          </p:cNvPicPr>
          <p:nvPr/>
        </p:nvPicPr>
        <p:blipFill>
          <a:blip r:embed="rId20"/>
          <a:srcRect l="-1648" r="-1648"/>
          <a:stretch/>
        </p:blipFill>
        <p:spPr>
          <a:xfrm>
            <a:off x="9296705" y="2766974"/>
            <a:ext cx="85954" cy="95098"/>
          </a:xfrm>
          <a:prstGeom prst="rect">
            <a:avLst/>
          </a:prstGeom>
        </p:spPr>
      </p:pic>
      <p:sp>
        <p:nvSpPr>
          <p:cNvPr id="120" name="Shape 94"/>
          <p:cNvSpPr/>
          <p:nvPr/>
        </p:nvSpPr>
        <p:spPr>
          <a:xfrm>
            <a:off x="9296705" y="2971800"/>
            <a:ext cx="580644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21" name="Text 95"/>
          <p:cNvSpPr txBox="1"/>
          <p:nvPr/>
        </p:nvSpPr>
        <p:spPr>
          <a:xfrm>
            <a:off x="9296705" y="2971800"/>
            <a:ext cx="638251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설계</a:t>
            </a:r>
            <a:endParaRPr lang="en-US" sz="800" dirty="0"/>
          </a:p>
        </p:txBody>
      </p:sp>
      <p:sp>
        <p:nvSpPr>
          <p:cNvPr id="122" name="Shape 96"/>
          <p:cNvSpPr/>
          <p:nvPr/>
        </p:nvSpPr>
        <p:spPr>
          <a:xfrm>
            <a:off x="9925812" y="2971800"/>
            <a:ext cx="599846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23" name="Text 97"/>
          <p:cNvSpPr txBox="1"/>
          <p:nvPr/>
        </p:nvSpPr>
        <p:spPr>
          <a:xfrm>
            <a:off x="9925812" y="2971800"/>
            <a:ext cx="657454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개발</a:t>
            </a:r>
            <a:endParaRPr lang="en-US" sz="800" dirty="0"/>
          </a:p>
        </p:txBody>
      </p:sp>
      <p:sp>
        <p:nvSpPr>
          <p:cNvPr id="124" name="Shape 98"/>
          <p:cNvSpPr/>
          <p:nvPr/>
        </p:nvSpPr>
        <p:spPr>
          <a:xfrm>
            <a:off x="10575950" y="2971800"/>
            <a:ext cx="562356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25" name="Text 99"/>
          <p:cNvSpPr txBox="1"/>
          <p:nvPr/>
        </p:nvSpPr>
        <p:spPr>
          <a:xfrm>
            <a:off x="10575950" y="2971800"/>
            <a:ext cx="619963" cy="2478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Web UI</a:t>
            </a:r>
            <a:endParaRPr lang="en-US" sz="800" dirty="0"/>
          </a:p>
        </p:txBody>
      </p:sp>
      <p:sp>
        <p:nvSpPr>
          <p:cNvPr id="128" name="Shape 41">
            <a:extLst>
              <a:ext uri="{FF2B5EF4-FFF2-40B4-BE49-F238E27FC236}">
                <a16:creationId xmlns:a16="http://schemas.microsoft.com/office/drawing/2014/main" id="{507C65FC-9DDB-81CF-773A-16C4C69781BE}"/>
              </a:ext>
            </a:extLst>
          </p:cNvPr>
          <p:cNvSpPr/>
          <p:nvPr/>
        </p:nvSpPr>
        <p:spPr>
          <a:xfrm>
            <a:off x="3557834" y="3322029"/>
            <a:ext cx="629107" cy="247802"/>
          </a:xfrm>
          <a:prstGeom prst="roundRect">
            <a:avLst>
              <a:gd name="adj" fmla="val 340619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29" name="Text 42">
            <a:extLst>
              <a:ext uri="{FF2B5EF4-FFF2-40B4-BE49-F238E27FC236}">
                <a16:creationId xmlns:a16="http://schemas.microsoft.com/office/drawing/2014/main" id="{6A1C41DC-CD69-0C20-631B-E5D99AC11DA5}"/>
              </a:ext>
            </a:extLst>
          </p:cNvPr>
          <p:cNvSpPr txBox="1"/>
          <p:nvPr/>
        </p:nvSpPr>
        <p:spPr>
          <a:xfrm>
            <a:off x="3511179" y="3331360"/>
            <a:ext cx="836884" cy="21804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01600" tIns="38100" rIns="101600" bIns="38100" rtlCol="0" anchor="ctr"/>
          <a:lstStyle/>
          <a:p>
            <a:pPr marL="0" indent="0" algn="l">
              <a:buNone/>
            </a:pPr>
            <a:r>
              <a:rPr lang="ko-KR" altLang="en-US" sz="800" dirty="0" err="1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플래너</a:t>
            </a:r>
            <a:r>
              <a:rPr lang="ko-KR" alt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화면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 t="-1" b="-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362102"/>
            <a:ext cx="34290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 l="-33" r="-33"/>
          <a:stretch/>
        </p:blipFill>
        <p:spPr>
          <a:xfrm>
            <a:off x="543154" y="457200"/>
            <a:ext cx="171907" cy="152705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14400" y="304496"/>
            <a:ext cx="1809598" cy="2273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개발 타임라인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914400" y="608637"/>
            <a:ext cx="1349654" cy="181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3/23~4/2, 11일 완주</a:t>
            </a:r>
            <a:endParaRPr lang="en-US" sz="1100" dirty="0"/>
          </a:p>
        </p:txBody>
      </p:sp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6"/>
          <a:srcRect t="-5" b="-5"/>
          <a:stretch/>
        </p:blipFill>
        <p:spPr>
          <a:xfrm>
            <a:off x="457200" y="990295"/>
            <a:ext cx="11277295" cy="4677156"/>
          </a:xfrm>
          <a:prstGeom prst="rect">
            <a:avLst/>
          </a:prstGeom>
        </p:spPr>
      </p:pic>
      <p:sp>
        <p:nvSpPr>
          <p:cNvPr id="11" name="Text 3"/>
          <p:cNvSpPr txBox="1"/>
          <p:nvPr/>
        </p:nvSpPr>
        <p:spPr>
          <a:xfrm>
            <a:off x="923544" y="1256947"/>
            <a:ext cx="163860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프로젝트 진행 로드맵 </a:t>
            </a:r>
            <a:endParaRPr lang="en-US" sz="1400" dirty="0"/>
          </a:p>
        </p:txBody>
      </p:sp>
      <p:pic>
        <p:nvPicPr>
          <p:cNvPr id="12" name="Image 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4" y="1266444"/>
            <a:ext cx="152705" cy="152705"/>
          </a:xfrm>
          <a:prstGeom prst="rect">
            <a:avLst/>
          </a:prstGeom>
        </p:spPr>
      </p:pic>
      <p:sp>
        <p:nvSpPr>
          <p:cNvPr id="14" name="Shape 5"/>
          <p:cNvSpPr/>
          <p:nvPr/>
        </p:nvSpPr>
        <p:spPr>
          <a:xfrm>
            <a:off x="694944" y="1647749"/>
            <a:ext cx="1714500" cy="2152498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15" name="Shape 6"/>
          <p:cNvSpPr/>
          <p:nvPr/>
        </p:nvSpPr>
        <p:spPr>
          <a:xfrm>
            <a:off x="857707" y="180959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2B3A8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8"/>
          <a:srcRect l="-2512" r="-2512"/>
          <a:stretch/>
        </p:blipFill>
        <p:spPr>
          <a:xfrm>
            <a:off x="957377" y="1895551"/>
            <a:ext cx="105156" cy="133502"/>
          </a:xfrm>
          <a:prstGeom prst="rect">
            <a:avLst/>
          </a:prstGeom>
        </p:spPr>
      </p:pic>
      <p:sp>
        <p:nvSpPr>
          <p:cNvPr id="17" name="Text 7"/>
          <p:cNvSpPr txBox="1"/>
          <p:nvPr/>
        </p:nvSpPr>
        <p:spPr>
          <a:xfrm>
            <a:off x="1278818" y="1886408"/>
            <a:ext cx="391928" cy="151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기획</a:t>
            </a:r>
            <a:endParaRPr lang="en-US" sz="1400" dirty="0"/>
          </a:p>
        </p:txBody>
      </p:sp>
      <p:sp>
        <p:nvSpPr>
          <p:cNvPr id="18" name="Text 8"/>
          <p:cNvSpPr txBox="1"/>
          <p:nvPr/>
        </p:nvSpPr>
        <p:spPr>
          <a:xfrm>
            <a:off x="857707" y="2229307"/>
            <a:ext cx="1467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3/23(월)</a:t>
            </a:r>
            <a:endParaRPr lang="en-US" sz="800" dirty="0"/>
          </a:p>
        </p:txBody>
      </p:sp>
      <p:sp>
        <p:nvSpPr>
          <p:cNvPr id="19" name="Shape 9"/>
          <p:cNvSpPr/>
          <p:nvPr/>
        </p:nvSpPr>
        <p:spPr>
          <a:xfrm>
            <a:off x="857707" y="2457907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933602" y="2529230"/>
            <a:ext cx="85954" cy="95098"/>
          </a:xfrm>
          <a:prstGeom prst="rect">
            <a:avLst/>
          </a:prstGeom>
        </p:spPr>
      </p:pic>
      <p:sp>
        <p:nvSpPr>
          <p:cNvPr id="21" name="Text 10"/>
          <p:cNvSpPr txBox="1"/>
          <p:nvPr/>
        </p:nvSpPr>
        <p:spPr>
          <a:xfrm>
            <a:off x="1076249" y="2457907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주제 선정</a:t>
            </a:r>
            <a:endParaRPr lang="en-US" sz="1000" dirty="0"/>
          </a:p>
        </p:txBody>
      </p:sp>
      <p:sp>
        <p:nvSpPr>
          <p:cNvPr id="22" name="Shape 11"/>
          <p:cNvSpPr/>
          <p:nvPr/>
        </p:nvSpPr>
        <p:spPr>
          <a:xfrm>
            <a:off x="857707" y="2771546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933602" y="2842870"/>
            <a:ext cx="85954" cy="95098"/>
          </a:xfrm>
          <a:prstGeom prst="rect">
            <a:avLst/>
          </a:prstGeom>
        </p:spPr>
      </p:pic>
      <p:sp>
        <p:nvSpPr>
          <p:cNvPr id="24" name="Text 12"/>
          <p:cNvSpPr txBox="1"/>
          <p:nvPr/>
        </p:nvSpPr>
        <p:spPr>
          <a:xfrm>
            <a:off x="1076249" y="2771546"/>
            <a:ext cx="734264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기획서 작성</a:t>
            </a:r>
            <a:endParaRPr lang="en-US" sz="1000" dirty="0"/>
          </a:p>
        </p:txBody>
      </p:sp>
      <p:sp>
        <p:nvSpPr>
          <p:cNvPr id="25" name="Shape 13"/>
          <p:cNvSpPr/>
          <p:nvPr/>
        </p:nvSpPr>
        <p:spPr>
          <a:xfrm>
            <a:off x="857707" y="3086100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933602" y="3157423"/>
            <a:ext cx="85954" cy="95098"/>
          </a:xfrm>
          <a:prstGeom prst="rect">
            <a:avLst/>
          </a:prstGeom>
        </p:spPr>
      </p:pic>
      <p:sp>
        <p:nvSpPr>
          <p:cNvPr id="27" name="Text 14"/>
          <p:cNvSpPr txBox="1"/>
          <p:nvPr/>
        </p:nvSpPr>
        <p:spPr>
          <a:xfrm>
            <a:off x="1076249" y="3086100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환경 통일</a:t>
            </a:r>
            <a:endParaRPr lang="en-US" sz="1000" dirty="0"/>
          </a:p>
        </p:txBody>
      </p:sp>
      <p:sp>
        <p:nvSpPr>
          <p:cNvPr id="28" name="Shape 15"/>
          <p:cNvSpPr/>
          <p:nvPr/>
        </p:nvSpPr>
        <p:spPr>
          <a:xfrm>
            <a:off x="857707" y="3400654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11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933602" y="3471977"/>
            <a:ext cx="85954" cy="95098"/>
          </a:xfrm>
          <a:prstGeom prst="rect">
            <a:avLst/>
          </a:prstGeom>
        </p:spPr>
      </p:pic>
      <p:sp>
        <p:nvSpPr>
          <p:cNvPr id="30" name="Text 16"/>
          <p:cNvSpPr txBox="1"/>
          <p:nvPr/>
        </p:nvSpPr>
        <p:spPr>
          <a:xfrm>
            <a:off x="1076249" y="3400654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역할 분담</a:t>
            </a:r>
            <a:endParaRPr lang="en-US" sz="1000" dirty="0"/>
          </a:p>
        </p:txBody>
      </p:sp>
      <p:sp>
        <p:nvSpPr>
          <p:cNvPr id="31" name="Shape 17"/>
          <p:cNvSpPr/>
          <p:nvPr/>
        </p:nvSpPr>
        <p:spPr>
          <a:xfrm>
            <a:off x="2562149" y="1647749"/>
            <a:ext cx="1714500" cy="2152498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32" name="Shape 18"/>
          <p:cNvSpPr/>
          <p:nvPr/>
        </p:nvSpPr>
        <p:spPr>
          <a:xfrm>
            <a:off x="2723998" y="180959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FD7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12" descr="preencoded.png"/>
          <p:cNvPicPr>
            <a:picLocks noChangeAspect="1"/>
          </p:cNvPicPr>
          <p:nvPr/>
        </p:nvPicPr>
        <p:blipFill>
          <a:blip r:embed="rId10"/>
          <a:srcRect l="-1507" r="-1507"/>
          <a:stretch/>
        </p:blipFill>
        <p:spPr>
          <a:xfrm>
            <a:off x="2790749" y="1895551"/>
            <a:ext cx="171907" cy="133502"/>
          </a:xfrm>
          <a:prstGeom prst="rect">
            <a:avLst/>
          </a:prstGeom>
        </p:spPr>
      </p:pic>
      <p:sp>
        <p:nvSpPr>
          <p:cNvPr id="34" name="Text 19"/>
          <p:cNvSpPr txBox="1"/>
          <p:nvPr/>
        </p:nvSpPr>
        <p:spPr>
          <a:xfrm>
            <a:off x="3149677" y="1886408"/>
            <a:ext cx="781508" cy="151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세팅/개발</a:t>
            </a:r>
            <a:endParaRPr lang="en-US" sz="1400" dirty="0"/>
          </a:p>
        </p:txBody>
      </p:sp>
      <p:sp>
        <p:nvSpPr>
          <p:cNvPr id="35" name="Text 20"/>
          <p:cNvSpPr txBox="1"/>
          <p:nvPr/>
        </p:nvSpPr>
        <p:spPr>
          <a:xfrm>
            <a:off x="2723998" y="2229307"/>
            <a:ext cx="1467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3/24~26</a:t>
            </a:r>
            <a:endParaRPr lang="en-US" sz="800" dirty="0"/>
          </a:p>
        </p:txBody>
      </p:sp>
      <p:sp>
        <p:nvSpPr>
          <p:cNvPr id="36" name="Shape 21"/>
          <p:cNvSpPr/>
          <p:nvPr/>
        </p:nvSpPr>
        <p:spPr>
          <a:xfrm>
            <a:off x="2723998" y="2457907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7" name="Image 13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2800807" y="2529230"/>
            <a:ext cx="85954" cy="95098"/>
          </a:xfrm>
          <a:prstGeom prst="rect">
            <a:avLst/>
          </a:prstGeom>
        </p:spPr>
      </p:pic>
      <p:sp>
        <p:nvSpPr>
          <p:cNvPr id="38" name="Text 22"/>
          <p:cNvSpPr txBox="1"/>
          <p:nvPr/>
        </p:nvSpPr>
        <p:spPr>
          <a:xfrm>
            <a:off x="2943454" y="2457907"/>
            <a:ext cx="66659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백엔드 세팅</a:t>
            </a:r>
            <a:endParaRPr lang="en-US" sz="1000" dirty="0"/>
          </a:p>
        </p:txBody>
      </p:sp>
      <p:sp>
        <p:nvSpPr>
          <p:cNvPr id="39" name="Shape 23"/>
          <p:cNvSpPr/>
          <p:nvPr/>
        </p:nvSpPr>
        <p:spPr>
          <a:xfrm>
            <a:off x="2723998" y="2771546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0" name="Image 14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2800807" y="2842870"/>
            <a:ext cx="85954" cy="95098"/>
          </a:xfrm>
          <a:prstGeom prst="rect">
            <a:avLst/>
          </a:prstGeom>
        </p:spPr>
      </p:pic>
      <p:sp>
        <p:nvSpPr>
          <p:cNvPr id="41" name="Text 24"/>
          <p:cNvSpPr txBox="1"/>
          <p:nvPr/>
        </p:nvSpPr>
        <p:spPr>
          <a:xfrm>
            <a:off x="2943454" y="2771546"/>
            <a:ext cx="419710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UI 제작</a:t>
            </a:r>
            <a:endParaRPr lang="en-US" sz="1000" dirty="0"/>
          </a:p>
        </p:txBody>
      </p:sp>
      <p:sp>
        <p:nvSpPr>
          <p:cNvPr id="42" name="Shape 25"/>
          <p:cNvSpPr/>
          <p:nvPr/>
        </p:nvSpPr>
        <p:spPr>
          <a:xfrm>
            <a:off x="2723998" y="3086100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3" name="Image 15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2800807" y="3157423"/>
            <a:ext cx="85954" cy="95098"/>
          </a:xfrm>
          <a:prstGeom prst="rect">
            <a:avLst/>
          </a:prstGeom>
        </p:spPr>
      </p:pic>
      <p:sp>
        <p:nvSpPr>
          <p:cNvPr id="44" name="Text 26"/>
          <p:cNvSpPr txBox="1"/>
          <p:nvPr/>
        </p:nvSpPr>
        <p:spPr>
          <a:xfrm>
            <a:off x="2943454" y="3086100"/>
            <a:ext cx="409651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구현</a:t>
            </a:r>
            <a:endParaRPr lang="en-US" sz="1000" dirty="0"/>
          </a:p>
        </p:txBody>
      </p:sp>
      <p:sp>
        <p:nvSpPr>
          <p:cNvPr id="45" name="Shape 27"/>
          <p:cNvSpPr/>
          <p:nvPr/>
        </p:nvSpPr>
        <p:spPr>
          <a:xfrm>
            <a:off x="2723998" y="3400654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6" name="Image 16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2800807" y="3471977"/>
            <a:ext cx="85954" cy="95098"/>
          </a:xfrm>
          <a:prstGeom prst="rect">
            <a:avLst/>
          </a:prstGeom>
        </p:spPr>
      </p:pic>
      <p:sp>
        <p:nvSpPr>
          <p:cNvPr id="47" name="Text 28"/>
          <p:cNvSpPr txBox="1"/>
          <p:nvPr/>
        </p:nvSpPr>
        <p:spPr>
          <a:xfrm>
            <a:off x="2943454" y="3400654"/>
            <a:ext cx="486461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회원가입</a:t>
            </a:r>
            <a:endParaRPr lang="en-US" sz="1000" dirty="0"/>
          </a:p>
        </p:txBody>
      </p:sp>
      <p:sp>
        <p:nvSpPr>
          <p:cNvPr id="48" name="Shape 29"/>
          <p:cNvSpPr/>
          <p:nvPr/>
        </p:nvSpPr>
        <p:spPr>
          <a:xfrm>
            <a:off x="4429354" y="1647749"/>
            <a:ext cx="1714500" cy="2171700"/>
          </a:xfrm>
          <a:prstGeom prst="roundRect">
            <a:avLst>
              <a:gd name="adj" fmla="val 7111"/>
            </a:avLst>
          </a:prstGeom>
          <a:solidFill>
            <a:srgbClr val="FF0000">
              <a:alpha val="5000"/>
            </a:srgbClr>
          </a:solidFill>
          <a:ln w="25400">
            <a:solidFill>
              <a:srgbClr val="FF6B6B"/>
            </a:solidFill>
            <a:prstDash val="solid"/>
          </a:ln>
        </p:spPr>
      </p:sp>
      <p:sp>
        <p:nvSpPr>
          <p:cNvPr id="49" name="Shape 30"/>
          <p:cNvSpPr/>
          <p:nvPr/>
        </p:nvSpPr>
        <p:spPr>
          <a:xfrm>
            <a:off x="4600346" y="1819656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F000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0" name="Image 1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686300" y="1904695"/>
            <a:ext cx="133502" cy="133502"/>
          </a:xfrm>
          <a:prstGeom prst="rect">
            <a:avLst/>
          </a:prstGeom>
        </p:spPr>
      </p:pic>
      <p:sp>
        <p:nvSpPr>
          <p:cNvPr id="51" name="Text 31"/>
          <p:cNvSpPr txBox="1"/>
          <p:nvPr/>
        </p:nvSpPr>
        <p:spPr>
          <a:xfrm>
            <a:off x="5026026" y="1895552"/>
            <a:ext cx="781508" cy="151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FF6B6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위기/복구</a:t>
            </a:r>
            <a:endParaRPr lang="en-US" sz="1400" dirty="0"/>
          </a:p>
        </p:txBody>
      </p:sp>
      <p:sp>
        <p:nvSpPr>
          <p:cNvPr id="52" name="Text 32"/>
          <p:cNvSpPr txBox="1"/>
          <p:nvPr/>
        </p:nvSpPr>
        <p:spPr>
          <a:xfrm>
            <a:off x="4600346" y="2238451"/>
            <a:ext cx="1448410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3/27(금)</a:t>
            </a:r>
            <a:endParaRPr lang="en-US" sz="800" dirty="0"/>
          </a:p>
        </p:txBody>
      </p:sp>
      <p:sp>
        <p:nvSpPr>
          <p:cNvPr id="53" name="Shape 33"/>
          <p:cNvSpPr/>
          <p:nvPr/>
        </p:nvSpPr>
        <p:spPr>
          <a:xfrm>
            <a:off x="4600346" y="2467051"/>
            <a:ext cx="1371600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8" descr="preencoded.png"/>
          <p:cNvPicPr>
            <a:picLocks noChangeAspect="1"/>
          </p:cNvPicPr>
          <p:nvPr/>
        </p:nvPicPr>
        <p:blipFill>
          <a:blip r:embed="rId12"/>
          <a:srcRect l="-3205" r="-3205"/>
          <a:stretch/>
        </p:blipFill>
        <p:spPr>
          <a:xfrm>
            <a:off x="4677156" y="2538374"/>
            <a:ext cx="75895" cy="95098"/>
          </a:xfrm>
          <a:prstGeom prst="rect">
            <a:avLst/>
          </a:prstGeom>
        </p:spPr>
      </p:pic>
      <p:sp>
        <p:nvSpPr>
          <p:cNvPr id="55" name="Text 34"/>
          <p:cNvSpPr txBox="1"/>
          <p:nvPr/>
        </p:nvSpPr>
        <p:spPr>
          <a:xfrm>
            <a:off x="4809744" y="2467051"/>
            <a:ext cx="695858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 승인 오류</a:t>
            </a:r>
            <a:endParaRPr lang="en-US" sz="1000" dirty="0"/>
          </a:p>
        </p:txBody>
      </p:sp>
      <p:sp>
        <p:nvSpPr>
          <p:cNvPr id="56" name="Shape 35"/>
          <p:cNvSpPr/>
          <p:nvPr/>
        </p:nvSpPr>
        <p:spPr>
          <a:xfrm>
            <a:off x="4828946" y="2790748"/>
            <a:ext cx="1371600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7" name="Image 19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677156" y="2852928"/>
            <a:ext cx="95098" cy="95098"/>
          </a:xfrm>
          <a:prstGeom prst="rect">
            <a:avLst/>
          </a:prstGeom>
        </p:spPr>
      </p:pic>
      <p:sp>
        <p:nvSpPr>
          <p:cNvPr id="58" name="Text 36"/>
          <p:cNvSpPr txBox="1"/>
          <p:nvPr/>
        </p:nvSpPr>
        <p:spPr>
          <a:xfrm>
            <a:off x="4828946" y="2781605"/>
            <a:ext cx="1371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5만줄 rollback</a:t>
            </a:r>
            <a:endParaRPr lang="en-US" sz="1000" dirty="0"/>
          </a:p>
        </p:txBody>
      </p:sp>
      <p:sp>
        <p:nvSpPr>
          <p:cNvPr id="59" name="Shape 37"/>
          <p:cNvSpPr/>
          <p:nvPr/>
        </p:nvSpPr>
        <p:spPr>
          <a:xfrm>
            <a:off x="4600346" y="3095244"/>
            <a:ext cx="1371600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0" name="Image 20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4677156" y="3167482"/>
            <a:ext cx="85954" cy="95098"/>
          </a:xfrm>
          <a:prstGeom prst="rect">
            <a:avLst/>
          </a:prstGeom>
        </p:spPr>
      </p:pic>
      <p:sp>
        <p:nvSpPr>
          <p:cNvPr id="61" name="Text 38"/>
          <p:cNvSpPr txBox="1"/>
          <p:nvPr/>
        </p:nvSpPr>
        <p:spPr>
          <a:xfrm>
            <a:off x="4819802" y="3095244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복구 완료</a:t>
            </a:r>
            <a:endParaRPr lang="en-US" sz="1000" dirty="0"/>
          </a:p>
        </p:txBody>
      </p:sp>
      <p:sp>
        <p:nvSpPr>
          <p:cNvPr id="62" name="Shape 39"/>
          <p:cNvSpPr/>
          <p:nvPr/>
        </p:nvSpPr>
        <p:spPr>
          <a:xfrm>
            <a:off x="4600346" y="3409798"/>
            <a:ext cx="1371600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3" name="Image 2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677156" y="3481121"/>
            <a:ext cx="95098" cy="95098"/>
          </a:xfrm>
          <a:prstGeom prst="rect">
            <a:avLst/>
          </a:prstGeom>
        </p:spPr>
      </p:pic>
      <p:sp>
        <p:nvSpPr>
          <p:cNvPr id="64" name="Text 40"/>
          <p:cNvSpPr txBox="1"/>
          <p:nvPr/>
        </p:nvSpPr>
        <p:spPr>
          <a:xfrm>
            <a:off x="4828946" y="3409798"/>
            <a:ext cx="381305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디버깅</a:t>
            </a:r>
            <a:endParaRPr lang="en-US" sz="1000" dirty="0"/>
          </a:p>
        </p:txBody>
      </p:sp>
      <p:sp>
        <p:nvSpPr>
          <p:cNvPr id="65" name="Shape 41"/>
          <p:cNvSpPr/>
          <p:nvPr/>
        </p:nvSpPr>
        <p:spPr>
          <a:xfrm>
            <a:off x="6295644" y="1647749"/>
            <a:ext cx="1714500" cy="1524305"/>
          </a:xfrm>
          <a:prstGeom prst="roundRect">
            <a:avLst>
              <a:gd name="adj" fmla="val 8998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90EE90"/>
            </a:solidFill>
            <a:prstDash val="solid"/>
          </a:ln>
        </p:spPr>
      </p:sp>
      <p:sp>
        <p:nvSpPr>
          <p:cNvPr id="66" name="Shape 42"/>
          <p:cNvSpPr/>
          <p:nvPr/>
        </p:nvSpPr>
        <p:spPr>
          <a:xfrm>
            <a:off x="6458407" y="180959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7" name="Image 22" descr="preencoded.png"/>
          <p:cNvPicPr>
            <a:picLocks noChangeAspect="1"/>
          </p:cNvPicPr>
          <p:nvPr/>
        </p:nvPicPr>
        <p:blipFill>
          <a:blip r:embed="rId15"/>
          <a:srcRect l="-1507" r="-1507"/>
          <a:stretch/>
        </p:blipFill>
        <p:spPr>
          <a:xfrm>
            <a:off x="6524244" y="1895551"/>
            <a:ext cx="171907" cy="133502"/>
          </a:xfrm>
          <a:prstGeom prst="rect">
            <a:avLst/>
          </a:prstGeom>
        </p:spPr>
      </p:pic>
      <p:sp>
        <p:nvSpPr>
          <p:cNvPr id="68" name="Text 43"/>
          <p:cNvSpPr txBox="1"/>
          <p:nvPr/>
        </p:nvSpPr>
        <p:spPr>
          <a:xfrm>
            <a:off x="6860856" y="1886408"/>
            <a:ext cx="391928" cy="151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휴식</a:t>
            </a:r>
            <a:endParaRPr lang="en-US" sz="1400" dirty="0"/>
          </a:p>
        </p:txBody>
      </p:sp>
      <p:sp>
        <p:nvSpPr>
          <p:cNvPr id="69" name="Text 44"/>
          <p:cNvSpPr txBox="1"/>
          <p:nvPr/>
        </p:nvSpPr>
        <p:spPr>
          <a:xfrm>
            <a:off x="6458407" y="2229307"/>
            <a:ext cx="1467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3/28(토)</a:t>
            </a:r>
            <a:endParaRPr lang="en-US" sz="800" dirty="0"/>
          </a:p>
        </p:txBody>
      </p:sp>
      <p:sp>
        <p:nvSpPr>
          <p:cNvPr id="70" name="Shape 45"/>
          <p:cNvSpPr/>
          <p:nvPr/>
        </p:nvSpPr>
        <p:spPr>
          <a:xfrm>
            <a:off x="6458407" y="2457907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1" name="Image 23" descr="preencoded.png"/>
          <p:cNvPicPr>
            <a:picLocks noChangeAspect="1"/>
          </p:cNvPicPr>
          <p:nvPr/>
        </p:nvPicPr>
        <p:blipFill>
          <a:blip r:embed="rId16"/>
          <a:srcRect l="-3205" r="-3205"/>
          <a:stretch/>
        </p:blipFill>
        <p:spPr>
          <a:xfrm>
            <a:off x="6534302" y="2529230"/>
            <a:ext cx="75895" cy="95098"/>
          </a:xfrm>
          <a:prstGeom prst="rect">
            <a:avLst/>
          </a:prstGeom>
        </p:spPr>
      </p:pic>
      <p:sp>
        <p:nvSpPr>
          <p:cNvPr id="72" name="Text 46"/>
          <p:cNvSpPr txBox="1"/>
          <p:nvPr/>
        </p:nvSpPr>
        <p:spPr>
          <a:xfrm>
            <a:off x="6723791" y="2457907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전체 휴식</a:t>
            </a:r>
            <a:endParaRPr lang="en-US" sz="1000" dirty="0"/>
          </a:p>
        </p:txBody>
      </p:sp>
      <p:sp>
        <p:nvSpPr>
          <p:cNvPr id="73" name="Shape 47"/>
          <p:cNvSpPr/>
          <p:nvPr/>
        </p:nvSpPr>
        <p:spPr>
          <a:xfrm>
            <a:off x="6458407" y="2771546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4" name="Image 24" descr="preencoded.png"/>
          <p:cNvPicPr>
            <a:picLocks noChangeAspect="1"/>
          </p:cNvPicPr>
          <p:nvPr/>
        </p:nvPicPr>
        <p:blipFill>
          <a:blip r:embed="rId17"/>
          <a:srcRect l="-1923" r="-1923"/>
          <a:stretch/>
        </p:blipFill>
        <p:spPr>
          <a:xfrm>
            <a:off x="6534302" y="2842870"/>
            <a:ext cx="123444" cy="95098"/>
          </a:xfrm>
          <a:prstGeom prst="rect">
            <a:avLst/>
          </a:prstGeom>
        </p:spPr>
      </p:pic>
      <p:sp>
        <p:nvSpPr>
          <p:cNvPr id="75" name="Text 48"/>
          <p:cNvSpPr txBox="1"/>
          <p:nvPr/>
        </p:nvSpPr>
        <p:spPr>
          <a:xfrm>
            <a:off x="6715354" y="2771546"/>
            <a:ext cx="813816" cy="17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에너지 충전</a:t>
            </a:r>
            <a:endParaRPr lang="en-US" sz="1000" dirty="0"/>
          </a:p>
        </p:txBody>
      </p:sp>
      <p:sp>
        <p:nvSpPr>
          <p:cNvPr id="76" name="Shape 49"/>
          <p:cNvSpPr/>
          <p:nvPr/>
        </p:nvSpPr>
        <p:spPr>
          <a:xfrm>
            <a:off x="8162849" y="1647749"/>
            <a:ext cx="1714500" cy="2152498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77" name="Shape 50"/>
          <p:cNvSpPr/>
          <p:nvPr/>
        </p:nvSpPr>
        <p:spPr>
          <a:xfrm>
            <a:off x="8324698" y="180959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3C5FD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8" name="Image 25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8410651" y="1895551"/>
            <a:ext cx="133502" cy="133502"/>
          </a:xfrm>
          <a:prstGeom prst="rect">
            <a:avLst/>
          </a:prstGeom>
        </p:spPr>
      </p:pic>
      <p:sp>
        <p:nvSpPr>
          <p:cNvPr id="79" name="Text 51"/>
          <p:cNvSpPr txBox="1"/>
          <p:nvPr/>
        </p:nvSpPr>
        <p:spPr>
          <a:xfrm>
            <a:off x="8731715" y="1886408"/>
            <a:ext cx="781508" cy="151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확장/통합</a:t>
            </a:r>
            <a:endParaRPr lang="en-US" sz="1400" dirty="0"/>
          </a:p>
        </p:txBody>
      </p:sp>
      <p:sp>
        <p:nvSpPr>
          <p:cNvPr id="80" name="Text 52"/>
          <p:cNvSpPr txBox="1"/>
          <p:nvPr/>
        </p:nvSpPr>
        <p:spPr>
          <a:xfrm>
            <a:off x="8324698" y="2229307"/>
            <a:ext cx="1467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3/29~31</a:t>
            </a:r>
            <a:endParaRPr lang="en-US" sz="800" dirty="0"/>
          </a:p>
        </p:txBody>
      </p:sp>
      <p:sp>
        <p:nvSpPr>
          <p:cNvPr id="81" name="Shape 53"/>
          <p:cNvSpPr/>
          <p:nvPr/>
        </p:nvSpPr>
        <p:spPr>
          <a:xfrm>
            <a:off x="8324698" y="2457907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2" name="Image 26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8401507" y="2529230"/>
            <a:ext cx="85954" cy="95098"/>
          </a:xfrm>
          <a:prstGeom prst="rect">
            <a:avLst/>
          </a:prstGeom>
        </p:spPr>
      </p:pic>
      <p:sp>
        <p:nvSpPr>
          <p:cNvPr id="83" name="Text 54"/>
          <p:cNvSpPr txBox="1"/>
          <p:nvPr/>
        </p:nvSpPr>
        <p:spPr>
          <a:xfrm>
            <a:off x="8544154" y="2457907"/>
            <a:ext cx="523951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플래너 UI</a:t>
            </a:r>
            <a:endParaRPr lang="en-US" sz="1000" dirty="0"/>
          </a:p>
        </p:txBody>
      </p:sp>
      <p:sp>
        <p:nvSpPr>
          <p:cNvPr id="84" name="Shape 55"/>
          <p:cNvSpPr/>
          <p:nvPr/>
        </p:nvSpPr>
        <p:spPr>
          <a:xfrm>
            <a:off x="8324698" y="2771546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5" name="Image 27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8401507" y="2842870"/>
            <a:ext cx="85954" cy="95098"/>
          </a:xfrm>
          <a:prstGeom prst="rect">
            <a:avLst/>
          </a:prstGeom>
        </p:spPr>
      </p:pic>
      <p:sp>
        <p:nvSpPr>
          <p:cNvPr id="86" name="Text 56"/>
          <p:cNvSpPr txBox="1"/>
          <p:nvPr/>
        </p:nvSpPr>
        <p:spPr>
          <a:xfrm>
            <a:off x="8544154" y="2771546"/>
            <a:ext cx="457200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연동</a:t>
            </a:r>
            <a:endParaRPr lang="en-US" sz="1000" dirty="0"/>
          </a:p>
        </p:txBody>
      </p:sp>
      <p:sp>
        <p:nvSpPr>
          <p:cNvPr id="87" name="Shape 57"/>
          <p:cNvSpPr/>
          <p:nvPr/>
        </p:nvSpPr>
        <p:spPr>
          <a:xfrm>
            <a:off x="8324698" y="3086100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8" name="Image 28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8401507" y="3157423"/>
            <a:ext cx="85954" cy="95098"/>
          </a:xfrm>
          <a:prstGeom prst="rect">
            <a:avLst/>
          </a:prstGeom>
        </p:spPr>
      </p:pic>
      <p:sp>
        <p:nvSpPr>
          <p:cNvPr id="89" name="Text 58"/>
          <p:cNvSpPr txBox="1"/>
          <p:nvPr/>
        </p:nvSpPr>
        <p:spPr>
          <a:xfrm>
            <a:off x="8544154" y="3086100"/>
            <a:ext cx="704392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알림 시스템</a:t>
            </a:r>
            <a:endParaRPr lang="en-US" sz="1000" dirty="0"/>
          </a:p>
        </p:txBody>
      </p:sp>
      <p:sp>
        <p:nvSpPr>
          <p:cNvPr id="90" name="Shape 59"/>
          <p:cNvSpPr/>
          <p:nvPr/>
        </p:nvSpPr>
        <p:spPr>
          <a:xfrm>
            <a:off x="8324698" y="3400654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1" name="Image 29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8401507" y="3471977"/>
            <a:ext cx="85954" cy="95098"/>
          </a:xfrm>
          <a:prstGeom prst="rect">
            <a:avLst/>
          </a:prstGeom>
        </p:spPr>
      </p:pic>
      <p:sp>
        <p:nvSpPr>
          <p:cNvPr id="92" name="Text 60"/>
          <p:cNvSpPr txBox="1"/>
          <p:nvPr/>
        </p:nvSpPr>
        <p:spPr>
          <a:xfrm>
            <a:off x="8544154" y="3400654"/>
            <a:ext cx="381305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디버깅</a:t>
            </a:r>
            <a:endParaRPr lang="en-US" sz="1000" dirty="0"/>
          </a:p>
        </p:txBody>
      </p:sp>
      <p:sp>
        <p:nvSpPr>
          <p:cNvPr id="93" name="Shape 61"/>
          <p:cNvSpPr/>
          <p:nvPr/>
        </p:nvSpPr>
        <p:spPr>
          <a:xfrm>
            <a:off x="10030054" y="1647749"/>
            <a:ext cx="1714500" cy="2152498"/>
          </a:xfrm>
          <a:prstGeom prst="roundRect">
            <a:avLst>
              <a:gd name="adj" fmla="val 7111"/>
            </a:avLst>
          </a:prstGeom>
          <a:solidFill>
            <a:srgbClr val="FFFFFF"/>
          </a:solidFill>
          <a:ln w="12700">
            <a:solidFill>
              <a:srgbClr val="F2B3A8">
                <a:alpha val="20000"/>
              </a:srgbClr>
            </a:solidFill>
            <a:prstDash val="solid"/>
          </a:ln>
        </p:spPr>
      </p:sp>
      <p:sp>
        <p:nvSpPr>
          <p:cNvPr id="94" name="Shape 62"/>
          <p:cNvSpPr/>
          <p:nvPr/>
        </p:nvSpPr>
        <p:spPr>
          <a:xfrm>
            <a:off x="10191902" y="1809598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5" name="Text 63"/>
          <p:cNvSpPr txBox="1"/>
          <p:nvPr/>
        </p:nvSpPr>
        <p:spPr>
          <a:xfrm>
            <a:off x="10544223" y="1886408"/>
            <a:ext cx="685288" cy="151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발표준비</a:t>
            </a:r>
            <a:endParaRPr lang="en-US" sz="1400" dirty="0"/>
          </a:p>
        </p:txBody>
      </p:sp>
      <p:sp>
        <p:nvSpPr>
          <p:cNvPr id="96" name="Text 64"/>
          <p:cNvSpPr txBox="1"/>
          <p:nvPr/>
        </p:nvSpPr>
        <p:spPr>
          <a:xfrm>
            <a:off x="10191902" y="2229307"/>
            <a:ext cx="1467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4/1~2</a:t>
            </a:r>
            <a:endParaRPr lang="en-US" sz="800" dirty="0"/>
          </a:p>
        </p:txBody>
      </p:sp>
      <p:sp>
        <p:nvSpPr>
          <p:cNvPr id="97" name="Shape 65"/>
          <p:cNvSpPr/>
          <p:nvPr/>
        </p:nvSpPr>
        <p:spPr>
          <a:xfrm>
            <a:off x="10191902" y="2457907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8" name="Image 30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10267798" y="2529230"/>
            <a:ext cx="85954" cy="95098"/>
          </a:xfrm>
          <a:prstGeom prst="rect">
            <a:avLst/>
          </a:prstGeom>
        </p:spPr>
      </p:pic>
      <p:sp>
        <p:nvSpPr>
          <p:cNvPr id="99" name="Text 66"/>
          <p:cNvSpPr txBox="1"/>
          <p:nvPr/>
        </p:nvSpPr>
        <p:spPr>
          <a:xfrm>
            <a:off x="10410444" y="2457907"/>
            <a:ext cx="486461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시연영상</a:t>
            </a:r>
            <a:endParaRPr lang="en-US" sz="1000" dirty="0"/>
          </a:p>
        </p:txBody>
      </p:sp>
      <p:sp>
        <p:nvSpPr>
          <p:cNvPr id="100" name="Shape 67"/>
          <p:cNvSpPr/>
          <p:nvPr/>
        </p:nvSpPr>
        <p:spPr>
          <a:xfrm>
            <a:off x="10191902" y="2771546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1" name="Image 31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10267798" y="2842870"/>
            <a:ext cx="85954" cy="95098"/>
          </a:xfrm>
          <a:prstGeom prst="rect">
            <a:avLst/>
          </a:prstGeom>
        </p:spPr>
      </p:pic>
      <p:sp>
        <p:nvSpPr>
          <p:cNvPr id="102" name="Text 68"/>
          <p:cNvSpPr txBox="1"/>
          <p:nvPr/>
        </p:nvSpPr>
        <p:spPr>
          <a:xfrm>
            <a:off x="10410444" y="2771546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PPT 제작</a:t>
            </a:r>
            <a:endParaRPr lang="en-US" sz="1000" dirty="0"/>
          </a:p>
        </p:txBody>
      </p:sp>
      <p:sp>
        <p:nvSpPr>
          <p:cNvPr id="103" name="Shape 69"/>
          <p:cNvSpPr/>
          <p:nvPr/>
        </p:nvSpPr>
        <p:spPr>
          <a:xfrm>
            <a:off x="10191902" y="3086100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4" name="Image 32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10267798" y="3157423"/>
            <a:ext cx="85954" cy="95098"/>
          </a:xfrm>
          <a:prstGeom prst="rect">
            <a:avLst/>
          </a:prstGeom>
        </p:spPr>
      </p:pic>
      <p:sp>
        <p:nvSpPr>
          <p:cNvPr id="105" name="Text 70"/>
          <p:cNvSpPr txBox="1"/>
          <p:nvPr/>
        </p:nvSpPr>
        <p:spPr>
          <a:xfrm>
            <a:off x="10410444" y="3086100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발표 연습</a:t>
            </a:r>
            <a:endParaRPr lang="en-US" sz="1000" dirty="0"/>
          </a:p>
        </p:txBody>
      </p:sp>
      <p:sp>
        <p:nvSpPr>
          <p:cNvPr id="106" name="Shape 71"/>
          <p:cNvSpPr/>
          <p:nvPr/>
        </p:nvSpPr>
        <p:spPr>
          <a:xfrm>
            <a:off x="10191902" y="3400654"/>
            <a:ext cx="1390802" cy="237744"/>
          </a:xfrm>
          <a:prstGeom prst="roundRect">
            <a:avLst>
              <a:gd name="adj" fmla="val 184615"/>
            </a:avLst>
          </a:prstGeom>
          <a:solidFill>
            <a:srgbClr val="F2B3A8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7" name="Image 33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10267798" y="3471977"/>
            <a:ext cx="85954" cy="95098"/>
          </a:xfrm>
          <a:prstGeom prst="rect">
            <a:avLst/>
          </a:prstGeom>
        </p:spPr>
      </p:pic>
      <p:sp>
        <p:nvSpPr>
          <p:cNvPr id="108" name="Text 72"/>
          <p:cNvSpPr txBox="1"/>
          <p:nvPr/>
        </p:nvSpPr>
        <p:spPr>
          <a:xfrm>
            <a:off x="10410444" y="3400654"/>
            <a:ext cx="514807" cy="2386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4A5568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최종 발표</a:t>
            </a:r>
            <a:endParaRPr lang="en-US" sz="1000" dirty="0"/>
          </a:p>
        </p:txBody>
      </p:sp>
      <p:sp>
        <p:nvSpPr>
          <p:cNvPr id="109" name="Shape 73"/>
          <p:cNvSpPr/>
          <p:nvPr/>
        </p:nvSpPr>
        <p:spPr>
          <a:xfrm>
            <a:off x="694944" y="4162349"/>
            <a:ext cx="10801807" cy="619049"/>
          </a:xfrm>
          <a:prstGeom prst="roundRect">
            <a:avLst>
              <a:gd name="adj" fmla="val 54539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01600" dist="254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10" name="Shape 74"/>
          <p:cNvSpPr/>
          <p:nvPr/>
        </p:nvSpPr>
        <p:spPr>
          <a:xfrm>
            <a:off x="847649" y="4319626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1" name="Image 34" descr="preencoded.png"/>
          <p:cNvPicPr>
            <a:picLocks noChangeAspect="1"/>
          </p:cNvPicPr>
          <p:nvPr/>
        </p:nvPicPr>
        <p:blipFill>
          <a:blip r:embed="rId19"/>
          <a:srcRect t="-1100" b="-1100"/>
          <a:stretch/>
        </p:blipFill>
        <p:spPr>
          <a:xfrm>
            <a:off x="942746" y="4405579"/>
            <a:ext cx="114300" cy="133502"/>
          </a:xfrm>
          <a:prstGeom prst="rect">
            <a:avLst/>
          </a:prstGeom>
        </p:spPr>
      </p:pic>
      <p:sp>
        <p:nvSpPr>
          <p:cNvPr id="112" name="Text 75"/>
          <p:cNvSpPr txBox="1"/>
          <p:nvPr/>
        </p:nvSpPr>
        <p:spPr>
          <a:xfrm>
            <a:off x="1228954" y="4276649"/>
            <a:ext cx="4288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11일</a:t>
            </a:r>
            <a:endParaRPr lang="en-US" sz="1200" dirty="0"/>
          </a:p>
        </p:txBody>
      </p:sp>
      <p:sp>
        <p:nvSpPr>
          <p:cNvPr id="113" name="Text 76"/>
          <p:cNvSpPr txBox="1"/>
          <p:nvPr/>
        </p:nvSpPr>
        <p:spPr>
          <a:xfrm>
            <a:off x="1228954" y="4505249"/>
            <a:ext cx="42885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총 소요</a:t>
            </a:r>
            <a:endParaRPr lang="en-US" sz="900" dirty="0"/>
          </a:p>
        </p:txBody>
      </p:sp>
      <p:sp>
        <p:nvSpPr>
          <p:cNvPr id="114" name="Shape 77"/>
          <p:cNvSpPr/>
          <p:nvPr/>
        </p:nvSpPr>
        <p:spPr>
          <a:xfrm>
            <a:off x="3983126" y="4319626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5" name="Image 35" descr="preencoded.png"/>
          <p:cNvPicPr>
            <a:picLocks noChangeAspect="1"/>
          </p:cNvPicPr>
          <p:nvPr/>
        </p:nvPicPr>
        <p:blipFill>
          <a:blip r:embed="rId20"/>
          <a:srcRect l="-1507" r="-1507"/>
          <a:stretch/>
        </p:blipFill>
        <p:spPr>
          <a:xfrm>
            <a:off x="4049878" y="4405579"/>
            <a:ext cx="171907" cy="133502"/>
          </a:xfrm>
          <a:prstGeom prst="rect">
            <a:avLst/>
          </a:prstGeom>
        </p:spPr>
      </p:pic>
      <p:sp>
        <p:nvSpPr>
          <p:cNvPr id="116" name="Text 78"/>
          <p:cNvSpPr txBox="1"/>
          <p:nvPr/>
        </p:nvSpPr>
        <p:spPr>
          <a:xfrm>
            <a:off x="4363517" y="4276649"/>
            <a:ext cx="7525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5만줄</a:t>
            </a:r>
            <a:endParaRPr lang="en-US" sz="1200" dirty="0"/>
          </a:p>
        </p:txBody>
      </p:sp>
      <p:sp>
        <p:nvSpPr>
          <p:cNvPr id="117" name="Text 79"/>
          <p:cNvSpPr txBox="1"/>
          <p:nvPr/>
        </p:nvSpPr>
        <p:spPr>
          <a:xfrm>
            <a:off x="4363517" y="4505249"/>
            <a:ext cx="80558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rollback 복구</a:t>
            </a:r>
            <a:endParaRPr lang="en-US" sz="900" dirty="0"/>
          </a:p>
        </p:txBody>
      </p:sp>
      <p:sp>
        <p:nvSpPr>
          <p:cNvPr id="118" name="Shape 80"/>
          <p:cNvSpPr/>
          <p:nvPr/>
        </p:nvSpPr>
        <p:spPr>
          <a:xfrm>
            <a:off x="7443216" y="4319626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9" name="Image 36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7529170" y="4405579"/>
            <a:ext cx="133502" cy="133502"/>
          </a:xfrm>
          <a:prstGeom prst="rect">
            <a:avLst/>
          </a:prstGeom>
        </p:spPr>
      </p:pic>
      <p:sp>
        <p:nvSpPr>
          <p:cNvPr id="120" name="Text 81"/>
          <p:cNvSpPr txBox="1"/>
          <p:nvPr/>
        </p:nvSpPr>
        <p:spPr>
          <a:xfrm>
            <a:off x="7824521" y="4276649"/>
            <a:ext cx="4005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15+</a:t>
            </a:r>
            <a:endParaRPr lang="en-US" sz="1200" dirty="0"/>
          </a:p>
        </p:txBody>
      </p:sp>
      <p:sp>
        <p:nvSpPr>
          <p:cNvPr id="121" name="Text 82"/>
          <p:cNvSpPr txBox="1"/>
          <p:nvPr/>
        </p:nvSpPr>
        <p:spPr>
          <a:xfrm>
            <a:off x="7824521" y="4505249"/>
            <a:ext cx="4005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디버깅</a:t>
            </a:r>
            <a:endParaRPr lang="en-US" sz="900" dirty="0"/>
          </a:p>
        </p:txBody>
      </p:sp>
      <p:sp>
        <p:nvSpPr>
          <p:cNvPr id="122" name="Shape 83"/>
          <p:cNvSpPr/>
          <p:nvPr/>
        </p:nvSpPr>
        <p:spPr>
          <a:xfrm>
            <a:off x="10546690" y="4319626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90EE9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3" name="Image 37" descr="preencoded.png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632643" y="4405579"/>
            <a:ext cx="133502" cy="133502"/>
          </a:xfrm>
          <a:prstGeom prst="rect">
            <a:avLst/>
          </a:prstGeom>
        </p:spPr>
      </p:pic>
      <p:sp>
        <p:nvSpPr>
          <p:cNvPr id="124" name="Text 84"/>
          <p:cNvSpPr txBox="1"/>
          <p:nvPr/>
        </p:nvSpPr>
        <p:spPr>
          <a:xfrm>
            <a:off x="10927994" y="4276649"/>
            <a:ext cx="4956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4E403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100%</a:t>
            </a:r>
            <a:endParaRPr lang="en-US" sz="1200" dirty="0"/>
          </a:p>
        </p:txBody>
      </p:sp>
      <p:sp>
        <p:nvSpPr>
          <p:cNvPr id="125" name="Text 85"/>
          <p:cNvSpPr txBox="1"/>
          <p:nvPr/>
        </p:nvSpPr>
        <p:spPr>
          <a:xfrm>
            <a:off x="10927994" y="4505249"/>
            <a:ext cx="49560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71809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완성도</a:t>
            </a:r>
            <a:endParaRPr lang="en-US" sz="900" dirty="0"/>
          </a:p>
        </p:txBody>
      </p:sp>
      <p:pic>
        <p:nvPicPr>
          <p:cNvPr id="126" name="Image 38" descr="preencoded.png"/>
          <p:cNvPicPr>
            <a:picLocks noChangeAspect="1"/>
          </p:cNvPicPr>
          <p:nvPr/>
        </p:nvPicPr>
        <p:blipFill>
          <a:blip r:embed="rId23"/>
          <a:srcRect t="-29" b="-29"/>
          <a:stretch/>
        </p:blipFill>
        <p:spPr>
          <a:xfrm>
            <a:off x="694944" y="4934102"/>
            <a:ext cx="10801807" cy="495605"/>
          </a:xfrm>
          <a:prstGeom prst="rect">
            <a:avLst/>
          </a:prstGeom>
        </p:spPr>
      </p:pic>
      <p:pic>
        <p:nvPicPr>
          <p:cNvPr id="127" name="Image 39" descr="preencoded.png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4475988" y="5105095"/>
            <a:ext cx="152705" cy="152705"/>
          </a:xfrm>
          <a:prstGeom prst="rect">
            <a:avLst/>
          </a:prstGeom>
        </p:spPr>
      </p:pic>
      <p:sp>
        <p:nvSpPr>
          <p:cNvPr id="128" name="Text 86"/>
          <p:cNvSpPr txBox="1"/>
          <p:nvPr/>
        </p:nvSpPr>
        <p:spPr>
          <a:xfrm>
            <a:off x="4431182" y="5086807"/>
            <a:ext cx="356707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8일 만에 기획 → 개발 → 위기 극복 → 완성까지 수행</a:t>
            </a:r>
            <a:endParaRPr lang="en-US" sz="1100" dirty="0"/>
          </a:p>
        </p:txBody>
      </p:sp>
      <p:pic>
        <p:nvPicPr>
          <p:cNvPr id="129" name="Image 14" descr="preencoded.png">
            <a:extLst>
              <a:ext uri="{FF2B5EF4-FFF2-40B4-BE49-F238E27FC236}">
                <a16:creationId xmlns:a16="http://schemas.microsoft.com/office/drawing/2014/main" id="{51F55A3D-659D-CC10-9CB3-1B75C91D8D14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-2571" r="-2571"/>
          <a:stretch/>
        </p:blipFill>
        <p:spPr>
          <a:xfrm>
            <a:off x="10301174" y="1895552"/>
            <a:ext cx="105156" cy="114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3938</Words>
  <Application>Microsoft Office PowerPoint</Application>
  <PresentationFormat>와이드스크린</PresentationFormat>
  <Paragraphs>1099</Paragraphs>
  <Slides>45</Slides>
  <Notes>45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51" baseType="lpstr">
      <vt:lpstr>Noto Sans KR</vt:lpstr>
      <vt:lpstr>Noto Serif KR</vt:lpstr>
      <vt:lpstr>Malgun Gothic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윤 지현</cp:lastModifiedBy>
  <cp:revision>86</cp:revision>
  <dcterms:created xsi:type="dcterms:W3CDTF">2026-04-01T07:56:17Z</dcterms:created>
  <dcterms:modified xsi:type="dcterms:W3CDTF">2026-04-02T06:06:19Z</dcterms:modified>
</cp:coreProperties>
</file>