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86" r:id="rId7"/>
    <p:sldId id="261" r:id="rId8"/>
    <p:sldId id="262" r:id="rId9"/>
    <p:sldId id="263" r:id="rId10"/>
    <p:sldId id="264" r:id="rId11"/>
    <p:sldId id="282" r:id="rId12"/>
    <p:sldId id="281" r:id="rId13"/>
    <p:sldId id="265" r:id="rId14"/>
    <p:sldId id="283" r:id="rId15"/>
    <p:sldId id="266" r:id="rId16"/>
    <p:sldId id="284" r:id="rId17"/>
    <p:sldId id="267" r:id="rId18"/>
    <p:sldId id="268" r:id="rId19"/>
    <p:sldId id="280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5" r:id="rId32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54" d="100"/>
          <a:sy n="154" d="100"/>
        </p:scale>
        <p:origin x="3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298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4F7DE-4C88-24B0-308F-D76144BF4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39D1E9-F824-5920-4C7B-9D6EAE0162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BE9780-796A-488C-3072-CF1567F17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E85D1-B865-A0B4-24BA-6611F6E200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20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D0F84-327D-850E-B2A6-A0ADC2A1D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2F3C6B-45D2-0C0D-422A-1F2CFFCC7F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69FAD7-D1F0-C126-08DD-D0AC307E9D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465A4-9782-1FE4-8C35-1E38807859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68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615AB-7007-8D4A-C92D-3164B567C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7ABC0A-A359-227C-4FE9-E6B57ECE41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914E3E-35F0-436B-9BFA-A279821BD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6CC7C-25AD-CFEC-6192-C01F7BD8F4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77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E6D78-0040-311A-CCE6-6ACB34D51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E83574-A106-41F2-D009-5B614BBB8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D759B6-2865-4557-1ADA-A59B58D610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DB6A8-8CA7-914D-CBEC-A235B1284E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73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868DD-0B75-7DA1-62DF-407008390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FDF76F-5864-87F4-62D7-6CCF3A91BB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E1D13C-B9A6-C5AD-4F07-5A52EC63F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B8EBE-5295-062D-AE61-8DCFF6A57B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0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7ACF8-EAAF-63A0-903C-7148264C5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985BBE-AA40-9A33-4268-9B32359EA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21BC3E-8063-7EC1-5542-73A9DE89C8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A8A73-C5A7-2595-3EF5-A58F86380E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81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4.png"/><Relationship Id="rId21" Type="http://schemas.openxmlformats.org/officeDocument/2006/relationships/image" Target="../media/image102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26" Type="http://schemas.openxmlformats.org/officeDocument/2006/relationships/image" Target="../media/image127.png"/><Relationship Id="rId3" Type="http://schemas.openxmlformats.org/officeDocument/2006/relationships/image" Target="../media/image104.png"/><Relationship Id="rId21" Type="http://schemas.openxmlformats.org/officeDocument/2006/relationships/image" Target="../media/image122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5" Type="http://schemas.openxmlformats.org/officeDocument/2006/relationships/image" Target="../media/image12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29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24" Type="http://schemas.openxmlformats.org/officeDocument/2006/relationships/image" Target="../media/image125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23" Type="http://schemas.openxmlformats.org/officeDocument/2006/relationships/image" Target="../media/image124.png"/><Relationship Id="rId28" Type="http://schemas.openxmlformats.org/officeDocument/2006/relationships/image" Target="../media/image129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Relationship Id="rId22" Type="http://schemas.openxmlformats.org/officeDocument/2006/relationships/image" Target="../media/image123.png"/><Relationship Id="rId27" Type="http://schemas.openxmlformats.org/officeDocument/2006/relationships/image" Target="../media/image1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5" Type="http://schemas.openxmlformats.org/officeDocument/2006/relationships/image" Target="../media/image14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3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12" Type="http://schemas.openxmlformats.org/officeDocument/2006/relationships/image" Target="../media/image1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99.png"/><Relationship Id="rId3" Type="http://schemas.openxmlformats.org/officeDocument/2006/relationships/image" Target="../media/image193.png"/><Relationship Id="rId7" Type="http://schemas.openxmlformats.org/officeDocument/2006/relationships/image" Target="../media/image195.png"/><Relationship Id="rId12" Type="http://schemas.openxmlformats.org/officeDocument/2006/relationships/image" Target="../media/image1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11" Type="http://schemas.openxmlformats.org/officeDocument/2006/relationships/image" Target="../media/image197.png"/><Relationship Id="rId5" Type="http://schemas.openxmlformats.org/officeDocument/2006/relationships/image" Target="../media/image194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96.png"/><Relationship Id="rId14" Type="http://schemas.openxmlformats.org/officeDocument/2006/relationships/image" Target="../media/image2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201.png"/><Relationship Id="rId7" Type="http://schemas.openxmlformats.org/officeDocument/2006/relationships/image" Target="../media/image203.png"/><Relationship Id="rId12" Type="http://schemas.openxmlformats.org/officeDocument/2006/relationships/image" Target="../media/image20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11" Type="http://schemas.openxmlformats.org/officeDocument/2006/relationships/image" Target="../media/image206.png"/><Relationship Id="rId5" Type="http://schemas.openxmlformats.org/officeDocument/2006/relationships/image" Target="../media/image202.png"/><Relationship Id="rId10" Type="http://schemas.openxmlformats.org/officeDocument/2006/relationships/image" Target="../media/image205.png"/><Relationship Id="rId4" Type="http://schemas.openxmlformats.org/officeDocument/2006/relationships/image" Target="../media/image188.png"/><Relationship Id="rId9" Type="http://schemas.openxmlformats.org/officeDocument/2006/relationships/image" Target="../media/image19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5.png"/><Relationship Id="rId3" Type="http://schemas.openxmlformats.org/officeDocument/2006/relationships/image" Target="../media/image208.png"/><Relationship Id="rId7" Type="http://schemas.openxmlformats.org/officeDocument/2006/relationships/image" Target="../media/image210.png"/><Relationship Id="rId12" Type="http://schemas.openxmlformats.org/officeDocument/2006/relationships/image" Target="../media/image2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11" Type="http://schemas.openxmlformats.org/officeDocument/2006/relationships/image" Target="../media/image213.png"/><Relationship Id="rId5" Type="http://schemas.openxmlformats.org/officeDocument/2006/relationships/image" Target="../media/image209.png"/><Relationship Id="rId10" Type="http://schemas.openxmlformats.org/officeDocument/2006/relationships/image" Target="../media/image212.png"/><Relationship Id="rId4" Type="http://schemas.openxmlformats.org/officeDocument/2006/relationships/image" Target="../media/image188.png"/><Relationship Id="rId9" Type="http://schemas.openxmlformats.org/officeDocument/2006/relationships/image" Target="../media/image19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223.png"/><Relationship Id="rId3" Type="http://schemas.openxmlformats.org/officeDocument/2006/relationships/image" Target="../media/image216.png"/><Relationship Id="rId7" Type="http://schemas.openxmlformats.org/officeDocument/2006/relationships/image" Target="../media/image218.png"/><Relationship Id="rId12" Type="http://schemas.openxmlformats.org/officeDocument/2006/relationships/image" Target="../media/image2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11" Type="http://schemas.openxmlformats.org/officeDocument/2006/relationships/image" Target="../media/image221.png"/><Relationship Id="rId5" Type="http://schemas.openxmlformats.org/officeDocument/2006/relationships/image" Target="../media/image217.png"/><Relationship Id="rId10" Type="http://schemas.openxmlformats.org/officeDocument/2006/relationships/image" Target="../media/image220.png"/><Relationship Id="rId4" Type="http://schemas.openxmlformats.org/officeDocument/2006/relationships/image" Target="../media/image188.png"/><Relationship Id="rId9" Type="http://schemas.openxmlformats.org/officeDocument/2006/relationships/image" Target="../media/image190.png"/><Relationship Id="rId14" Type="http://schemas.openxmlformats.org/officeDocument/2006/relationships/image" Target="../media/image2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2.png"/><Relationship Id="rId3" Type="http://schemas.openxmlformats.org/officeDocument/2006/relationships/image" Target="../media/image225.png"/><Relationship Id="rId7" Type="http://schemas.openxmlformats.org/officeDocument/2006/relationships/image" Target="../media/image227.png"/><Relationship Id="rId12" Type="http://schemas.openxmlformats.org/officeDocument/2006/relationships/image" Target="../media/image2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11" Type="http://schemas.openxmlformats.org/officeDocument/2006/relationships/image" Target="../media/image230.png"/><Relationship Id="rId5" Type="http://schemas.openxmlformats.org/officeDocument/2006/relationships/image" Target="../media/image226.png"/><Relationship Id="rId10" Type="http://schemas.openxmlformats.org/officeDocument/2006/relationships/image" Target="../media/image229.png"/><Relationship Id="rId4" Type="http://schemas.openxmlformats.org/officeDocument/2006/relationships/image" Target="../media/image188.png"/><Relationship Id="rId9" Type="http://schemas.openxmlformats.org/officeDocument/2006/relationships/image" Target="../media/image1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239.png"/><Relationship Id="rId7" Type="http://schemas.openxmlformats.org/officeDocument/2006/relationships/image" Target="../media/image2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Relationship Id="rId9" Type="http://schemas.openxmlformats.org/officeDocument/2006/relationships/image" Target="../media/image2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34" Type="http://schemas.openxmlformats.org/officeDocument/2006/relationships/image" Target="../media/image78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8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162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" name="Shape 3"/>
          <p:cNvSpPr/>
          <p:nvPr/>
        </p:nvSpPr>
        <p:spPr>
          <a:xfrm>
            <a:off x="0" y="0"/>
            <a:ext cx="1143000" cy="38405"/>
          </a:xfrm>
          <a:prstGeom prst="rect">
            <a:avLst/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Shape 4"/>
          <p:cNvSpPr/>
          <p:nvPr/>
        </p:nvSpPr>
        <p:spPr>
          <a:xfrm>
            <a:off x="0" y="0"/>
            <a:ext cx="38405" cy="1143000"/>
          </a:xfrm>
          <a:prstGeom prst="rect">
            <a:avLst/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 txBox="1"/>
          <p:nvPr/>
        </p:nvSpPr>
        <p:spPr>
          <a:xfrm>
            <a:off x="7146950" y="4743907"/>
            <a:ext cx="2018081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i="1" kern="0" spc="45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"Guiding the Way to Safety"</a:t>
            </a:r>
            <a:endParaRPr lang="en-US" sz="9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l="183" r="183"/>
          <a:stretch/>
        </p:blipFill>
        <p:spPr>
          <a:xfrm>
            <a:off x="2414825" y="779955"/>
            <a:ext cx="4166182" cy="2786205"/>
          </a:xfrm>
          <a:prstGeom prst="rect">
            <a:avLst/>
          </a:prstGeom>
        </p:spPr>
      </p:pic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rcRect t="-404" b="-404"/>
          <a:stretch/>
        </p:blipFill>
        <p:spPr>
          <a:xfrm>
            <a:off x="2762402" y="2932268"/>
            <a:ext cx="3619195" cy="19202"/>
          </a:xfrm>
          <a:prstGeom prst="rect">
            <a:avLst/>
          </a:prstGeom>
        </p:spPr>
      </p:pic>
      <p:sp>
        <p:nvSpPr>
          <p:cNvPr id="10" name="Text 6"/>
          <p:cNvSpPr txBox="1"/>
          <p:nvPr/>
        </p:nvSpPr>
        <p:spPr>
          <a:xfrm>
            <a:off x="3259836" y="3242462"/>
            <a:ext cx="262524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-2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Tmap API × 온디바이스 AI를 결합한</a:t>
            </a:r>
            <a:endParaRPr lang="en-US" sz="1000" dirty="0"/>
          </a:p>
        </p:txBody>
      </p:sp>
      <p:sp>
        <p:nvSpPr>
          <p:cNvPr id="11" name="Text 7"/>
          <p:cNvSpPr txBox="1"/>
          <p:nvPr/>
        </p:nvSpPr>
        <p:spPr>
          <a:xfrm>
            <a:off x="3014777" y="3456432"/>
            <a:ext cx="3116275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-2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시각장애인 보행 보조 및 도시 환경 개선 솔루션</a:t>
            </a:r>
            <a:endParaRPr lang="en-US" sz="1000" dirty="0"/>
          </a:p>
        </p:txBody>
      </p:sp>
      <p:sp>
        <p:nvSpPr>
          <p:cNvPr id="12" name="Text 8"/>
          <p:cNvSpPr txBox="1"/>
          <p:nvPr/>
        </p:nvSpPr>
        <p:spPr>
          <a:xfrm>
            <a:off x="3833164" y="3974897"/>
            <a:ext cx="1428153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👤 </a:t>
            </a:r>
            <a:r>
              <a:rPr lang="en-US" sz="9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윤지현</a:t>
            </a: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· 이지호 · 최현석</a:t>
            </a:r>
            <a:endParaRPr lang="en-US" sz="900" dirty="0"/>
          </a:p>
        </p:txBody>
      </p:sp>
      <p:sp>
        <p:nvSpPr>
          <p:cNvPr id="13" name="Text 9"/>
          <p:cNvSpPr txBox="1"/>
          <p:nvPr/>
        </p:nvSpPr>
        <p:spPr>
          <a:xfrm>
            <a:off x="4365346" y="4236415"/>
            <a:ext cx="49743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2025.02</a:t>
            </a:r>
            <a:endParaRPr lang="en-US" sz="900" dirty="0"/>
          </a:p>
        </p:txBody>
      </p:sp>
      <p:sp>
        <p:nvSpPr>
          <p:cNvPr id="14" name="Text 10"/>
          <p:cNvSpPr txBox="1"/>
          <p:nvPr/>
        </p:nvSpPr>
        <p:spPr>
          <a:xfrm>
            <a:off x="8463686" y="4928547"/>
            <a:ext cx="381305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 / 30</a:t>
            </a:r>
            <a:endParaRPr lang="en-US" sz="900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F689E93D-1D2E-AC29-703B-7C043BE2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03" y="4807956"/>
            <a:ext cx="578348" cy="17136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994389E-A052-E822-60E9-AB9B85D48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297" y="4824107"/>
            <a:ext cx="508664" cy="1666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2FF8CA29-E26D-207C-C88C-5F172DB83F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9254" y="4852274"/>
            <a:ext cx="714058" cy="11026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3A8E55A7-4307-0FF3-62DA-A52E640A19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1537" y="4808460"/>
            <a:ext cx="313828" cy="207254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3EE003D4-4BF6-142F-D627-C66BA5EC64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0894" y="4821139"/>
            <a:ext cx="400228" cy="206532"/>
          </a:xfrm>
          <a:prstGeom prst="rect">
            <a:avLst/>
          </a:prstGeom>
        </p:spPr>
      </p:pic>
      <p:sp>
        <p:nvSpPr>
          <p:cNvPr id="25" name="Text 9">
            <a:extLst>
              <a:ext uri="{FF2B5EF4-FFF2-40B4-BE49-F238E27FC236}">
                <a16:creationId xmlns:a16="http://schemas.microsoft.com/office/drawing/2014/main" id="{0545A3E0-6E4E-87E3-F14B-E69B8B69A05F}"/>
              </a:ext>
            </a:extLst>
          </p:cNvPr>
          <p:cNvSpPr txBox="1"/>
          <p:nvPr/>
        </p:nvSpPr>
        <p:spPr>
          <a:xfrm>
            <a:off x="4111338" y="4700611"/>
            <a:ext cx="99824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altLang="ko-KR" sz="10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3</a:t>
            </a:r>
            <a:r>
              <a:rPr lang="ko-KR" altLang="en-US" sz="10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r>
              <a:rPr lang="en-US" altLang="ko-KR" sz="10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</a:t>
            </a:r>
            <a:r>
              <a:rPr lang="ko-KR" altLang="en-US" sz="10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공부많이된다</a:t>
            </a:r>
            <a:r>
              <a:rPr lang="en-US" altLang="ko-KR" sz="10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)</a:t>
            </a:r>
            <a:endParaRPr lang="en-US" sz="1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Text 2"/>
          <p:cNvSpPr txBox="1"/>
          <p:nvPr/>
        </p:nvSpPr>
        <p:spPr>
          <a:xfrm>
            <a:off x="571500" y="381305"/>
            <a:ext cx="81921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모델 커스터마이징</a:t>
            </a:r>
            <a:endParaRPr lang="en-US" sz="1800" dirty="0"/>
          </a:p>
        </p:txBody>
      </p:sp>
      <p:sp>
        <p:nvSpPr>
          <p:cNvPr id="5" name="Text 3"/>
          <p:cNvSpPr txBox="1"/>
          <p:nvPr/>
        </p:nvSpPr>
        <p:spPr>
          <a:xfrm>
            <a:off x="571500" y="761695"/>
            <a:ext cx="81153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Custom AI Model &amp; Algorithms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571500" y="1162202"/>
            <a:ext cx="8083296" cy="1784932"/>
          </a:xfrm>
          <a:prstGeom prst="roundRect">
            <a:avLst>
              <a:gd name="adj" fmla="val 966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Shape 5"/>
          <p:cNvSpPr/>
          <p:nvPr/>
        </p:nvSpPr>
        <p:spPr>
          <a:xfrm>
            <a:off x="571500" y="1180021"/>
            <a:ext cx="45720" cy="1749294"/>
          </a:xfrm>
          <a:prstGeom prst="roundRect">
            <a:avLst>
              <a:gd name="adj" fmla="val 91514"/>
            </a:avLst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Shape 6"/>
          <p:cNvSpPr/>
          <p:nvPr/>
        </p:nvSpPr>
        <p:spPr>
          <a:xfrm rot="5400000" flipV="1">
            <a:off x="1069475" y="2037180"/>
            <a:ext cx="1744516" cy="45719"/>
          </a:xfrm>
          <a:prstGeom prst="rect">
            <a:avLst/>
          </a:prstGeom>
          <a:solidFill>
            <a:srgbClr val="2A4A6B"/>
          </a:solidFill>
          <a:ln w="12700">
            <a:solidFill>
              <a:srgbClr val="2A4A6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" name="Text 7"/>
          <p:cNvSpPr txBox="1"/>
          <p:nvPr/>
        </p:nvSpPr>
        <p:spPr>
          <a:xfrm>
            <a:off x="683514" y="1849830"/>
            <a:ext cx="1010412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① </a:t>
            </a:r>
            <a:r>
              <a:rPr lang="ko-KR" altLang="en-US" sz="10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모델 개요</a:t>
            </a:r>
            <a:endParaRPr lang="en-US" sz="1000" dirty="0"/>
          </a:p>
        </p:txBody>
      </p:sp>
      <p:sp>
        <p:nvSpPr>
          <p:cNvPr id="90" name="Text 66"/>
          <p:cNvSpPr txBox="1"/>
          <p:nvPr/>
        </p:nvSpPr>
        <p:spPr>
          <a:xfrm>
            <a:off x="8513978" y="4886554"/>
            <a:ext cx="3337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9 / 30</a:t>
            </a:r>
            <a:endParaRPr lang="en-US" sz="800" dirty="0"/>
          </a:p>
        </p:txBody>
      </p:sp>
      <p:sp>
        <p:nvSpPr>
          <p:cNvPr id="91" name="Text 67"/>
          <p:cNvSpPr txBox="1"/>
          <p:nvPr/>
        </p:nvSpPr>
        <p:spPr>
          <a:xfrm>
            <a:off x="649589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92" name="Text 68"/>
          <p:cNvSpPr txBox="1"/>
          <p:nvPr/>
        </p:nvSpPr>
        <p:spPr>
          <a:xfrm>
            <a:off x="682325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93" name="Text 69"/>
          <p:cNvSpPr txBox="1"/>
          <p:nvPr/>
        </p:nvSpPr>
        <p:spPr>
          <a:xfrm>
            <a:off x="706374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94" name="Text 70"/>
          <p:cNvSpPr txBox="1"/>
          <p:nvPr/>
        </p:nvSpPr>
        <p:spPr>
          <a:xfrm>
            <a:off x="74788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95" name="Text 71"/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96" name="Text 72"/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sp>
        <p:nvSpPr>
          <p:cNvPr id="97" name="Shape 32">
            <a:extLst>
              <a:ext uri="{FF2B5EF4-FFF2-40B4-BE49-F238E27FC236}">
                <a16:creationId xmlns:a16="http://schemas.microsoft.com/office/drawing/2014/main" id="{5441739E-335D-5DB5-3D71-ABE7DB0ECD4F}"/>
              </a:ext>
            </a:extLst>
          </p:cNvPr>
          <p:cNvSpPr/>
          <p:nvPr/>
        </p:nvSpPr>
        <p:spPr>
          <a:xfrm>
            <a:off x="2096827" y="1209751"/>
            <a:ext cx="4303973" cy="1691451"/>
          </a:xfrm>
          <a:prstGeom prst="roundRect">
            <a:avLst>
              <a:gd name="adj" fmla="val 12830"/>
            </a:avLst>
          </a:prstGeom>
          <a:solidFill>
            <a:srgbClr val="0A1628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8" name="Text 33">
            <a:extLst>
              <a:ext uri="{FF2B5EF4-FFF2-40B4-BE49-F238E27FC236}">
                <a16:creationId xmlns:a16="http://schemas.microsoft.com/office/drawing/2014/main" id="{33101557-8BA4-3B21-49DB-356CE8D294E5}"/>
              </a:ext>
            </a:extLst>
          </p:cNvPr>
          <p:cNvSpPr txBox="1"/>
          <p:nvPr/>
        </p:nvSpPr>
        <p:spPr>
          <a:xfrm>
            <a:off x="2262791" y="1266317"/>
            <a:ext cx="4088772" cy="1305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YOLOv26n (You Only Look Once)</a:t>
            </a:r>
            <a:r>
              <a:rPr lang="ko-KR" altLang="en-US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핵심 원리</a:t>
            </a:r>
            <a:b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</a:b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이미지 전체를 단 한 번만 훑어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(Look Once) </a:t>
            </a:r>
            <a:b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</a:b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객체의 위치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(Bounding Box)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와 종류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(Class)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를 동시에 예측</a:t>
            </a:r>
            <a:endParaRPr lang="en-US" altLang="ko-KR" sz="1000" dirty="0">
              <a:solidFill>
                <a:schemeClr val="bg1"/>
              </a:solidFill>
              <a:latin typeface="Noto Sans KR" panose="020B0200000000000000" pitchFamily="50" charset="-127"/>
              <a:ea typeface="Noto Sans KR" panose="020B0200000000000000" pitchFamily="50" charset="-127"/>
              <a:cs typeface="Courier New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b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</a:br>
            <a:r>
              <a:rPr lang="ko-KR" altLang="en-US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프로젝트 특화</a:t>
            </a:r>
            <a:b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</a:b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모바일 환경에서의 실시간성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(30 FPS)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을 위해 레이어를 최적화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(80 -&gt; 13)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하고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, </a:t>
            </a:r>
            <a:b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</a:b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보행 장애물 탐지에 특화된 전이 학습 적용</a:t>
            </a:r>
            <a:endParaRPr lang="en-US" sz="1000" dirty="0">
              <a:solidFill>
                <a:schemeClr val="bg1"/>
              </a:solidFill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pic>
        <p:nvPicPr>
          <p:cNvPr id="100" name="그림 99">
            <a:extLst>
              <a:ext uri="{FF2B5EF4-FFF2-40B4-BE49-F238E27FC236}">
                <a16:creationId xmlns:a16="http://schemas.microsoft.com/office/drawing/2014/main" id="{1492644C-A4B4-2174-4030-1A0CD3DE6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898" y="1190313"/>
            <a:ext cx="2115487" cy="1739002"/>
          </a:xfrm>
          <a:prstGeom prst="rect">
            <a:avLst/>
          </a:prstGeom>
        </p:spPr>
      </p:pic>
      <p:sp>
        <p:nvSpPr>
          <p:cNvPr id="101" name="Shape 4">
            <a:extLst>
              <a:ext uri="{FF2B5EF4-FFF2-40B4-BE49-F238E27FC236}">
                <a16:creationId xmlns:a16="http://schemas.microsoft.com/office/drawing/2014/main" id="{9EBB48BC-2A9A-2F9F-C6A8-FC7BCC1E7386}"/>
              </a:ext>
            </a:extLst>
          </p:cNvPr>
          <p:cNvSpPr/>
          <p:nvPr/>
        </p:nvSpPr>
        <p:spPr>
          <a:xfrm>
            <a:off x="571500" y="3010333"/>
            <a:ext cx="8083296" cy="1784932"/>
          </a:xfrm>
          <a:prstGeom prst="roundRect">
            <a:avLst>
              <a:gd name="adj" fmla="val 966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02" name="Shape 5">
            <a:extLst>
              <a:ext uri="{FF2B5EF4-FFF2-40B4-BE49-F238E27FC236}">
                <a16:creationId xmlns:a16="http://schemas.microsoft.com/office/drawing/2014/main" id="{D46114A5-49E1-38BA-73D3-BA6047B3051D}"/>
              </a:ext>
            </a:extLst>
          </p:cNvPr>
          <p:cNvSpPr/>
          <p:nvPr/>
        </p:nvSpPr>
        <p:spPr>
          <a:xfrm>
            <a:off x="571500" y="3028152"/>
            <a:ext cx="45720" cy="1749294"/>
          </a:xfrm>
          <a:prstGeom prst="roundRect">
            <a:avLst>
              <a:gd name="adj" fmla="val 91514"/>
            </a:avLst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3" name="Text 7">
            <a:extLst>
              <a:ext uri="{FF2B5EF4-FFF2-40B4-BE49-F238E27FC236}">
                <a16:creationId xmlns:a16="http://schemas.microsoft.com/office/drawing/2014/main" id="{F5E20F39-0DEF-5487-FEF3-D9C8B0E9D37C}"/>
              </a:ext>
            </a:extLst>
          </p:cNvPr>
          <p:cNvSpPr txBox="1"/>
          <p:nvPr/>
        </p:nvSpPr>
        <p:spPr>
          <a:xfrm>
            <a:off x="683514" y="3697961"/>
            <a:ext cx="1152320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② </a:t>
            </a:r>
            <a:r>
              <a:rPr lang="ko-KR" altLang="en-US" sz="10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모델 선정</a:t>
            </a:r>
            <a:endParaRPr lang="en-US" sz="1000" dirty="0"/>
          </a:p>
        </p:txBody>
      </p:sp>
      <p:sp>
        <p:nvSpPr>
          <p:cNvPr id="104" name="Shape 32">
            <a:extLst>
              <a:ext uri="{FF2B5EF4-FFF2-40B4-BE49-F238E27FC236}">
                <a16:creationId xmlns:a16="http://schemas.microsoft.com/office/drawing/2014/main" id="{E10F7618-FBFB-265B-C6EF-9BFF8639C549}"/>
              </a:ext>
            </a:extLst>
          </p:cNvPr>
          <p:cNvSpPr/>
          <p:nvPr/>
        </p:nvSpPr>
        <p:spPr>
          <a:xfrm>
            <a:off x="2096828" y="3057882"/>
            <a:ext cx="4303972" cy="1691451"/>
          </a:xfrm>
          <a:prstGeom prst="roundRect">
            <a:avLst>
              <a:gd name="adj" fmla="val 12830"/>
            </a:avLst>
          </a:prstGeom>
          <a:solidFill>
            <a:srgbClr val="0A1628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5" name="Text 33">
            <a:extLst>
              <a:ext uri="{FF2B5EF4-FFF2-40B4-BE49-F238E27FC236}">
                <a16:creationId xmlns:a16="http://schemas.microsoft.com/office/drawing/2014/main" id="{53EBD992-0E92-B3A7-0C27-476D56D26FC8}"/>
              </a:ext>
            </a:extLst>
          </p:cNvPr>
          <p:cNvSpPr txBox="1"/>
          <p:nvPr/>
        </p:nvSpPr>
        <p:spPr>
          <a:xfrm>
            <a:off x="2265426" y="3100746"/>
            <a:ext cx="4135374" cy="1480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모델 선정 근거</a:t>
            </a:r>
            <a:r>
              <a:rPr lang="en-US" altLang="ko-KR" sz="1000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: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실시간성 및 효율성 극대화</a:t>
            </a:r>
          </a:p>
          <a:p>
            <a:pPr>
              <a:lnSpc>
                <a:spcPct val="150000"/>
              </a:lnSpc>
            </a:pPr>
            <a:r>
              <a:rPr lang="ko-KR" altLang="en-US" sz="1000" b="1" dirty="0" err="1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온디바이스</a:t>
            </a:r>
            <a:r>
              <a:rPr lang="ko-KR" altLang="en-US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 최적화</a:t>
            </a:r>
            <a:r>
              <a:rPr lang="en-US" altLang="ko-KR" sz="1000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: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시각장애인 보행 안전을 위한 초저지연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(Latency &lt; 300ms)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환경 구축을 위해 가벼운 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Nano(n)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계열 모델 선정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성능 비교</a:t>
            </a:r>
            <a:r>
              <a:rPr lang="en-US" altLang="ko-KR" sz="1000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: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기존 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YOLOv8/v10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대비 연산 효율이 개선된 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YOLOv26n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을 채택하여 모바일 기기 발열 최소화 및 배터리 효율성 확보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정확도 균형</a:t>
            </a:r>
            <a:r>
              <a:rPr lang="en-US" altLang="ko-KR" sz="1000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: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소형 모델임에도 보행 장애물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(</a:t>
            </a:r>
            <a:r>
              <a:rPr lang="ko-KR" altLang="en-US" sz="1000" dirty="0" err="1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킥보드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, </a:t>
            </a:r>
            <a:r>
              <a:rPr lang="ko-KR" altLang="en-US" sz="1000" dirty="0" err="1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볼라드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 등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)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탐지에 특화된 전이 학습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(Transfer Learning)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을 통해 실무 적용 가능한 수준의 </a:t>
            </a:r>
            <a:r>
              <a:rPr lang="en-US" altLang="ko-KR" sz="1000" dirty="0" err="1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mAP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달성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.</a:t>
            </a:r>
            <a:endParaRPr lang="en-US" sz="1000" dirty="0">
              <a:solidFill>
                <a:schemeClr val="bg1"/>
              </a:solidFill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07" name="Shape 6">
            <a:extLst>
              <a:ext uri="{FF2B5EF4-FFF2-40B4-BE49-F238E27FC236}">
                <a16:creationId xmlns:a16="http://schemas.microsoft.com/office/drawing/2014/main" id="{7FAEE655-4AFE-AE09-6F31-3290F57D5B6D}"/>
              </a:ext>
            </a:extLst>
          </p:cNvPr>
          <p:cNvSpPr/>
          <p:nvPr/>
        </p:nvSpPr>
        <p:spPr>
          <a:xfrm rot="5400000" flipV="1">
            <a:off x="1070218" y="3882328"/>
            <a:ext cx="1744516" cy="45719"/>
          </a:xfrm>
          <a:prstGeom prst="rect">
            <a:avLst/>
          </a:prstGeom>
          <a:solidFill>
            <a:srgbClr val="2A4A6B"/>
          </a:solidFill>
          <a:ln w="12700">
            <a:solidFill>
              <a:srgbClr val="2A4A6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09" name="그림 108" descr="텍스트, 스크린샷, 폰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E03441-85A7-CD60-C63E-51B249DED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270" y="3057882"/>
            <a:ext cx="1647651" cy="17538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660D1-5A90-C498-DE63-38CC7B29B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05F610CF-FC42-8D30-5260-71B7DA11D85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EE6B8A2-F074-52FD-C2CA-7876A72BA0C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395D504F-61A2-D983-AEFA-30A3F1A06FC4}"/>
              </a:ext>
            </a:extLst>
          </p:cNvPr>
          <p:cNvSpPr txBox="1"/>
          <p:nvPr/>
        </p:nvSpPr>
        <p:spPr>
          <a:xfrm>
            <a:off x="571500" y="381305"/>
            <a:ext cx="81921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모델 커스터마이징</a:t>
            </a:r>
            <a:endParaRPr lang="en-US" sz="18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64C90C2C-E9C1-57E2-3D35-0C943AC096A0}"/>
              </a:ext>
            </a:extLst>
          </p:cNvPr>
          <p:cNvSpPr txBox="1"/>
          <p:nvPr/>
        </p:nvSpPr>
        <p:spPr>
          <a:xfrm>
            <a:off x="571500" y="761695"/>
            <a:ext cx="81153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Custom AI Model &amp; Algorithms</a:t>
            </a:r>
            <a:endParaRPr lang="en-US" sz="900" dirty="0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8A548EA9-89FE-1F35-0F36-3C4B20098576}"/>
              </a:ext>
            </a:extLst>
          </p:cNvPr>
          <p:cNvSpPr/>
          <p:nvPr/>
        </p:nvSpPr>
        <p:spPr>
          <a:xfrm>
            <a:off x="571500" y="1162202"/>
            <a:ext cx="8083296" cy="1784932"/>
          </a:xfrm>
          <a:prstGeom prst="roundRect">
            <a:avLst>
              <a:gd name="adj" fmla="val 966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4EB25EA6-D86B-2507-9E04-AC1DC00C70AB}"/>
              </a:ext>
            </a:extLst>
          </p:cNvPr>
          <p:cNvSpPr/>
          <p:nvPr/>
        </p:nvSpPr>
        <p:spPr>
          <a:xfrm>
            <a:off x="571500" y="1180021"/>
            <a:ext cx="45720" cy="1749294"/>
          </a:xfrm>
          <a:prstGeom prst="roundRect">
            <a:avLst>
              <a:gd name="adj" fmla="val 91514"/>
            </a:avLst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C3E6D147-7B3A-19B0-D849-20E8390EAB4E}"/>
              </a:ext>
            </a:extLst>
          </p:cNvPr>
          <p:cNvSpPr/>
          <p:nvPr/>
        </p:nvSpPr>
        <p:spPr>
          <a:xfrm rot="5400000" flipV="1">
            <a:off x="1069475" y="2037180"/>
            <a:ext cx="1744516" cy="45719"/>
          </a:xfrm>
          <a:prstGeom prst="rect">
            <a:avLst/>
          </a:prstGeom>
          <a:solidFill>
            <a:srgbClr val="2A4A6B"/>
          </a:solidFill>
          <a:ln w="12700">
            <a:solidFill>
              <a:srgbClr val="2A4A6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0388651F-ADAF-06DF-EB03-E1D019571FEA}"/>
              </a:ext>
            </a:extLst>
          </p:cNvPr>
          <p:cNvSpPr txBox="1"/>
          <p:nvPr/>
        </p:nvSpPr>
        <p:spPr>
          <a:xfrm>
            <a:off x="683513" y="1849830"/>
            <a:ext cx="1103125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③ </a:t>
            </a:r>
            <a:r>
              <a:rPr lang="ko-KR" altLang="en-US" sz="10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모델 구조 분석</a:t>
            </a:r>
            <a:endParaRPr lang="en-US" sz="1000" dirty="0"/>
          </a:p>
        </p:txBody>
      </p:sp>
      <p:sp>
        <p:nvSpPr>
          <p:cNvPr id="90" name="Text 66">
            <a:extLst>
              <a:ext uri="{FF2B5EF4-FFF2-40B4-BE49-F238E27FC236}">
                <a16:creationId xmlns:a16="http://schemas.microsoft.com/office/drawing/2014/main" id="{62B066AF-9CDB-2025-D1F4-3C23218674ED}"/>
              </a:ext>
            </a:extLst>
          </p:cNvPr>
          <p:cNvSpPr txBox="1"/>
          <p:nvPr/>
        </p:nvSpPr>
        <p:spPr>
          <a:xfrm>
            <a:off x="8513978" y="4886554"/>
            <a:ext cx="3337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10 / 30</a:t>
            </a:r>
            <a:endParaRPr lang="en-US" sz="800" dirty="0"/>
          </a:p>
        </p:txBody>
      </p:sp>
      <p:sp>
        <p:nvSpPr>
          <p:cNvPr id="91" name="Text 67">
            <a:extLst>
              <a:ext uri="{FF2B5EF4-FFF2-40B4-BE49-F238E27FC236}">
                <a16:creationId xmlns:a16="http://schemas.microsoft.com/office/drawing/2014/main" id="{09C38BFA-8C6E-0752-9849-7F51FDED24C6}"/>
              </a:ext>
            </a:extLst>
          </p:cNvPr>
          <p:cNvSpPr txBox="1"/>
          <p:nvPr/>
        </p:nvSpPr>
        <p:spPr>
          <a:xfrm>
            <a:off x="649589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92" name="Text 68">
            <a:extLst>
              <a:ext uri="{FF2B5EF4-FFF2-40B4-BE49-F238E27FC236}">
                <a16:creationId xmlns:a16="http://schemas.microsoft.com/office/drawing/2014/main" id="{97C59228-A1BB-5107-CF9D-B8EAAA944187}"/>
              </a:ext>
            </a:extLst>
          </p:cNvPr>
          <p:cNvSpPr txBox="1"/>
          <p:nvPr/>
        </p:nvSpPr>
        <p:spPr>
          <a:xfrm>
            <a:off x="682325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93" name="Text 69">
            <a:extLst>
              <a:ext uri="{FF2B5EF4-FFF2-40B4-BE49-F238E27FC236}">
                <a16:creationId xmlns:a16="http://schemas.microsoft.com/office/drawing/2014/main" id="{EBD16F56-BCB0-099D-E5EB-3F12F69A9051}"/>
              </a:ext>
            </a:extLst>
          </p:cNvPr>
          <p:cNvSpPr txBox="1"/>
          <p:nvPr/>
        </p:nvSpPr>
        <p:spPr>
          <a:xfrm>
            <a:off x="706374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94" name="Text 70">
            <a:extLst>
              <a:ext uri="{FF2B5EF4-FFF2-40B4-BE49-F238E27FC236}">
                <a16:creationId xmlns:a16="http://schemas.microsoft.com/office/drawing/2014/main" id="{3214A3E4-F3D3-6FBB-B436-F8C23C6C6258}"/>
              </a:ext>
            </a:extLst>
          </p:cNvPr>
          <p:cNvSpPr txBox="1"/>
          <p:nvPr/>
        </p:nvSpPr>
        <p:spPr>
          <a:xfrm>
            <a:off x="74788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95" name="Text 71">
            <a:extLst>
              <a:ext uri="{FF2B5EF4-FFF2-40B4-BE49-F238E27FC236}">
                <a16:creationId xmlns:a16="http://schemas.microsoft.com/office/drawing/2014/main" id="{33B97729-56EE-34FD-97DE-68D822D31128}"/>
              </a:ext>
            </a:extLst>
          </p:cNvPr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96" name="Text 72">
            <a:extLst>
              <a:ext uri="{FF2B5EF4-FFF2-40B4-BE49-F238E27FC236}">
                <a16:creationId xmlns:a16="http://schemas.microsoft.com/office/drawing/2014/main" id="{A1401B91-5C5A-9965-D96D-D9503A27B86E}"/>
              </a:ext>
            </a:extLst>
          </p:cNvPr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sp>
        <p:nvSpPr>
          <p:cNvPr id="97" name="Shape 32">
            <a:extLst>
              <a:ext uri="{FF2B5EF4-FFF2-40B4-BE49-F238E27FC236}">
                <a16:creationId xmlns:a16="http://schemas.microsoft.com/office/drawing/2014/main" id="{98DA8797-DA21-67E4-FA5F-981DB0E1D460}"/>
              </a:ext>
            </a:extLst>
          </p:cNvPr>
          <p:cNvSpPr/>
          <p:nvPr/>
        </p:nvSpPr>
        <p:spPr>
          <a:xfrm>
            <a:off x="2096827" y="1209751"/>
            <a:ext cx="6417151" cy="1691451"/>
          </a:xfrm>
          <a:prstGeom prst="roundRect">
            <a:avLst>
              <a:gd name="adj" fmla="val 12830"/>
            </a:avLst>
          </a:prstGeom>
          <a:solidFill>
            <a:srgbClr val="0A1628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8" name="Text 33">
            <a:extLst>
              <a:ext uri="{FF2B5EF4-FFF2-40B4-BE49-F238E27FC236}">
                <a16:creationId xmlns:a16="http://schemas.microsoft.com/office/drawing/2014/main" id="{8AFF66D5-B073-4AB9-A89F-79BD64186FAE}"/>
              </a:ext>
            </a:extLst>
          </p:cNvPr>
          <p:cNvSpPr txBox="1"/>
          <p:nvPr/>
        </p:nvSpPr>
        <p:spPr>
          <a:xfrm>
            <a:off x="2262790" y="1253341"/>
            <a:ext cx="6058249" cy="16194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50000"/>
              </a:lnSpc>
              <a:buNone/>
            </a:pPr>
            <a:r>
              <a:rPr lang="ko-KR" altLang="en-US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입력 해상도</a:t>
            </a:r>
            <a:r>
              <a:rPr lang="en-US" altLang="ko-KR" sz="1000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: 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640 × 640 RGB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이미지 스트림 사용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레이어 구성</a:t>
            </a:r>
            <a:r>
              <a:rPr lang="en-US" altLang="ko-KR" sz="1000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: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총 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260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개 레이어로 이루어진 심층 신경망 구조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최적화</a:t>
            </a:r>
            <a:r>
              <a:rPr lang="en-US" altLang="ko-KR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(Optimization): </a:t>
            </a:r>
            <a:r>
              <a:rPr lang="en-US" altLang="ko-KR" sz="1000" dirty="0" err="1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TFLite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 Float 32-bit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변환을 통해 모델 크기를 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5.4MB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로 압축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.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 모바일 기기의 메모리 점유율을 낮추고 배터리 효율을 향상</a:t>
            </a:r>
            <a:endParaRPr lang="en-US" sz="1000" dirty="0">
              <a:solidFill>
                <a:schemeClr val="bg1"/>
              </a:solidFill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01" name="Shape 4">
            <a:extLst>
              <a:ext uri="{FF2B5EF4-FFF2-40B4-BE49-F238E27FC236}">
                <a16:creationId xmlns:a16="http://schemas.microsoft.com/office/drawing/2014/main" id="{390D5DAF-59B1-D835-8CC8-B18B9B3C89D4}"/>
              </a:ext>
            </a:extLst>
          </p:cNvPr>
          <p:cNvSpPr/>
          <p:nvPr/>
        </p:nvSpPr>
        <p:spPr>
          <a:xfrm>
            <a:off x="571500" y="3010333"/>
            <a:ext cx="8083296" cy="1784932"/>
          </a:xfrm>
          <a:prstGeom prst="roundRect">
            <a:avLst>
              <a:gd name="adj" fmla="val 966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02" name="Shape 5">
            <a:extLst>
              <a:ext uri="{FF2B5EF4-FFF2-40B4-BE49-F238E27FC236}">
                <a16:creationId xmlns:a16="http://schemas.microsoft.com/office/drawing/2014/main" id="{2E8450C2-97DC-F744-CA51-EAA796ACB293}"/>
              </a:ext>
            </a:extLst>
          </p:cNvPr>
          <p:cNvSpPr/>
          <p:nvPr/>
        </p:nvSpPr>
        <p:spPr>
          <a:xfrm>
            <a:off x="571500" y="3028152"/>
            <a:ext cx="45720" cy="1749294"/>
          </a:xfrm>
          <a:prstGeom prst="roundRect">
            <a:avLst>
              <a:gd name="adj" fmla="val 91514"/>
            </a:avLst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3" name="Text 7">
            <a:extLst>
              <a:ext uri="{FF2B5EF4-FFF2-40B4-BE49-F238E27FC236}">
                <a16:creationId xmlns:a16="http://schemas.microsoft.com/office/drawing/2014/main" id="{B90C8B2A-D053-8F39-54F7-364A48253B8C}"/>
              </a:ext>
            </a:extLst>
          </p:cNvPr>
          <p:cNvSpPr txBox="1"/>
          <p:nvPr/>
        </p:nvSpPr>
        <p:spPr>
          <a:xfrm>
            <a:off x="683514" y="3697961"/>
            <a:ext cx="1152320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④ </a:t>
            </a:r>
            <a:r>
              <a:rPr lang="ko-KR" altLang="en-US" sz="10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데이터셋 구조</a:t>
            </a:r>
            <a:endParaRPr lang="en-US" altLang="ko-KR" sz="1000" dirty="0"/>
          </a:p>
        </p:txBody>
      </p:sp>
      <p:sp>
        <p:nvSpPr>
          <p:cNvPr id="104" name="Shape 32">
            <a:extLst>
              <a:ext uri="{FF2B5EF4-FFF2-40B4-BE49-F238E27FC236}">
                <a16:creationId xmlns:a16="http://schemas.microsoft.com/office/drawing/2014/main" id="{80ED1657-C30A-D4E7-3342-4BCFE423E441}"/>
              </a:ext>
            </a:extLst>
          </p:cNvPr>
          <p:cNvSpPr/>
          <p:nvPr/>
        </p:nvSpPr>
        <p:spPr>
          <a:xfrm>
            <a:off x="2096828" y="3057882"/>
            <a:ext cx="4303972" cy="1691451"/>
          </a:xfrm>
          <a:prstGeom prst="roundRect">
            <a:avLst>
              <a:gd name="adj" fmla="val 12830"/>
            </a:avLst>
          </a:prstGeom>
          <a:solidFill>
            <a:srgbClr val="0A1628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5" name="Text 33">
            <a:extLst>
              <a:ext uri="{FF2B5EF4-FFF2-40B4-BE49-F238E27FC236}">
                <a16:creationId xmlns:a16="http://schemas.microsoft.com/office/drawing/2014/main" id="{C7A8DE4D-57A1-ECAC-ECA0-F215BEA14876}"/>
              </a:ext>
            </a:extLst>
          </p:cNvPr>
          <p:cNvSpPr txBox="1"/>
          <p:nvPr/>
        </p:nvSpPr>
        <p:spPr>
          <a:xfrm>
            <a:off x="2266719" y="3193431"/>
            <a:ext cx="4135374" cy="1480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기존 클래스</a:t>
            </a:r>
            <a:r>
              <a:rPr lang="en-US" altLang="ko-KR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(10</a:t>
            </a:r>
            <a:r>
              <a:rPr lang="ko-KR" altLang="en-US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종</a:t>
            </a:r>
            <a:r>
              <a:rPr lang="en-US" altLang="ko-KR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):</a:t>
            </a:r>
            <a:r>
              <a:rPr lang="en-US" altLang="ko-KR" sz="1000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 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COCO Dataset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기반 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(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사람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,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자동차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,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버스 등 보편적 객체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특화 클래스</a:t>
            </a:r>
            <a:r>
              <a:rPr lang="en-US" altLang="ko-KR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(3</a:t>
            </a:r>
            <a:r>
              <a:rPr lang="ko-KR" altLang="en-US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종</a:t>
            </a:r>
            <a:r>
              <a:rPr lang="en-US" altLang="ko-KR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): </a:t>
            </a:r>
            <a:r>
              <a:rPr lang="en-US" altLang="ko-KR" sz="1000" dirty="0" err="1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Roboflow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수집 데이터 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(</a:t>
            </a:r>
            <a:r>
              <a:rPr lang="ko-KR" altLang="en-US" sz="1000" dirty="0" err="1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볼라드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,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현수막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,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등 보행로 특화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Person (Class 0): 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268,029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건 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(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최다 분포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Car (Class 2): 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45,449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건</a:t>
            </a:r>
          </a:p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특화 객체</a:t>
            </a:r>
            <a:r>
              <a:rPr lang="en-US" altLang="ko-KR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: 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Bollard(3,584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건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), Banner(2,388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건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), Kickboard(3,364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건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학습 방법</a:t>
            </a:r>
            <a:r>
              <a:rPr lang="en-US" altLang="ko-KR" sz="1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:</a:t>
            </a:r>
            <a:r>
              <a:rPr lang="en-US" altLang="ko-KR" sz="1000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전이 학습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(Transfer Learning) </a:t>
            </a:r>
            <a:r>
              <a:rPr lang="ko-KR" altLang="en-US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적용</a:t>
            </a:r>
            <a:r>
              <a:rPr lang="en-US" altLang="ko-KR" sz="1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  <a:cs typeface="Courier New" pitchFamily="34" charset="-120"/>
              </a:rPr>
              <a:t>.</a:t>
            </a:r>
          </a:p>
        </p:txBody>
      </p:sp>
      <p:sp>
        <p:nvSpPr>
          <p:cNvPr id="107" name="Shape 6">
            <a:extLst>
              <a:ext uri="{FF2B5EF4-FFF2-40B4-BE49-F238E27FC236}">
                <a16:creationId xmlns:a16="http://schemas.microsoft.com/office/drawing/2014/main" id="{5371B63E-F86E-6A33-E2DD-226E8F22565F}"/>
              </a:ext>
            </a:extLst>
          </p:cNvPr>
          <p:cNvSpPr/>
          <p:nvPr/>
        </p:nvSpPr>
        <p:spPr>
          <a:xfrm rot="5400000" flipV="1">
            <a:off x="1070218" y="3882328"/>
            <a:ext cx="1744516" cy="45719"/>
          </a:xfrm>
          <a:prstGeom prst="rect">
            <a:avLst/>
          </a:prstGeom>
          <a:solidFill>
            <a:srgbClr val="2A4A6B"/>
          </a:solidFill>
          <a:ln w="12700">
            <a:solidFill>
              <a:srgbClr val="2A4A6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1" name="그림 10" descr="텍스트, 스크린샷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E6F9592-5029-882F-6E65-68ABB3C114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78" r="18269"/>
          <a:stretch>
            <a:fillRect/>
          </a:stretch>
        </p:blipFill>
        <p:spPr>
          <a:xfrm>
            <a:off x="6557094" y="3057740"/>
            <a:ext cx="1783090" cy="783324"/>
          </a:xfrm>
          <a:prstGeom prst="rect">
            <a:avLst/>
          </a:prstGeom>
        </p:spPr>
      </p:pic>
      <p:pic>
        <p:nvPicPr>
          <p:cNvPr id="13" name="그림 12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4D74D5-AA30-64EC-09E1-8BDDFE7CBE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7675"/>
          <a:stretch>
            <a:fillRect/>
          </a:stretch>
        </p:blipFill>
        <p:spPr>
          <a:xfrm>
            <a:off x="6421155" y="3890805"/>
            <a:ext cx="1225219" cy="844146"/>
          </a:xfrm>
          <a:prstGeom prst="rect">
            <a:avLst/>
          </a:prstGeom>
        </p:spPr>
      </p:pic>
      <p:pic>
        <p:nvPicPr>
          <p:cNvPr id="15" name="그림 14" descr="스크린샷, 텍스트, 멀티미디어 소프트웨어, 그래픽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918EED4-1D73-01E9-2B2C-86CAB72240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806" r="48556"/>
          <a:stretch>
            <a:fillRect/>
          </a:stretch>
        </p:blipFill>
        <p:spPr>
          <a:xfrm>
            <a:off x="7666730" y="3921216"/>
            <a:ext cx="985480" cy="78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57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C8B91-9FD9-6B9B-BEB1-150F90BA7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44C68F05-2F95-010F-80CC-80D6BD02AC5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46760B9A-D78C-40D6-89A8-3D5B89C0FA7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804A6960-3B7E-24CC-2624-A669D5C6E11E}"/>
              </a:ext>
            </a:extLst>
          </p:cNvPr>
          <p:cNvSpPr txBox="1"/>
          <p:nvPr/>
        </p:nvSpPr>
        <p:spPr>
          <a:xfrm>
            <a:off x="571500" y="381305"/>
            <a:ext cx="81921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모델 커스터마이징</a:t>
            </a:r>
            <a:endParaRPr lang="en-US" sz="18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447F4207-E550-3209-D9D1-66683E24708C}"/>
              </a:ext>
            </a:extLst>
          </p:cNvPr>
          <p:cNvSpPr txBox="1"/>
          <p:nvPr/>
        </p:nvSpPr>
        <p:spPr>
          <a:xfrm>
            <a:off x="571500" y="761695"/>
            <a:ext cx="81153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Custom AI Model &amp; Algorithms</a:t>
            </a:r>
            <a:endParaRPr lang="en-US" sz="900" dirty="0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D09D9E8D-3AE3-0A66-1C5A-7E51D94F054C}"/>
              </a:ext>
            </a:extLst>
          </p:cNvPr>
          <p:cNvSpPr/>
          <p:nvPr/>
        </p:nvSpPr>
        <p:spPr>
          <a:xfrm>
            <a:off x="571500" y="1162202"/>
            <a:ext cx="2686507" cy="3486607"/>
          </a:xfrm>
          <a:prstGeom prst="roundRect">
            <a:avLst>
              <a:gd name="adj" fmla="val 966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45275862-98E8-DDBD-4B94-9FC711EDF906}"/>
              </a:ext>
            </a:extLst>
          </p:cNvPr>
          <p:cNvSpPr/>
          <p:nvPr/>
        </p:nvSpPr>
        <p:spPr>
          <a:xfrm>
            <a:off x="571500" y="1162202"/>
            <a:ext cx="28346" cy="3486607"/>
          </a:xfrm>
          <a:prstGeom prst="roundRect">
            <a:avLst>
              <a:gd name="adj" fmla="val 91514"/>
            </a:avLst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6B1C2263-3276-4B69-8805-BDF793F91B11}"/>
              </a:ext>
            </a:extLst>
          </p:cNvPr>
          <p:cNvSpPr/>
          <p:nvPr/>
        </p:nvSpPr>
        <p:spPr>
          <a:xfrm>
            <a:off x="752551" y="1591970"/>
            <a:ext cx="2352751" cy="9144"/>
          </a:xfrm>
          <a:prstGeom prst="rect">
            <a:avLst/>
          </a:prstGeom>
          <a:solidFill>
            <a:srgbClr val="2A4A6B"/>
          </a:solidFill>
          <a:ln w="12700">
            <a:solidFill>
              <a:srgbClr val="2A4A6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078D06E9-D792-B0B0-BE1D-6B1D5A9977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2551" y="1347826"/>
            <a:ext cx="133502" cy="133502"/>
          </a:xfrm>
          <a:prstGeom prst="rect">
            <a:avLst/>
          </a:prstGeom>
        </p:spPr>
      </p:pic>
      <p:sp>
        <p:nvSpPr>
          <p:cNvPr id="10" name="Text 7">
            <a:extLst>
              <a:ext uri="{FF2B5EF4-FFF2-40B4-BE49-F238E27FC236}">
                <a16:creationId xmlns:a16="http://schemas.microsoft.com/office/drawing/2014/main" id="{22223EEF-4757-65E5-460D-603E4E49266F}"/>
              </a:ext>
            </a:extLst>
          </p:cNvPr>
          <p:cNvSpPr txBox="1"/>
          <p:nvPr/>
        </p:nvSpPr>
        <p:spPr>
          <a:xfrm>
            <a:off x="961949" y="1314907"/>
            <a:ext cx="1010412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① 커스텀 레이블</a:t>
            </a:r>
            <a:endParaRPr lang="en-US" sz="1000" dirty="0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89D1839B-0F08-8454-60F4-4E7EEA3C4AB4}"/>
              </a:ext>
            </a:extLst>
          </p:cNvPr>
          <p:cNvSpPr/>
          <p:nvPr/>
        </p:nvSpPr>
        <p:spPr>
          <a:xfrm>
            <a:off x="1228954" y="1714500"/>
            <a:ext cx="571500" cy="571500"/>
          </a:xfrm>
          <a:prstGeom prst="ellipse">
            <a:avLst/>
          </a:prstGeom>
          <a:solidFill>
            <a:srgbClr val="243B55">
              <a:alpha val="70000"/>
            </a:srgbClr>
          </a:solidFill>
          <a:ln w="25400">
            <a:solidFill>
              <a:srgbClr val="6B8099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D97C2834-9CFF-1B81-D6AD-85AB5F5FDE46}"/>
              </a:ext>
            </a:extLst>
          </p:cNvPr>
          <p:cNvSpPr txBox="1"/>
          <p:nvPr/>
        </p:nvSpPr>
        <p:spPr>
          <a:xfrm>
            <a:off x="1447495" y="1840687"/>
            <a:ext cx="21945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B8C5D6">
                    <a:alpha val="70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80</a:t>
            </a:r>
            <a:endParaRPr lang="en-US" sz="900" dirty="0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1923F337-8F02-25AD-0B6B-2BC1CEB9752C}"/>
              </a:ext>
            </a:extLst>
          </p:cNvPr>
          <p:cNvSpPr txBox="1"/>
          <p:nvPr/>
        </p:nvSpPr>
        <p:spPr>
          <a:xfrm>
            <a:off x="1435608" y="2030882"/>
            <a:ext cx="238658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>
                    <a:alpha val="70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기존</a:t>
            </a:r>
            <a:endParaRPr lang="en-US" sz="800" dirty="0"/>
          </a:p>
        </p:txBody>
      </p:sp>
      <p:pic>
        <p:nvPicPr>
          <p:cNvPr id="14" name="Image 1" descr="preencoded.png">
            <a:extLst>
              <a:ext uri="{FF2B5EF4-FFF2-40B4-BE49-F238E27FC236}">
                <a16:creationId xmlns:a16="http://schemas.microsoft.com/office/drawing/2014/main" id="{988DD691-49A0-BF78-2C9A-3006C22E6A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100" b="-1100"/>
          <a:stretch/>
        </p:blipFill>
        <p:spPr>
          <a:xfrm>
            <a:off x="1914754" y="1933956"/>
            <a:ext cx="114300" cy="133502"/>
          </a:xfrm>
          <a:prstGeom prst="rect">
            <a:avLst/>
          </a:prstGeom>
        </p:spPr>
      </p:pic>
      <p:pic>
        <p:nvPicPr>
          <p:cNvPr id="15" name="Image 2" descr="preencoded.png">
            <a:extLst>
              <a:ext uri="{FF2B5EF4-FFF2-40B4-BE49-F238E27FC236}">
                <a16:creationId xmlns:a16="http://schemas.microsoft.com/office/drawing/2014/main" id="{95D6BD04-2896-6B3E-4C4D-214DA9BDA8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43354" y="1762049"/>
            <a:ext cx="476402" cy="476402"/>
          </a:xfrm>
          <a:prstGeom prst="rect">
            <a:avLst/>
          </a:prstGeom>
        </p:spPr>
      </p:pic>
      <p:sp>
        <p:nvSpPr>
          <p:cNvPr id="16" name="Text 11">
            <a:extLst>
              <a:ext uri="{FF2B5EF4-FFF2-40B4-BE49-F238E27FC236}">
                <a16:creationId xmlns:a16="http://schemas.microsoft.com/office/drawing/2014/main" id="{74B6D8C0-AB89-AA73-990E-B465F20024E4}"/>
              </a:ext>
            </a:extLst>
          </p:cNvPr>
          <p:cNvSpPr txBox="1"/>
          <p:nvPr/>
        </p:nvSpPr>
        <p:spPr>
          <a:xfrm>
            <a:off x="2313432" y="1840687"/>
            <a:ext cx="21945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13</a:t>
            </a:r>
            <a:endParaRPr lang="en-US" sz="900" dirty="0"/>
          </a:p>
        </p:txBody>
      </p:sp>
      <p:sp>
        <p:nvSpPr>
          <p:cNvPr id="17" name="Text 12">
            <a:extLst>
              <a:ext uri="{FF2B5EF4-FFF2-40B4-BE49-F238E27FC236}">
                <a16:creationId xmlns:a16="http://schemas.microsoft.com/office/drawing/2014/main" id="{D918F545-56EB-6F6A-E110-33C055EE32E6}"/>
              </a:ext>
            </a:extLst>
          </p:cNvPr>
          <p:cNvSpPr txBox="1"/>
          <p:nvPr/>
        </p:nvSpPr>
        <p:spPr>
          <a:xfrm>
            <a:off x="2302459" y="2030882"/>
            <a:ext cx="238658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특화</a:t>
            </a:r>
            <a:endParaRPr lang="en-US" sz="800" dirty="0"/>
          </a:p>
        </p:txBody>
      </p:sp>
      <p:pic>
        <p:nvPicPr>
          <p:cNvPr id="18" name="Image 3" descr="preencoded.png">
            <a:extLst>
              <a:ext uri="{FF2B5EF4-FFF2-40B4-BE49-F238E27FC236}">
                <a16:creationId xmlns:a16="http://schemas.microsoft.com/office/drawing/2014/main" id="{1A0A0B35-3DFC-68A7-0D0E-136C1CEC1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042" y="2586914"/>
            <a:ext cx="400507" cy="190195"/>
          </a:xfrm>
          <a:prstGeom prst="rect">
            <a:avLst/>
          </a:prstGeom>
        </p:spPr>
      </p:pic>
      <p:sp>
        <p:nvSpPr>
          <p:cNvPr id="19" name="Text 13">
            <a:extLst>
              <a:ext uri="{FF2B5EF4-FFF2-40B4-BE49-F238E27FC236}">
                <a16:creationId xmlns:a16="http://schemas.microsoft.com/office/drawing/2014/main" id="{FD81654F-80D3-D027-2E0E-CA21B2437D06}"/>
              </a:ext>
            </a:extLst>
          </p:cNvPr>
          <p:cNvSpPr/>
          <p:nvPr/>
        </p:nvSpPr>
        <p:spPr>
          <a:xfrm>
            <a:off x="1025042" y="2586914"/>
            <a:ext cx="400507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person</a:t>
            </a:r>
            <a:endParaRPr lang="en-US" sz="800" dirty="0"/>
          </a:p>
        </p:txBody>
      </p:sp>
      <p:pic>
        <p:nvPicPr>
          <p:cNvPr id="20" name="Image 4" descr="preencoded.png">
            <a:extLst>
              <a:ext uri="{FF2B5EF4-FFF2-40B4-BE49-F238E27FC236}">
                <a16:creationId xmlns:a16="http://schemas.microsoft.com/office/drawing/2014/main" id="{DC70AD3D-2274-4D43-5F20-F1E49B318A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4869" y="2586914"/>
            <a:ext cx="247802" cy="190195"/>
          </a:xfrm>
          <a:prstGeom prst="rect">
            <a:avLst/>
          </a:prstGeom>
        </p:spPr>
      </p:pic>
      <p:sp>
        <p:nvSpPr>
          <p:cNvPr id="21" name="Text 14">
            <a:extLst>
              <a:ext uri="{FF2B5EF4-FFF2-40B4-BE49-F238E27FC236}">
                <a16:creationId xmlns:a16="http://schemas.microsoft.com/office/drawing/2014/main" id="{70889B41-FE33-082D-407B-3784F62FCD12}"/>
              </a:ext>
            </a:extLst>
          </p:cNvPr>
          <p:cNvSpPr/>
          <p:nvPr/>
        </p:nvSpPr>
        <p:spPr>
          <a:xfrm>
            <a:off x="1464869" y="2586914"/>
            <a:ext cx="247802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car</a:t>
            </a:r>
            <a:endParaRPr lang="en-US" sz="800" dirty="0"/>
          </a:p>
        </p:txBody>
      </p:sp>
      <p:pic>
        <p:nvPicPr>
          <p:cNvPr id="22" name="Image 5" descr="preencoded.png">
            <a:extLst>
              <a:ext uri="{FF2B5EF4-FFF2-40B4-BE49-F238E27FC236}">
                <a16:creationId xmlns:a16="http://schemas.microsoft.com/office/drawing/2014/main" id="{3EB18158-01D6-7CF9-5817-412860C0D3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076" y="2586914"/>
            <a:ext cx="267005" cy="190195"/>
          </a:xfrm>
          <a:prstGeom prst="rect">
            <a:avLst/>
          </a:prstGeom>
        </p:spPr>
      </p:pic>
      <p:sp>
        <p:nvSpPr>
          <p:cNvPr id="23" name="Text 15">
            <a:extLst>
              <a:ext uri="{FF2B5EF4-FFF2-40B4-BE49-F238E27FC236}">
                <a16:creationId xmlns:a16="http://schemas.microsoft.com/office/drawing/2014/main" id="{4A62DD21-173F-AD7C-67FD-3804B6F6AB9E}"/>
              </a:ext>
            </a:extLst>
          </p:cNvPr>
          <p:cNvSpPr/>
          <p:nvPr/>
        </p:nvSpPr>
        <p:spPr>
          <a:xfrm>
            <a:off x="1751076" y="2586914"/>
            <a:ext cx="267005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bus</a:t>
            </a:r>
            <a:endParaRPr lang="en-US" sz="800" dirty="0"/>
          </a:p>
        </p:txBody>
      </p:sp>
      <p:pic>
        <p:nvPicPr>
          <p:cNvPr id="24" name="Image 6" descr="preencoded.png">
            <a:extLst>
              <a:ext uri="{FF2B5EF4-FFF2-40B4-BE49-F238E27FC236}">
                <a16:creationId xmlns:a16="http://schemas.microsoft.com/office/drawing/2014/main" id="{3B4AF09F-D940-CC3B-4663-E91BBE80B7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8314" y="2586914"/>
            <a:ext cx="323698" cy="190195"/>
          </a:xfrm>
          <a:prstGeom prst="rect">
            <a:avLst/>
          </a:prstGeom>
        </p:spPr>
      </p:pic>
      <p:sp>
        <p:nvSpPr>
          <p:cNvPr id="25" name="Text 16">
            <a:extLst>
              <a:ext uri="{FF2B5EF4-FFF2-40B4-BE49-F238E27FC236}">
                <a16:creationId xmlns:a16="http://schemas.microsoft.com/office/drawing/2014/main" id="{A139F89F-32A3-EEE8-5E6F-26D5D3B1BFE9}"/>
              </a:ext>
            </a:extLst>
          </p:cNvPr>
          <p:cNvSpPr/>
          <p:nvPr/>
        </p:nvSpPr>
        <p:spPr>
          <a:xfrm>
            <a:off x="2058314" y="2586914"/>
            <a:ext cx="324612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truck</a:t>
            </a:r>
            <a:endParaRPr lang="en-US" sz="800" dirty="0"/>
          </a:p>
        </p:txBody>
      </p:sp>
      <p:pic>
        <p:nvPicPr>
          <p:cNvPr id="26" name="Image 7" descr="preencoded.png">
            <a:extLst>
              <a:ext uri="{FF2B5EF4-FFF2-40B4-BE49-F238E27FC236}">
                <a16:creationId xmlns:a16="http://schemas.microsoft.com/office/drawing/2014/main" id="{475E9394-7B56-8E1E-9A9F-C7F727874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646" y="2586914"/>
            <a:ext cx="400507" cy="190195"/>
          </a:xfrm>
          <a:prstGeom prst="rect">
            <a:avLst/>
          </a:prstGeom>
        </p:spPr>
      </p:pic>
      <p:sp>
        <p:nvSpPr>
          <p:cNvPr id="27" name="Text 17">
            <a:extLst>
              <a:ext uri="{FF2B5EF4-FFF2-40B4-BE49-F238E27FC236}">
                <a16:creationId xmlns:a16="http://schemas.microsoft.com/office/drawing/2014/main" id="{9DB8BC5C-CF77-BAD5-6AD3-43CB0592B147}"/>
              </a:ext>
            </a:extLst>
          </p:cNvPr>
          <p:cNvSpPr/>
          <p:nvPr/>
        </p:nvSpPr>
        <p:spPr>
          <a:xfrm>
            <a:off x="2428646" y="2586914"/>
            <a:ext cx="400507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bicycle</a:t>
            </a:r>
            <a:endParaRPr lang="en-US" sz="800" dirty="0"/>
          </a:p>
        </p:txBody>
      </p:sp>
      <p:pic>
        <p:nvPicPr>
          <p:cNvPr id="28" name="Image 8" descr="preencoded.png">
            <a:extLst>
              <a:ext uri="{FF2B5EF4-FFF2-40B4-BE49-F238E27FC236}">
                <a16:creationId xmlns:a16="http://schemas.microsoft.com/office/drawing/2014/main" id="{B2708A84-EBDA-CEF8-1378-B73BAAAE58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995" y="2820086"/>
            <a:ext cx="571500" cy="190195"/>
          </a:xfrm>
          <a:prstGeom prst="rect">
            <a:avLst/>
          </a:prstGeom>
        </p:spPr>
      </p:pic>
      <p:sp>
        <p:nvSpPr>
          <p:cNvPr id="29" name="Text 18">
            <a:extLst>
              <a:ext uri="{FF2B5EF4-FFF2-40B4-BE49-F238E27FC236}">
                <a16:creationId xmlns:a16="http://schemas.microsoft.com/office/drawing/2014/main" id="{D6FFF014-E407-289C-5362-63AA8C566D63}"/>
              </a:ext>
            </a:extLst>
          </p:cNvPr>
          <p:cNvSpPr/>
          <p:nvPr/>
        </p:nvSpPr>
        <p:spPr>
          <a:xfrm>
            <a:off x="875995" y="2820086"/>
            <a:ext cx="571500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motorcycle</a:t>
            </a:r>
            <a:endParaRPr lang="en-US" sz="800" dirty="0"/>
          </a:p>
        </p:txBody>
      </p:sp>
      <p:pic>
        <p:nvPicPr>
          <p:cNvPr id="30" name="Image 9" descr="preencoded.png">
            <a:extLst>
              <a:ext uri="{FF2B5EF4-FFF2-40B4-BE49-F238E27FC236}">
                <a16:creationId xmlns:a16="http://schemas.microsoft.com/office/drawing/2014/main" id="{52F860E8-96FD-0DCA-AE9D-AD97864075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5900" y="2820086"/>
            <a:ext cx="562356" cy="190195"/>
          </a:xfrm>
          <a:prstGeom prst="rect">
            <a:avLst/>
          </a:prstGeom>
        </p:spPr>
      </p:pic>
      <p:sp>
        <p:nvSpPr>
          <p:cNvPr id="31" name="Text 19">
            <a:extLst>
              <a:ext uri="{FF2B5EF4-FFF2-40B4-BE49-F238E27FC236}">
                <a16:creationId xmlns:a16="http://schemas.microsoft.com/office/drawing/2014/main" id="{EF508E61-4601-895E-1AA8-F6302CF7B106}"/>
              </a:ext>
            </a:extLst>
          </p:cNvPr>
          <p:cNvSpPr/>
          <p:nvPr/>
        </p:nvSpPr>
        <p:spPr>
          <a:xfrm>
            <a:off x="1485900" y="2820086"/>
            <a:ext cx="562356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traffic light</a:t>
            </a:r>
            <a:endParaRPr lang="en-US" sz="800" dirty="0"/>
          </a:p>
        </p:txBody>
      </p:sp>
      <p:pic>
        <p:nvPicPr>
          <p:cNvPr id="32" name="Image 10" descr="preencoded.png">
            <a:extLst>
              <a:ext uri="{FF2B5EF4-FFF2-40B4-BE49-F238E27FC236}">
                <a16:creationId xmlns:a16="http://schemas.microsoft.com/office/drawing/2014/main" id="{13613057-8D54-2B03-EC0A-8103D51C36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5746" y="2820086"/>
            <a:ext cx="485546" cy="190195"/>
          </a:xfrm>
          <a:prstGeom prst="rect">
            <a:avLst/>
          </a:prstGeom>
        </p:spPr>
      </p:pic>
      <p:sp>
        <p:nvSpPr>
          <p:cNvPr id="33" name="Text 20">
            <a:extLst>
              <a:ext uri="{FF2B5EF4-FFF2-40B4-BE49-F238E27FC236}">
                <a16:creationId xmlns:a16="http://schemas.microsoft.com/office/drawing/2014/main" id="{55B285C3-4927-9031-B5EA-A7B1E7F57537}"/>
              </a:ext>
            </a:extLst>
          </p:cNvPr>
          <p:cNvSpPr/>
          <p:nvPr/>
        </p:nvSpPr>
        <p:spPr>
          <a:xfrm>
            <a:off x="2085746" y="2820086"/>
            <a:ext cx="486461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stop sign</a:t>
            </a:r>
            <a:endParaRPr lang="en-US" sz="800" dirty="0"/>
          </a:p>
        </p:txBody>
      </p:sp>
      <p:pic>
        <p:nvPicPr>
          <p:cNvPr id="34" name="Image 11" descr="preencoded.png">
            <a:extLst>
              <a:ext uri="{FF2B5EF4-FFF2-40B4-BE49-F238E27FC236}">
                <a16:creationId xmlns:a16="http://schemas.microsoft.com/office/drawing/2014/main" id="{2222EE9E-3D23-FB84-87B2-0AE5EDD882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09698" y="2820086"/>
            <a:ext cx="371246" cy="190195"/>
          </a:xfrm>
          <a:prstGeom prst="rect">
            <a:avLst/>
          </a:prstGeom>
        </p:spPr>
      </p:pic>
      <p:sp>
        <p:nvSpPr>
          <p:cNvPr id="35" name="Text 21">
            <a:extLst>
              <a:ext uri="{FF2B5EF4-FFF2-40B4-BE49-F238E27FC236}">
                <a16:creationId xmlns:a16="http://schemas.microsoft.com/office/drawing/2014/main" id="{A0E6D9C5-D5CD-413A-E7B7-0E511F6399AF}"/>
              </a:ext>
            </a:extLst>
          </p:cNvPr>
          <p:cNvSpPr/>
          <p:nvPr/>
        </p:nvSpPr>
        <p:spPr>
          <a:xfrm>
            <a:off x="2609698" y="2820086"/>
            <a:ext cx="372161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bench</a:t>
            </a:r>
            <a:endParaRPr lang="en-US" sz="800" dirty="0"/>
          </a:p>
        </p:txBody>
      </p:sp>
      <p:pic>
        <p:nvPicPr>
          <p:cNvPr id="36" name="Image 12" descr="preencoded.png">
            <a:extLst>
              <a:ext uri="{FF2B5EF4-FFF2-40B4-BE49-F238E27FC236}">
                <a16:creationId xmlns:a16="http://schemas.microsoft.com/office/drawing/2014/main" id="{4341C333-A48D-951F-A1A2-45570FE276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90395" y="3053258"/>
            <a:ext cx="276149" cy="190195"/>
          </a:xfrm>
          <a:prstGeom prst="rect">
            <a:avLst/>
          </a:prstGeom>
        </p:spPr>
      </p:pic>
      <p:sp>
        <p:nvSpPr>
          <p:cNvPr id="37" name="Text 22">
            <a:extLst>
              <a:ext uri="{FF2B5EF4-FFF2-40B4-BE49-F238E27FC236}">
                <a16:creationId xmlns:a16="http://schemas.microsoft.com/office/drawing/2014/main" id="{52C9BA08-3029-FBA0-0554-CE95E780B0A4}"/>
              </a:ext>
            </a:extLst>
          </p:cNvPr>
          <p:cNvSpPr/>
          <p:nvPr/>
        </p:nvSpPr>
        <p:spPr>
          <a:xfrm>
            <a:off x="1790395" y="3053258"/>
            <a:ext cx="277063" cy="19111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dog</a:t>
            </a:r>
            <a:endParaRPr lang="en-US" sz="800" dirty="0"/>
          </a:p>
        </p:txBody>
      </p:sp>
      <p:sp>
        <p:nvSpPr>
          <p:cNvPr id="38" name="Shape 23">
            <a:extLst>
              <a:ext uri="{FF2B5EF4-FFF2-40B4-BE49-F238E27FC236}">
                <a16:creationId xmlns:a16="http://schemas.microsoft.com/office/drawing/2014/main" id="{8874CCDB-295B-356E-CEA3-EA8BF70055BA}"/>
              </a:ext>
            </a:extLst>
          </p:cNvPr>
          <p:cNvSpPr/>
          <p:nvPr/>
        </p:nvSpPr>
        <p:spPr>
          <a:xfrm>
            <a:off x="752551" y="3929177"/>
            <a:ext cx="2352751" cy="571500"/>
          </a:xfrm>
          <a:prstGeom prst="roundRect">
            <a:avLst>
              <a:gd name="adj" fmla="val 16000"/>
            </a:avLst>
          </a:prstGeom>
          <a:solidFill>
            <a:srgbClr val="FFC107">
              <a:alpha val="15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9" name="Text 24">
            <a:extLst>
              <a:ext uri="{FF2B5EF4-FFF2-40B4-BE49-F238E27FC236}">
                <a16:creationId xmlns:a16="http://schemas.microsoft.com/office/drawing/2014/main" id="{0CACD8CE-2064-1B9F-E84E-E3AEADB84350}"/>
              </a:ext>
            </a:extLst>
          </p:cNvPr>
          <p:cNvSpPr txBox="1"/>
          <p:nvPr/>
        </p:nvSpPr>
        <p:spPr>
          <a:xfrm>
            <a:off x="814730" y="4033418"/>
            <a:ext cx="222930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✨ 추가 학습 (Transfer Learning)</a:t>
            </a:r>
            <a:endParaRPr lang="en-US" sz="800" dirty="0"/>
          </a:p>
        </p:txBody>
      </p:sp>
      <p:pic>
        <p:nvPicPr>
          <p:cNvPr id="40" name="Image 13" descr="preencoded.png">
            <a:extLst>
              <a:ext uri="{FF2B5EF4-FFF2-40B4-BE49-F238E27FC236}">
                <a16:creationId xmlns:a16="http://schemas.microsoft.com/office/drawing/2014/main" id="{9B07CB99-EE64-B46A-D5FF-21DBCE6B6D5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34186" y="4272077"/>
            <a:ext cx="95098" cy="95098"/>
          </a:xfrm>
          <a:prstGeom prst="rect">
            <a:avLst/>
          </a:prstGeom>
        </p:spPr>
      </p:pic>
      <p:sp>
        <p:nvSpPr>
          <p:cNvPr id="41" name="Text 25">
            <a:extLst>
              <a:ext uri="{FF2B5EF4-FFF2-40B4-BE49-F238E27FC236}">
                <a16:creationId xmlns:a16="http://schemas.microsoft.com/office/drawing/2014/main" id="{C270D570-C0C9-8040-BDFC-65D2578889F9}"/>
              </a:ext>
            </a:extLst>
          </p:cNvPr>
          <p:cNvSpPr txBox="1"/>
          <p:nvPr/>
        </p:nvSpPr>
        <p:spPr>
          <a:xfrm>
            <a:off x="1129284" y="4248302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볼라드</a:t>
            </a:r>
            <a:endParaRPr lang="en-US" sz="800" dirty="0"/>
          </a:p>
        </p:txBody>
      </p:sp>
      <p:pic>
        <p:nvPicPr>
          <p:cNvPr id="42" name="Image 14" descr="preencoded.png">
            <a:extLst>
              <a:ext uri="{FF2B5EF4-FFF2-40B4-BE49-F238E27FC236}">
                <a16:creationId xmlns:a16="http://schemas.microsoft.com/office/drawing/2014/main" id="{9CDA1438-279D-4164-3F2E-4F4D769B81E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-870" b="-870"/>
          <a:stretch/>
        </p:blipFill>
        <p:spPr>
          <a:xfrm>
            <a:off x="1745590" y="4272077"/>
            <a:ext cx="105156" cy="95098"/>
          </a:xfrm>
          <a:prstGeom prst="rect">
            <a:avLst/>
          </a:prstGeom>
        </p:spPr>
      </p:pic>
      <p:sp>
        <p:nvSpPr>
          <p:cNvPr id="43" name="Text 26">
            <a:extLst>
              <a:ext uri="{FF2B5EF4-FFF2-40B4-BE49-F238E27FC236}">
                <a16:creationId xmlns:a16="http://schemas.microsoft.com/office/drawing/2014/main" id="{F1975C55-1991-22EE-ADEA-2BD8856FA85C}"/>
              </a:ext>
            </a:extLst>
          </p:cNvPr>
          <p:cNvSpPr txBox="1"/>
          <p:nvPr/>
        </p:nvSpPr>
        <p:spPr>
          <a:xfrm>
            <a:off x="1849831" y="4248302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입간판</a:t>
            </a:r>
            <a:endParaRPr lang="en-US" sz="800" dirty="0"/>
          </a:p>
        </p:txBody>
      </p:sp>
      <p:pic>
        <p:nvPicPr>
          <p:cNvPr id="44" name="Image 15" descr="preencoded.png">
            <a:extLst>
              <a:ext uri="{FF2B5EF4-FFF2-40B4-BE49-F238E27FC236}">
                <a16:creationId xmlns:a16="http://schemas.microsoft.com/office/drawing/2014/main" id="{F4F5E832-84BF-9ABF-A5AC-693C60E8281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-1648" r="-1648"/>
          <a:stretch/>
        </p:blipFill>
        <p:spPr>
          <a:xfrm>
            <a:off x="2466137" y="4272077"/>
            <a:ext cx="85954" cy="95098"/>
          </a:xfrm>
          <a:prstGeom prst="rect">
            <a:avLst/>
          </a:prstGeom>
        </p:spPr>
      </p:pic>
      <p:sp>
        <p:nvSpPr>
          <p:cNvPr id="45" name="Text 27">
            <a:extLst>
              <a:ext uri="{FF2B5EF4-FFF2-40B4-BE49-F238E27FC236}">
                <a16:creationId xmlns:a16="http://schemas.microsoft.com/office/drawing/2014/main" id="{F971E921-053F-C14D-8031-749055990EC4}"/>
              </a:ext>
            </a:extLst>
          </p:cNvPr>
          <p:cNvSpPr txBox="1"/>
          <p:nvPr/>
        </p:nvSpPr>
        <p:spPr>
          <a:xfrm>
            <a:off x="2552090" y="4248302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킥보드</a:t>
            </a:r>
            <a:endParaRPr lang="en-US" sz="800" dirty="0"/>
          </a:p>
        </p:txBody>
      </p:sp>
      <p:sp>
        <p:nvSpPr>
          <p:cNvPr id="46" name="Shape 28">
            <a:extLst>
              <a:ext uri="{FF2B5EF4-FFF2-40B4-BE49-F238E27FC236}">
                <a16:creationId xmlns:a16="http://schemas.microsoft.com/office/drawing/2014/main" id="{9FAF956E-BDF1-B1E1-E8D6-6F9E10C32BBC}"/>
              </a:ext>
            </a:extLst>
          </p:cNvPr>
          <p:cNvSpPr/>
          <p:nvPr/>
        </p:nvSpPr>
        <p:spPr>
          <a:xfrm>
            <a:off x="3400654" y="1162202"/>
            <a:ext cx="2343607" cy="3486607"/>
          </a:xfrm>
          <a:prstGeom prst="roundRect">
            <a:avLst>
              <a:gd name="adj" fmla="val 1269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7" name="Shape 29">
            <a:extLst>
              <a:ext uri="{FF2B5EF4-FFF2-40B4-BE49-F238E27FC236}">
                <a16:creationId xmlns:a16="http://schemas.microsoft.com/office/drawing/2014/main" id="{88F46C3F-D449-1345-D017-8161A4520267}"/>
              </a:ext>
            </a:extLst>
          </p:cNvPr>
          <p:cNvSpPr/>
          <p:nvPr/>
        </p:nvSpPr>
        <p:spPr>
          <a:xfrm>
            <a:off x="3400654" y="1162202"/>
            <a:ext cx="28346" cy="3486607"/>
          </a:xfrm>
          <a:prstGeom prst="roundRect">
            <a:avLst>
              <a:gd name="adj" fmla="val 104906"/>
            </a:avLst>
          </a:prstGeom>
          <a:solidFill>
            <a:srgbClr val="FFB300"/>
          </a:solidFill>
          <a:ln w="12700">
            <a:solidFill>
              <a:srgbClr val="FFB3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8" name="Shape 30">
            <a:extLst>
              <a:ext uri="{FF2B5EF4-FFF2-40B4-BE49-F238E27FC236}">
                <a16:creationId xmlns:a16="http://schemas.microsoft.com/office/drawing/2014/main" id="{7E99305A-5ECD-110F-6609-B7EA7DEC2906}"/>
              </a:ext>
            </a:extLst>
          </p:cNvPr>
          <p:cNvSpPr/>
          <p:nvPr/>
        </p:nvSpPr>
        <p:spPr>
          <a:xfrm>
            <a:off x="3581705" y="1591970"/>
            <a:ext cx="2009851" cy="9144"/>
          </a:xfrm>
          <a:prstGeom prst="rect">
            <a:avLst/>
          </a:prstGeom>
          <a:solidFill>
            <a:srgbClr val="2A4A6B"/>
          </a:solidFill>
          <a:ln w="12700">
            <a:solidFill>
              <a:srgbClr val="2A4A6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49" name="Image 16" descr="preencoded.png">
            <a:extLst>
              <a:ext uri="{FF2B5EF4-FFF2-40B4-BE49-F238E27FC236}">
                <a16:creationId xmlns:a16="http://schemas.microsoft.com/office/drawing/2014/main" id="{BBB50AF2-7734-B191-648B-9262A70FBF7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3581705" y="1347826"/>
            <a:ext cx="133502" cy="133502"/>
          </a:xfrm>
          <a:prstGeom prst="rect">
            <a:avLst/>
          </a:prstGeom>
        </p:spPr>
      </p:pic>
      <p:sp>
        <p:nvSpPr>
          <p:cNvPr id="50" name="Text 31">
            <a:extLst>
              <a:ext uri="{FF2B5EF4-FFF2-40B4-BE49-F238E27FC236}">
                <a16:creationId xmlns:a16="http://schemas.microsoft.com/office/drawing/2014/main" id="{93DCAC3B-C8DA-DE8D-7EF5-CC94D4F00608}"/>
              </a:ext>
            </a:extLst>
          </p:cNvPr>
          <p:cNvSpPr txBox="1"/>
          <p:nvPr/>
        </p:nvSpPr>
        <p:spPr>
          <a:xfrm>
            <a:off x="3791102" y="1314907"/>
            <a:ext cx="1286561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② 거리 계산 알고리즘</a:t>
            </a:r>
            <a:endParaRPr lang="en-US" sz="1000" dirty="0"/>
          </a:p>
        </p:txBody>
      </p:sp>
      <p:sp>
        <p:nvSpPr>
          <p:cNvPr id="51" name="Shape 32">
            <a:extLst>
              <a:ext uri="{FF2B5EF4-FFF2-40B4-BE49-F238E27FC236}">
                <a16:creationId xmlns:a16="http://schemas.microsoft.com/office/drawing/2014/main" id="{08BE2ECC-0A60-B18F-8672-FF1AE0E09804}"/>
              </a:ext>
            </a:extLst>
          </p:cNvPr>
          <p:cNvSpPr/>
          <p:nvPr/>
        </p:nvSpPr>
        <p:spPr>
          <a:xfrm>
            <a:off x="3581705" y="1714500"/>
            <a:ext cx="2009851" cy="638251"/>
          </a:xfrm>
          <a:prstGeom prst="roundRect">
            <a:avLst>
              <a:gd name="adj" fmla="val 12830"/>
            </a:avLst>
          </a:prstGeom>
          <a:solidFill>
            <a:srgbClr val="0A1628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2" name="Text 33">
            <a:extLst>
              <a:ext uri="{FF2B5EF4-FFF2-40B4-BE49-F238E27FC236}">
                <a16:creationId xmlns:a16="http://schemas.microsoft.com/office/drawing/2014/main" id="{9F3E81DC-7834-B5AD-9E59-1E12209B02CC}"/>
              </a:ext>
            </a:extLst>
          </p:cNvPr>
          <p:cNvSpPr txBox="1"/>
          <p:nvPr/>
        </p:nvSpPr>
        <p:spPr>
          <a:xfrm>
            <a:off x="3650285" y="1819656"/>
            <a:ext cx="1872691" cy="4288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FFC107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Distance (m) =</a:t>
            </a:r>
            <a:endParaRPr lang="en-US" sz="800" dirty="0"/>
          </a:p>
          <a:p>
            <a:pPr marL="0" indent="0" algn="ctr">
              <a:buNone/>
            </a:pPr>
            <a:r>
              <a:rPr lang="en-US" sz="800" b="1" dirty="0">
                <a:solidFill>
                  <a:srgbClr val="FFC107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(Real_H × Focal_L)</a:t>
            </a:r>
            <a:endParaRPr lang="en-US" sz="800" dirty="0"/>
          </a:p>
          <a:p>
            <a:pPr marL="0" indent="0" algn="ctr">
              <a:buNone/>
            </a:pPr>
            <a:r>
              <a:rPr lang="en-US" sz="800" b="1" dirty="0">
                <a:solidFill>
                  <a:srgbClr val="FFC107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÷ </a:t>
            </a:r>
            <a:r>
              <a:rPr lang="en-US" sz="800" b="1" dirty="0" err="1">
                <a:solidFill>
                  <a:srgbClr val="FFC107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BoundingBox_Pixel_H</a:t>
            </a:r>
            <a:endParaRPr lang="en-US" sz="800" dirty="0"/>
          </a:p>
        </p:txBody>
      </p:sp>
      <p:sp>
        <p:nvSpPr>
          <p:cNvPr id="65" name="Shape 42">
            <a:extLst>
              <a:ext uri="{FF2B5EF4-FFF2-40B4-BE49-F238E27FC236}">
                <a16:creationId xmlns:a16="http://schemas.microsoft.com/office/drawing/2014/main" id="{1B1FB29E-BC76-94DD-13FC-25CBFA59E3C7}"/>
              </a:ext>
            </a:extLst>
          </p:cNvPr>
          <p:cNvSpPr/>
          <p:nvPr/>
        </p:nvSpPr>
        <p:spPr>
          <a:xfrm>
            <a:off x="5895137" y="1162202"/>
            <a:ext cx="2686507" cy="3486607"/>
          </a:xfrm>
          <a:prstGeom prst="roundRect">
            <a:avLst>
              <a:gd name="adj" fmla="val 966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66" name="Shape 43">
            <a:extLst>
              <a:ext uri="{FF2B5EF4-FFF2-40B4-BE49-F238E27FC236}">
                <a16:creationId xmlns:a16="http://schemas.microsoft.com/office/drawing/2014/main" id="{71B55D4E-5308-43F8-BBF9-FBD94D94BE02}"/>
              </a:ext>
            </a:extLst>
          </p:cNvPr>
          <p:cNvSpPr/>
          <p:nvPr/>
        </p:nvSpPr>
        <p:spPr>
          <a:xfrm>
            <a:off x="5895137" y="1162202"/>
            <a:ext cx="28346" cy="3486607"/>
          </a:xfrm>
          <a:prstGeom prst="roundRect">
            <a:avLst>
              <a:gd name="adj" fmla="val 91514"/>
            </a:avLst>
          </a:prstGeom>
          <a:solidFill>
            <a:srgbClr val="FF8F00"/>
          </a:solidFill>
          <a:ln w="12700">
            <a:solidFill>
              <a:srgbClr val="FF8F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7" name="Shape 44">
            <a:extLst>
              <a:ext uri="{FF2B5EF4-FFF2-40B4-BE49-F238E27FC236}">
                <a16:creationId xmlns:a16="http://schemas.microsoft.com/office/drawing/2014/main" id="{65314D1C-D6C5-EB04-ECD7-1A89A20A7E1B}"/>
              </a:ext>
            </a:extLst>
          </p:cNvPr>
          <p:cNvSpPr/>
          <p:nvPr/>
        </p:nvSpPr>
        <p:spPr>
          <a:xfrm>
            <a:off x="6076188" y="1591970"/>
            <a:ext cx="2352751" cy="9144"/>
          </a:xfrm>
          <a:prstGeom prst="rect">
            <a:avLst/>
          </a:prstGeom>
          <a:solidFill>
            <a:srgbClr val="2A4A6B"/>
          </a:solidFill>
          <a:ln w="12700">
            <a:solidFill>
              <a:srgbClr val="2A4A6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68" name="Image 21" descr="preencoded.png">
            <a:extLst>
              <a:ext uri="{FF2B5EF4-FFF2-40B4-BE49-F238E27FC236}">
                <a16:creationId xmlns:a16="http://schemas.microsoft.com/office/drawing/2014/main" id="{9948A2E8-D7C9-E155-1820-FE00CC162538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6076188" y="1347826"/>
            <a:ext cx="133502" cy="133502"/>
          </a:xfrm>
          <a:prstGeom prst="rect">
            <a:avLst/>
          </a:prstGeom>
        </p:spPr>
      </p:pic>
      <p:sp>
        <p:nvSpPr>
          <p:cNvPr id="69" name="Text 45">
            <a:extLst>
              <a:ext uri="{FF2B5EF4-FFF2-40B4-BE49-F238E27FC236}">
                <a16:creationId xmlns:a16="http://schemas.microsoft.com/office/drawing/2014/main" id="{C6EE03D9-2295-7409-9C91-41BD172320FC}"/>
              </a:ext>
            </a:extLst>
          </p:cNvPr>
          <p:cNvSpPr txBox="1"/>
          <p:nvPr/>
        </p:nvSpPr>
        <p:spPr>
          <a:xfrm>
            <a:off x="6286500" y="1314907"/>
            <a:ext cx="1248156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③ 3단계 위험도 분류</a:t>
            </a:r>
            <a:endParaRPr lang="en-US" sz="1000" dirty="0"/>
          </a:p>
        </p:txBody>
      </p:sp>
      <p:sp>
        <p:nvSpPr>
          <p:cNvPr id="70" name="Shape 46">
            <a:extLst>
              <a:ext uri="{FF2B5EF4-FFF2-40B4-BE49-F238E27FC236}">
                <a16:creationId xmlns:a16="http://schemas.microsoft.com/office/drawing/2014/main" id="{7F2CAEFC-F721-2205-D9C9-69152D48D21B}"/>
              </a:ext>
            </a:extLst>
          </p:cNvPr>
          <p:cNvSpPr/>
          <p:nvPr/>
        </p:nvSpPr>
        <p:spPr>
          <a:xfrm>
            <a:off x="6076188" y="1714500"/>
            <a:ext cx="2352751" cy="437998"/>
          </a:xfrm>
          <a:prstGeom prst="roundRect">
            <a:avLst>
              <a:gd name="adj" fmla="val 27231"/>
            </a:avLst>
          </a:prstGeom>
          <a:solidFill>
            <a:srgbClr val="0A162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1" name="Shape 47">
            <a:extLst>
              <a:ext uri="{FF2B5EF4-FFF2-40B4-BE49-F238E27FC236}">
                <a16:creationId xmlns:a16="http://schemas.microsoft.com/office/drawing/2014/main" id="{A626CE9E-E645-CCF6-29EB-B7DB8DDB94F6}"/>
              </a:ext>
            </a:extLst>
          </p:cNvPr>
          <p:cNvSpPr/>
          <p:nvPr/>
        </p:nvSpPr>
        <p:spPr>
          <a:xfrm>
            <a:off x="6076188" y="1714500"/>
            <a:ext cx="476402" cy="437998"/>
          </a:xfrm>
          <a:prstGeom prst="roundRect">
            <a:avLst>
              <a:gd name="adj" fmla="val 27231"/>
            </a:avLst>
          </a:prstGeom>
          <a:solidFill>
            <a:srgbClr val="EF535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2" name="Text 48">
            <a:extLst>
              <a:ext uri="{FF2B5EF4-FFF2-40B4-BE49-F238E27FC236}">
                <a16:creationId xmlns:a16="http://schemas.microsoft.com/office/drawing/2014/main" id="{6DCAFC1A-F6EB-5F5E-1CB9-65E52C3F41E5}"/>
              </a:ext>
            </a:extLst>
          </p:cNvPr>
          <p:cNvSpPr txBox="1"/>
          <p:nvPr/>
        </p:nvSpPr>
        <p:spPr>
          <a:xfrm>
            <a:off x="6192317" y="1790395"/>
            <a:ext cx="3246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HIGH</a:t>
            </a:r>
            <a:endParaRPr lang="en-US" sz="800" dirty="0"/>
          </a:p>
        </p:txBody>
      </p:sp>
      <p:sp>
        <p:nvSpPr>
          <p:cNvPr id="73" name="Text 49">
            <a:extLst>
              <a:ext uri="{FF2B5EF4-FFF2-40B4-BE49-F238E27FC236}">
                <a16:creationId xmlns:a16="http://schemas.microsoft.com/office/drawing/2014/main" id="{E01E27FF-EE24-3186-1414-4F141DD0D5AF}"/>
              </a:ext>
            </a:extLst>
          </p:cNvPr>
          <p:cNvSpPr txBox="1"/>
          <p:nvPr/>
        </p:nvSpPr>
        <p:spPr>
          <a:xfrm>
            <a:off x="6250838" y="1933956"/>
            <a:ext cx="2103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(3)</a:t>
            </a:r>
            <a:endParaRPr lang="en-US" sz="800" dirty="0"/>
          </a:p>
        </p:txBody>
      </p:sp>
      <p:sp>
        <p:nvSpPr>
          <p:cNvPr id="74" name="Text 50">
            <a:extLst>
              <a:ext uri="{FF2B5EF4-FFF2-40B4-BE49-F238E27FC236}">
                <a16:creationId xmlns:a16="http://schemas.microsoft.com/office/drawing/2014/main" id="{160607A1-33F9-9E7D-F999-EF40F094A097}"/>
              </a:ext>
            </a:extLst>
          </p:cNvPr>
          <p:cNvSpPr txBox="1"/>
          <p:nvPr/>
        </p:nvSpPr>
        <p:spPr>
          <a:xfrm>
            <a:off x="6647688" y="1788566"/>
            <a:ext cx="182148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킥보드 · 자전거 · </a:t>
            </a:r>
            <a:r>
              <a:rPr lang="en-US" sz="800" dirty="0" err="1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차량</a:t>
            </a:r>
            <a:r>
              <a:rPr lang="en-US" altLang="ko-KR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· </a:t>
            </a:r>
            <a:r>
              <a:rPr lang="ko-KR" alt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버스 </a:t>
            </a:r>
            <a:r>
              <a:rPr lang="en-US" altLang="ko-KR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·</a:t>
            </a:r>
            <a:r>
              <a:rPr lang="ko-KR" alt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트럭</a:t>
            </a:r>
            <a:endParaRPr lang="en-US" sz="800" dirty="0"/>
          </a:p>
        </p:txBody>
      </p:sp>
      <p:sp>
        <p:nvSpPr>
          <p:cNvPr id="75" name="Text 51">
            <a:extLst>
              <a:ext uri="{FF2B5EF4-FFF2-40B4-BE49-F238E27FC236}">
                <a16:creationId xmlns:a16="http://schemas.microsoft.com/office/drawing/2014/main" id="{5D5EDB97-1672-0105-3B33-23207C24E0F5}"/>
              </a:ext>
            </a:extLst>
          </p:cNvPr>
          <p:cNvSpPr txBox="1"/>
          <p:nvPr/>
        </p:nvSpPr>
        <p:spPr>
          <a:xfrm>
            <a:off x="6647688" y="1950415"/>
            <a:ext cx="1762963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🔴 5m 이내 즉시 경고</a:t>
            </a:r>
            <a:endParaRPr lang="en-US" sz="800" dirty="0"/>
          </a:p>
        </p:txBody>
      </p:sp>
      <p:sp>
        <p:nvSpPr>
          <p:cNvPr id="76" name="Shape 52">
            <a:extLst>
              <a:ext uri="{FF2B5EF4-FFF2-40B4-BE49-F238E27FC236}">
                <a16:creationId xmlns:a16="http://schemas.microsoft.com/office/drawing/2014/main" id="{35B12DA6-7571-2D5E-3F67-D3F9374090AE}"/>
              </a:ext>
            </a:extLst>
          </p:cNvPr>
          <p:cNvSpPr/>
          <p:nvPr/>
        </p:nvSpPr>
        <p:spPr>
          <a:xfrm>
            <a:off x="6076188" y="2229307"/>
            <a:ext cx="2352751" cy="437998"/>
          </a:xfrm>
          <a:prstGeom prst="roundRect">
            <a:avLst>
              <a:gd name="adj" fmla="val 27231"/>
            </a:avLst>
          </a:prstGeom>
          <a:solidFill>
            <a:srgbClr val="0A162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7" name="Shape 53">
            <a:extLst>
              <a:ext uri="{FF2B5EF4-FFF2-40B4-BE49-F238E27FC236}">
                <a16:creationId xmlns:a16="http://schemas.microsoft.com/office/drawing/2014/main" id="{C33AE90E-4CB6-18DA-9F96-3C57C5D09E71}"/>
              </a:ext>
            </a:extLst>
          </p:cNvPr>
          <p:cNvSpPr/>
          <p:nvPr/>
        </p:nvSpPr>
        <p:spPr>
          <a:xfrm>
            <a:off x="6076188" y="2229307"/>
            <a:ext cx="476402" cy="437998"/>
          </a:xfrm>
          <a:prstGeom prst="roundRect">
            <a:avLst>
              <a:gd name="adj" fmla="val 27231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8" name="Text 54">
            <a:extLst>
              <a:ext uri="{FF2B5EF4-FFF2-40B4-BE49-F238E27FC236}">
                <a16:creationId xmlns:a16="http://schemas.microsoft.com/office/drawing/2014/main" id="{479A0F16-AC54-1DB1-B3E0-F50555878432}"/>
              </a:ext>
            </a:extLst>
          </p:cNvPr>
          <p:cNvSpPr txBox="1"/>
          <p:nvPr/>
        </p:nvSpPr>
        <p:spPr>
          <a:xfrm>
            <a:off x="6210605" y="2305202"/>
            <a:ext cx="2862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MED</a:t>
            </a:r>
            <a:endParaRPr lang="en-US" sz="800" dirty="0"/>
          </a:p>
        </p:txBody>
      </p:sp>
      <p:sp>
        <p:nvSpPr>
          <p:cNvPr id="79" name="Text 55">
            <a:extLst>
              <a:ext uri="{FF2B5EF4-FFF2-40B4-BE49-F238E27FC236}">
                <a16:creationId xmlns:a16="http://schemas.microsoft.com/office/drawing/2014/main" id="{694E2E15-6788-BA84-2E79-80722308966C}"/>
              </a:ext>
            </a:extLst>
          </p:cNvPr>
          <p:cNvSpPr txBox="1"/>
          <p:nvPr/>
        </p:nvSpPr>
        <p:spPr>
          <a:xfrm>
            <a:off x="6250838" y="2447849"/>
            <a:ext cx="2103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(2)</a:t>
            </a:r>
            <a:endParaRPr lang="en-US" sz="800" dirty="0"/>
          </a:p>
        </p:txBody>
      </p:sp>
      <p:sp>
        <p:nvSpPr>
          <p:cNvPr id="80" name="Text 56">
            <a:extLst>
              <a:ext uri="{FF2B5EF4-FFF2-40B4-BE49-F238E27FC236}">
                <a16:creationId xmlns:a16="http://schemas.microsoft.com/office/drawing/2014/main" id="{319FD863-EA5F-406D-042F-214BB4993DAE}"/>
              </a:ext>
            </a:extLst>
          </p:cNvPr>
          <p:cNvSpPr txBox="1"/>
          <p:nvPr/>
        </p:nvSpPr>
        <p:spPr>
          <a:xfrm>
            <a:off x="6647688" y="2302459"/>
            <a:ext cx="182148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ko-KR" alt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사람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· </a:t>
            </a:r>
            <a:r>
              <a:rPr lang="ko-KR" alt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신호등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· </a:t>
            </a:r>
            <a:r>
              <a:rPr lang="ko-KR" altLang="en-US" sz="800" dirty="0" err="1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스탑</a:t>
            </a:r>
            <a:r>
              <a:rPr lang="ko-KR" alt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사인</a:t>
            </a:r>
            <a:r>
              <a:rPr lang="en-US" altLang="ko-KR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·</a:t>
            </a:r>
            <a:r>
              <a:rPr lang="ko-KR" alt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</a:t>
            </a:r>
            <a:endParaRPr lang="en-US" sz="800" dirty="0"/>
          </a:p>
        </p:txBody>
      </p:sp>
      <p:sp>
        <p:nvSpPr>
          <p:cNvPr id="81" name="Text 57">
            <a:extLst>
              <a:ext uri="{FF2B5EF4-FFF2-40B4-BE49-F238E27FC236}">
                <a16:creationId xmlns:a16="http://schemas.microsoft.com/office/drawing/2014/main" id="{A6B8EF75-8F04-7017-EF69-0A9CDDCF3652}"/>
              </a:ext>
            </a:extLst>
          </p:cNvPr>
          <p:cNvSpPr txBox="1"/>
          <p:nvPr/>
        </p:nvSpPr>
        <p:spPr>
          <a:xfrm>
            <a:off x="6647688" y="2464308"/>
            <a:ext cx="1762963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🟡 3m 이내 경고</a:t>
            </a:r>
            <a:endParaRPr lang="en-US" sz="800" dirty="0"/>
          </a:p>
        </p:txBody>
      </p:sp>
      <p:sp>
        <p:nvSpPr>
          <p:cNvPr id="82" name="Shape 58">
            <a:extLst>
              <a:ext uri="{FF2B5EF4-FFF2-40B4-BE49-F238E27FC236}">
                <a16:creationId xmlns:a16="http://schemas.microsoft.com/office/drawing/2014/main" id="{B4849950-2DB1-87FB-8D2D-F90830DF75B9}"/>
              </a:ext>
            </a:extLst>
          </p:cNvPr>
          <p:cNvSpPr/>
          <p:nvPr/>
        </p:nvSpPr>
        <p:spPr>
          <a:xfrm>
            <a:off x="6076188" y="2743200"/>
            <a:ext cx="2352751" cy="437998"/>
          </a:xfrm>
          <a:prstGeom prst="roundRect">
            <a:avLst>
              <a:gd name="adj" fmla="val 27231"/>
            </a:avLst>
          </a:prstGeom>
          <a:solidFill>
            <a:srgbClr val="0A162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3" name="Shape 59">
            <a:extLst>
              <a:ext uri="{FF2B5EF4-FFF2-40B4-BE49-F238E27FC236}">
                <a16:creationId xmlns:a16="http://schemas.microsoft.com/office/drawing/2014/main" id="{11A9D142-72C1-5448-A93A-A7B95574C65E}"/>
              </a:ext>
            </a:extLst>
          </p:cNvPr>
          <p:cNvSpPr/>
          <p:nvPr/>
        </p:nvSpPr>
        <p:spPr>
          <a:xfrm>
            <a:off x="6076188" y="2743200"/>
            <a:ext cx="476402" cy="437998"/>
          </a:xfrm>
          <a:prstGeom prst="roundRect">
            <a:avLst>
              <a:gd name="adj" fmla="val 27231"/>
            </a:avLst>
          </a:prstGeom>
          <a:solidFill>
            <a:srgbClr val="4CAF5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4" name="Text 60">
            <a:extLst>
              <a:ext uri="{FF2B5EF4-FFF2-40B4-BE49-F238E27FC236}">
                <a16:creationId xmlns:a16="http://schemas.microsoft.com/office/drawing/2014/main" id="{D891D9CB-C253-B8A3-9D71-046B03FB078C}"/>
              </a:ext>
            </a:extLst>
          </p:cNvPr>
          <p:cNvSpPr txBox="1"/>
          <p:nvPr/>
        </p:nvSpPr>
        <p:spPr>
          <a:xfrm>
            <a:off x="6209690" y="2819095"/>
            <a:ext cx="29535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LOW</a:t>
            </a:r>
            <a:endParaRPr lang="en-US" sz="800" dirty="0"/>
          </a:p>
        </p:txBody>
      </p:sp>
      <p:sp>
        <p:nvSpPr>
          <p:cNvPr id="85" name="Text 61">
            <a:extLst>
              <a:ext uri="{FF2B5EF4-FFF2-40B4-BE49-F238E27FC236}">
                <a16:creationId xmlns:a16="http://schemas.microsoft.com/office/drawing/2014/main" id="{70F950DC-A6FC-C5B0-3985-7F1A8F095324}"/>
              </a:ext>
            </a:extLst>
          </p:cNvPr>
          <p:cNvSpPr txBox="1"/>
          <p:nvPr/>
        </p:nvSpPr>
        <p:spPr>
          <a:xfrm>
            <a:off x="6250838" y="2962656"/>
            <a:ext cx="2103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(1)</a:t>
            </a:r>
            <a:endParaRPr lang="en-US" sz="800" dirty="0"/>
          </a:p>
        </p:txBody>
      </p:sp>
      <p:sp>
        <p:nvSpPr>
          <p:cNvPr id="86" name="Text 62">
            <a:extLst>
              <a:ext uri="{FF2B5EF4-FFF2-40B4-BE49-F238E27FC236}">
                <a16:creationId xmlns:a16="http://schemas.microsoft.com/office/drawing/2014/main" id="{E4C65BB4-74EA-025B-0579-F9727DB62D27}"/>
              </a:ext>
            </a:extLst>
          </p:cNvPr>
          <p:cNvSpPr txBox="1"/>
          <p:nvPr/>
        </p:nvSpPr>
        <p:spPr>
          <a:xfrm>
            <a:off x="6647688" y="2817266"/>
            <a:ext cx="182148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ko-KR" altLang="en-US" sz="800" dirty="0" err="1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볼라드</a:t>
            </a:r>
            <a:r>
              <a:rPr lang="en-US" altLang="ko-KR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· </a:t>
            </a:r>
            <a:r>
              <a:rPr lang="en-US" sz="800" dirty="0" err="1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벤치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· 표지판 · 나무</a:t>
            </a:r>
            <a:endParaRPr lang="en-US" sz="800" dirty="0"/>
          </a:p>
        </p:txBody>
      </p:sp>
      <p:sp>
        <p:nvSpPr>
          <p:cNvPr id="87" name="Text 63">
            <a:extLst>
              <a:ext uri="{FF2B5EF4-FFF2-40B4-BE49-F238E27FC236}">
                <a16:creationId xmlns:a16="http://schemas.microsoft.com/office/drawing/2014/main" id="{4A6FF5C6-74D5-9E8F-9FCF-4799D0F62AAF}"/>
              </a:ext>
            </a:extLst>
          </p:cNvPr>
          <p:cNvSpPr txBox="1"/>
          <p:nvPr/>
        </p:nvSpPr>
        <p:spPr>
          <a:xfrm>
            <a:off x="6647688" y="2979115"/>
            <a:ext cx="1821485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🟢 참고 정보 제공</a:t>
            </a:r>
            <a:endParaRPr lang="en-US" sz="800" dirty="0"/>
          </a:p>
        </p:txBody>
      </p:sp>
      <p:sp>
        <p:nvSpPr>
          <p:cNvPr id="88" name="Shape 64">
            <a:extLst>
              <a:ext uri="{FF2B5EF4-FFF2-40B4-BE49-F238E27FC236}">
                <a16:creationId xmlns:a16="http://schemas.microsoft.com/office/drawing/2014/main" id="{1AA7A71B-0680-4FC4-FF28-6CDD178D51C6}"/>
              </a:ext>
            </a:extLst>
          </p:cNvPr>
          <p:cNvSpPr/>
          <p:nvPr/>
        </p:nvSpPr>
        <p:spPr>
          <a:xfrm>
            <a:off x="6076188" y="4248302"/>
            <a:ext cx="2352751" cy="9144"/>
          </a:xfrm>
          <a:prstGeom prst="rect">
            <a:avLst/>
          </a:prstGeom>
          <a:solidFill>
            <a:srgbClr val="2A4A6B"/>
          </a:solidFill>
          <a:ln w="12700">
            <a:solidFill>
              <a:srgbClr val="2A4A6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9" name="Text 65">
            <a:extLst>
              <a:ext uri="{FF2B5EF4-FFF2-40B4-BE49-F238E27FC236}">
                <a16:creationId xmlns:a16="http://schemas.microsoft.com/office/drawing/2014/main" id="{5DDF061F-7CF6-CCBE-298B-AA012B399D7B}"/>
              </a:ext>
            </a:extLst>
          </p:cNvPr>
          <p:cNvSpPr txBox="1"/>
          <p:nvPr/>
        </p:nvSpPr>
        <p:spPr>
          <a:xfrm>
            <a:off x="5982005" y="4352544"/>
            <a:ext cx="2541118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💡 위험도별 </a:t>
            </a: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TTS 우선순위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자동 조정</a:t>
            </a:r>
            <a:endParaRPr lang="en-US" sz="800" dirty="0"/>
          </a:p>
        </p:txBody>
      </p:sp>
      <p:sp>
        <p:nvSpPr>
          <p:cNvPr id="90" name="Text 66">
            <a:extLst>
              <a:ext uri="{FF2B5EF4-FFF2-40B4-BE49-F238E27FC236}">
                <a16:creationId xmlns:a16="http://schemas.microsoft.com/office/drawing/2014/main" id="{2D24BDC7-BF7D-B182-E19D-F99854D66814}"/>
              </a:ext>
            </a:extLst>
          </p:cNvPr>
          <p:cNvSpPr txBox="1"/>
          <p:nvPr/>
        </p:nvSpPr>
        <p:spPr>
          <a:xfrm>
            <a:off x="8513978" y="4886554"/>
            <a:ext cx="3337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11 / 30</a:t>
            </a:r>
            <a:endParaRPr lang="en-US" sz="800" dirty="0"/>
          </a:p>
        </p:txBody>
      </p:sp>
      <p:sp>
        <p:nvSpPr>
          <p:cNvPr id="91" name="Text 67">
            <a:extLst>
              <a:ext uri="{FF2B5EF4-FFF2-40B4-BE49-F238E27FC236}">
                <a16:creationId xmlns:a16="http://schemas.microsoft.com/office/drawing/2014/main" id="{8840D6F7-9718-E911-EF5E-B57D0C01841D}"/>
              </a:ext>
            </a:extLst>
          </p:cNvPr>
          <p:cNvSpPr txBox="1"/>
          <p:nvPr/>
        </p:nvSpPr>
        <p:spPr>
          <a:xfrm>
            <a:off x="649589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92" name="Text 68">
            <a:extLst>
              <a:ext uri="{FF2B5EF4-FFF2-40B4-BE49-F238E27FC236}">
                <a16:creationId xmlns:a16="http://schemas.microsoft.com/office/drawing/2014/main" id="{32C131FD-570D-2323-9838-D781E2ED1374}"/>
              </a:ext>
            </a:extLst>
          </p:cNvPr>
          <p:cNvSpPr txBox="1"/>
          <p:nvPr/>
        </p:nvSpPr>
        <p:spPr>
          <a:xfrm>
            <a:off x="682325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93" name="Text 69">
            <a:extLst>
              <a:ext uri="{FF2B5EF4-FFF2-40B4-BE49-F238E27FC236}">
                <a16:creationId xmlns:a16="http://schemas.microsoft.com/office/drawing/2014/main" id="{23C7D496-6C78-DD4C-667E-BC7B699A0E09}"/>
              </a:ext>
            </a:extLst>
          </p:cNvPr>
          <p:cNvSpPr txBox="1"/>
          <p:nvPr/>
        </p:nvSpPr>
        <p:spPr>
          <a:xfrm>
            <a:off x="706374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94" name="Text 70">
            <a:extLst>
              <a:ext uri="{FF2B5EF4-FFF2-40B4-BE49-F238E27FC236}">
                <a16:creationId xmlns:a16="http://schemas.microsoft.com/office/drawing/2014/main" id="{D9F5E03F-62F4-7FB9-536A-D48A6171448B}"/>
              </a:ext>
            </a:extLst>
          </p:cNvPr>
          <p:cNvSpPr txBox="1"/>
          <p:nvPr/>
        </p:nvSpPr>
        <p:spPr>
          <a:xfrm>
            <a:off x="74788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95" name="Text 71">
            <a:extLst>
              <a:ext uri="{FF2B5EF4-FFF2-40B4-BE49-F238E27FC236}">
                <a16:creationId xmlns:a16="http://schemas.microsoft.com/office/drawing/2014/main" id="{8F6035C9-9A36-D16E-361A-17BEE25A6D1F}"/>
              </a:ext>
            </a:extLst>
          </p:cNvPr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96" name="Text 72">
            <a:extLst>
              <a:ext uri="{FF2B5EF4-FFF2-40B4-BE49-F238E27FC236}">
                <a16:creationId xmlns:a16="http://schemas.microsoft.com/office/drawing/2014/main" id="{67D60ACB-CEF3-2ADE-9635-5506F79232E2}"/>
              </a:ext>
            </a:extLst>
          </p:cNvPr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pic>
        <p:nvPicPr>
          <p:cNvPr id="98" name="그림 97" descr="라인, 텍스트, 그래프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0786FE8-772D-4F04-816A-D8806CD3A1B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64661" y="3456889"/>
            <a:ext cx="2234028" cy="1048817"/>
          </a:xfrm>
          <a:prstGeom prst="rect">
            <a:avLst/>
          </a:prstGeom>
        </p:spPr>
      </p:pic>
      <p:pic>
        <p:nvPicPr>
          <p:cNvPr id="100" name="그림 99">
            <a:extLst>
              <a:ext uri="{FF2B5EF4-FFF2-40B4-BE49-F238E27FC236}">
                <a16:creationId xmlns:a16="http://schemas.microsoft.com/office/drawing/2014/main" id="{5E3871A5-83FF-7D8A-93D2-30132279081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38787" y="2495831"/>
            <a:ext cx="1695687" cy="342948"/>
          </a:xfrm>
          <a:prstGeom prst="rect">
            <a:avLst/>
          </a:prstGeom>
        </p:spPr>
      </p:pic>
      <p:pic>
        <p:nvPicPr>
          <p:cNvPr id="102" name="그림 101">
            <a:extLst>
              <a:ext uri="{FF2B5EF4-FFF2-40B4-BE49-F238E27FC236}">
                <a16:creationId xmlns:a16="http://schemas.microsoft.com/office/drawing/2014/main" id="{CEA53F6B-3FC6-62AF-9D26-4465A9A47CE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67471" y="2929200"/>
            <a:ext cx="838317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69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571500" y="381305"/>
            <a:ext cx="81153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사용자 앱 UI/UX</a:t>
            </a:r>
            <a:endParaRPr lang="en-US" sz="1800" dirty="0"/>
          </a:p>
        </p:txBody>
      </p:sp>
      <p:sp>
        <p:nvSpPr>
          <p:cNvPr id="5" name="Text 3"/>
          <p:cNvSpPr txBox="1"/>
          <p:nvPr/>
        </p:nvSpPr>
        <p:spPr>
          <a:xfrm>
            <a:off x="571500" y="761695"/>
            <a:ext cx="81153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User Application Features &amp; Experience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571500" y="1123798"/>
            <a:ext cx="2572207" cy="1733702"/>
          </a:xfrm>
          <a:prstGeom prst="roundRect">
            <a:avLst>
              <a:gd name="adj" fmla="val 2318"/>
            </a:avLst>
          </a:prstGeom>
          <a:solidFill>
            <a:srgbClr val="1B2A4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Shape 5"/>
          <p:cNvSpPr/>
          <p:nvPr/>
        </p:nvSpPr>
        <p:spPr>
          <a:xfrm>
            <a:off x="571500" y="1123798"/>
            <a:ext cx="2564892" cy="28346"/>
          </a:xfrm>
          <a:prstGeom prst="rect">
            <a:avLst/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l="-38653" r="-38653"/>
          <a:stretch/>
        </p:blipFill>
        <p:spPr>
          <a:xfrm>
            <a:off x="705002" y="1271930"/>
            <a:ext cx="228600" cy="171907"/>
          </a:xfrm>
          <a:prstGeom prst="rect">
            <a:avLst/>
          </a:prstGeom>
        </p:spPr>
      </p:pic>
      <p:sp>
        <p:nvSpPr>
          <p:cNvPr id="9" name="Text 6"/>
          <p:cNvSpPr txBox="1"/>
          <p:nvPr/>
        </p:nvSpPr>
        <p:spPr>
          <a:xfrm>
            <a:off x="1028700" y="1257300"/>
            <a:ext cx="1110996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100% Voice UI</a:t>
            </a:r>
            <a:endParaRPr lang="en-US" sz="10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02" y="1827886"/>
            <a:ext cx="590702" cy="17190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05002" y="1827886"/>
            <a:ext cx="590702" cy="1719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"~로 안내해줘"</a:t>
            </a:r>
            <a:endParaRPr lang="en-US" sz="8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rcRect l="-121" r="-121"/>
          <a:stretch/>
        </p:blipFill>
        <p:spPr>
          <a:xfrm>
            <a:off x="1344168" y="1875434"/>
            <a:ext cx="47549" cy="75895"/>
          </a:xfrm>
          <a:prstGeom prst="rect">
            <a:avLst/>
          </a:prstGeom>
        </p:spPr>
      </p:pic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8410" y="1827886"/>
            <a:ext cx="400507" cy="17190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48410" y="1827886"/>
            <a:ext cx="400507" cy="1719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STT 인식</a:t>
            </a:r>
            <a:endParaRPr lang="en-US" sz="8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5"/>
          <a:srcRect l="-121" r="-121"/>
          <a:stretch/>
        </p:blipFill>
        <p:spPr>
          <a:xfrm>
            <a:off x="1897380" y="1875434"/>
            <a:ext cx="47549" cy="7589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2536" y="1827886"/>
            <a:ext cx="466344" cy="171907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2002536" y="1827886"/>
            <a:ext cx="467258" cy="1719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Tmap 연동</a:t>
            </a:r>
            <a:endParaRPr lang="en-US" sz="800" dirty="0"/>
          </a:p>
        </p:txBody>
      </p:sp>
      <p:sp>
        <p:nvSpPr>
          <p:cNvPr id="18" name="Text 10"/>
          <p:cNvSpPr txBox="1"/>
          <p:nvPr/>
        </p:nvSpPr>
        <p:spPr>
          <a:xfrm>
            <a:off x="705002" y="2104034"/>
            <a:ext cx="2653589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화면 터치가 전혀 필요 없는 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완전 음성 인터페이스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구현</a:t>
            </a:r>
            <a:endParaRPr lang="en-US" sz="800" dirty="0"/>
          </a:p>
        </p:txBody>
      </p:sp>
      <p:sp>
        <p:nvSpPr>
          <p:cNvPr id="19" name="Shape 11"/>
          <p:cNvSpPr/>
          <p:nvPr/>
        </p:nvSpPr>
        <p:spPr>
          <a:xfrm>
            <a:off x="705002" y="2511857"/>
            <a:ext cx="923544" cy="209398"/>
          </a:xfrm>
          <a:prstGeom prst="roundRect">
            <a:avLst>
              <a:gd name="adj" fmla="val 79396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2"/>
          <p:cNvSpPr txBox="1"/>
          <p:nvPr/>
        </p:nvSpPr>
        <p:spPr>
          <a:xfrm>
            <a:off x="771754" y="2550262"/>
            <a:ext cx="940918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No-Touch Interface</a:t>
            </a:r>
            <a:endParaRPr lang="en-US" sz="800" dirty="0"/>
          </a:p>
        </p:txBody>
      </p:sp>
      <p:sp>
        <p:nvSpPr>
          <p:cNvPr id="21" name="Shape 13"/>
          <p:cNvSpPr/>
          <p:nvPr/>
        </p:nvSpPr>
        <p:spPr>
          <a:xfrm>
            <a:off x="3289097" y="1123798"/>
            <a:ext cx="2572207" cy="1733702"/>
          </a:xfrm>
          <a:prstGeom prst="roundRect">
            <a:avLst>
              <a:gd name="adj" fmla="val 2318"/>
            </a:avLst>
          </a:prstGeom>
          <a:solidFill>
            <a:srgbClr val="1B2A4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2" name="Shape 14"/>
          <p:cNvSpPr/>
          <p:nvPr/>
        </p:nvSpPr>
        <p:spPr>
          <a:xfrm>
            <a:off x="3289097" y="1123798"/>
            <a:ext cx="2565806" cy="28346"/>
          </a:xfrm>
          <a:prstGeom prst="rect">
            <a:avLst/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3" name="Image 6" descr="preencoded.png"/>
          <p:cNvPicPr>
            <a:picLocks noChangeAspect="1"/>
          </p:cNvPicPr>
          <p:nvPr/>
        </p:nvPicPr>
        <p:blipFill>
          <a:blip r:embed="rId8"/>
          <a:srcRect l="-16489" r="-16489"/>
          <a:stretch/>
        </p:blipFill>
        <p:spPr>
          <a:xfrm>
            <a:off x="3422599" y="1271930"/>
            <a:ext cx="228600" cy="171907"/>
          </a:xfrm>
          <a:prstGeom prst="rect">
            <a:avLst/>
          </a:prstGeom>
        </p:spPr>
      </p:pic>
      <p:sp>
        <p:nvSpPr>
          <p:cNvPr id="24" name="Text 15"/>
          <p:cNvSpPr txBox="1"/>
          <p:nvPr/>
        </p:nvSpPr>
        <p:spPr>
          <a:xfrm>
            <a:off x="3746297" y="1257300"/>
            <a:ext cx="1166774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지능형 센서 퓨전</a:t>
            </a:r>
            <a:endParaRPr lang="en-US" sz="1000" dirty="0"/>
          </a:p>
        </p:txBody>
      </p:sp>
      <p:sp>
        <p:nvSpPr>
          <p:cNvPr id="25" name="Text 16"/>
          <p:cNvSpPr txBox="1"/>
          <p:nvPr/>
        </p:nvSpPr>
        <p:spPr>
          <a:xfrm>
            <a:off x="3422599" y="1808683"/>
            <a:ext cx="2397557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GPS Bearing (90%)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+ 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나침반 LPF (10%)</a:t>
            </a:r>
            <a:endParaRPr lang="en-US" sz="800" dirty="0"/>
          </a:p>
        </p:txBody>
      </p:sp>
      <p:sp>
        <p:nvSpPr>
          <p:cNvPr id="26" name="Text 17"/>
          <p:cNvSpPr txBox="1"/>
          <p:nvPr/>
        </p:nvSpPr>
        <p:spPr>
          <a:xfrm>
            <a:off x="3422599" y="1989734"/>
            <a:ext cx="2382012" cy="267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이동 중엔 GPS 궤적 우선, 정지 시 나침반 보조로 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체스트 마운트 흔들림 보정</a:t>
            </a:r>
            <a:endParaRPr lang="en-US" sz="800" dirty="0"/>
          </a:p>
        </p:txBody>
      </p:sp>
      <p:sp>
        <p:nvSpPr>
          <p:cNvPr id="27" name="Shape 18"/>
          <p:cNvSpPr/>
          <p:nvPr/>
        </p:nvSpPr>
        <p:spPr>
          <a:xfrm>
            <a:off x="3422599" y="2511857"/>
            <a:ext cx="895198" cy="209398"/>
          </a:xfrm>
          <a:prstGeom prst="roundRect">
            <a:avLst>
              <a:gd name="adj" fmla="val 79396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8" name="Text 19"/>
          <p:cNvSpPr txBox="1"/>
          <p:nvPr/>
        </p:nvSpPr>
        <p:spPr>
          <a:xfrm>
            <a:off x="3489350" y="2550262"/>
            <a:ext cx="9052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방향 안정화 알고리즘</a:t>
            </a:r>
            <a:endParaRPr lang="en-US" sz="800" dirty="0"/>
          </a:p>
        </p:txBody>
      </p:sp>
      <p:sp>
        <p:nvSpPr>
          <p:cNvPr id="29" name="Shape 20"/>
          <p:cNvSpPr/>
          <p:nvPr/>
        </p:nvSpPr>
        <p:spPr>
          <a:xfrm>
            <a:off x="6006694" y="1123798"/>
            <a:ext cx="2572207" cy="1733702"/>
          </a:xfrm>
          <a:prstGeom prst="roundRect">
            <a:avLst>
              <a:gd name="adj" fmla="val 2318"/>
            </a:avLst>
          </a:prstGeom>
          <a:solidFill>
            <a:srgbClr val="1B2A4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0" name="Shape 21"/>
          <p:cNvSpPr/>
          <p:nvPr/>
        </p:nvSpPr>
        <p:spPr>
          <a:xfrm>
            <a:off x="6006694" y="1123798"/>
            <a:ext cx="2564892" cy="28346"/>
          </a:xfrm>
          <a:prstGeom prst="rect">
            <a:avLst/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1" name="Image 7" descr="preencoded.png"/>
          <p:cNvPicPr>
            <a:picLocks noChangeAspect="1"/>
          </p:cNvPicPr>
          <p:nvPr/>
        </p:nvPicPr>
        <p:blipFill>
          <a:blip r:embed="rId9"/>
          <a:srcRect l="-16489" r="-16489"/>
          <a:stretch/>
        </p:blipFill>
        <p:spPr>
          <a:xfrm>
            <a:off x="6140196" y="1271930"/>
            <a:ext cx="228600" cy="171907"/>
          </a:xfrm>
          <a:prstGeom prst="rect">
            <a:avLst/>
          </a:prstGeom>
        </p:spPr>
      </p:pic>
      <p:sp>
        <p:nvSpPr>
          <p:cNvPr id="32" name="Text 22"/>
          <p:cNvSpPr txBox="1"/>
          <p:nvPr/>
        </p:nvSpPr>
        <p:spPr>
          <a:xfrm>
            <a:off x="6463894" y="1257300"/>
            <a:ext cx="102504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시계 방향 보정</a:t>
            </a:r>
            <a:endParaRPr lang="en-US" sz="1000" dirty="0"/>
          </a:p>
        </p:txBody>
      </p:sp>
      <p:sp>
        <p:nvSpPr>
          <p:cNvPr id="33" name="Text 23"/>
          <p:cNvSpPr txBox="1"/>
          <p:nvPr/>
        </p:nvSpPr>
        <p:spPr>
          <a:xfrm>
            <a:off x="6140196" y="1737360"/>
            <a:ext cx="248991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경로 이탈 시 절대 각도가 아닌 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상대적 방향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안내</a:t>
            </a:r>
            <a:endParaRPr lang="en-US" sz="800" dirty="0"/>
          </a:p>
        </p:txBody>
      </p:sp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0196" y="1917497"/>
            <a:ext cx="1338682" cy="239232"/>
          </a:xfrm>
          <a:prstGeom prst="rect">
            <a:avLst/>
          </a:prstGeom>
        </p:spPr>
      </p:pic>
      <p:sp>
        <p:nvSpPr>
          <p:cNvPr id="35" name="Text 24"/>
          <p:cNvSpPr/>
          <p:nvPr/>
        </p:nvSpPr>
        <p:spPr>
          <a:xfrm>
            <a:off x="6182715" y="1983792"/>
            <a:ext cx="1223925" cy="13350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"3시 </a:t>
            </a:r>
            <a:r>
              <a:rPr lang="en-US" sz="800" dirty="0" err="1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방향으로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돌아주세요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</a:t>
            </a:r>
            <a:endParaRPr lang="en-US" sz="800" dirty="0"/>
          </a:p>
        </p:txBody>
      </p:sp>
      <p:sp>
        <p:nvSpPr>
          <p:cNvPr id="36" name="Text 25"/>
          <p:cNvSpPr txBox="1"/>
          <p:nvPr/>
        </p:nvSpPr>
        <p:spPr>
          <a:xfrm>
            <a:off x="6140196" y="2194560"/>
            <a:ext cx="248991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지도를 보지 않고도 직관적인 복귀 가능</a:t>
            </a:r>
            <a:endParaRPr lang="en-US" sz="800" dirty="0"/>
          </a:p>
        </p:txBody>
      </p:sp>
      <p:sp>
        <p:nvSpPr>
          <p:cNvPr id="37" name="Shape 26"/>
          <p:cNvSpPr/>
          <p:nvPr/>
        </p:nvSpPr>
        <p:spPr>
          <a:xfrm>
            <a:off x="6140196" y="2511857"/>
            <a:ext cx="514807" cy="209398"/>
          </a:xfrm>
          <a:prstGeom prst="roundRect">
            <a:avLst>
              <a:gd name="adj" fmla="val 79396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8" name="Text 27"/>
          <p:cNvSpPr txBox="1"/>
          <p:nvPr/>
        </p:nvSpPr>
        <p:spPr>
          <a:xfrm>
            <a:off x="6206947" y="2550262"/>
            <a:ext cx="4572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직관적 UX</a:t>
            </a:r>
            <a:endParaRPr lang="en-US" sz="800" dirty="0"/>
          </a:p>
        </p:txBody>
      </p:sp>
      <p:sp>
        <p:nvSpPr>
          <p:cNvPr id="39" name="Shape 28"/>
          <p:cNvSpPr/>
          <p:nvPr/>
        </p:nvSpPr>
        <p:spPr>
          <a:xfrm>
            <a:off x="571500" y="3002890"/>
            <a:ext cx="3924605" cy="1571854"/>
          </a:xfrm>
          <a:prstGeom prst="roundRect">
            <a:avLst>
              <a:gd name="adj" fmla="val 2821"/>
            </a:avLst>
          </a:prstGeom>
          <a:solidFill>
            <a:srgbClr val="1B2A4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0" name="Shape 29"/>
          <p:cNvSpPr/>
          <p:nvPr/>
        </p:nvSpPr>
        <p:spPr>
          <a:xfrm>
            <a:off x="571500" y="3002890"/>
            <a:ext cx="3924605" cy="28346"/>
          </a:xfrm>
          <a:prstGeom prst="rect">
            <a:avLst/>
          </a:prstGeom>
          <a:solidFill>
            <a:srgbClr val="FFB30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41" name="Image 9" descr="preencoded.png"/>
          <p:cNvPicPr>
            <a:picLocks noChangeAspect="1"/>
          </p:cNvPicPr>
          <p:nvPr/>
        </p:nvPicPr>
        <p:blipFill>
          <a:blip r:embed="rId11"/>
          <a:srcRect l="-9102" r="-9102"/>
          <a:stretch/>
        </p:blipFill>
        <p:spPr>
          <a:xfrm>
            <a:off x="705002" y="3150108"/>
            <a:ext cx="228600" cy="171907"/>
          </a:xfrm>
          <a:prstGeom prst="rect">
            <a:avLst/>
          </a:prstGeom>
        </p:spPr>
      </p:pic>
      <p:sp>
        <p:nvSpPr>
          <p:cNvPr id="42" name="Text 30"/>
          <p:cNvSpPr txBox="1"/>
          <p:nvPr/>
        </p:nvSpPr>
        <p:spPr>
          <a:xfrm>
            <a:off x="1028700" y="3136392"/>
            <a:ext cx="243779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TTS 우선순위 큐 (Priority Queue)</a:t>
            </a:r>
            <a:endParaRPr lang="en-US" sz="1000" dirty="0"/>
          </a:p>
        </p:txBody>
      </p:sp>
      <p:pic>
        <p:nvPicPr>
          <p:cNvPr id="43" name="Image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5002" y="3630168"/>
            <a:ext cx="838505" cy="190195"/>
          </a:xfrm>
          <a:prstGeom prst="rect">
            <a:avLst/>
          </a:prstGeom>
        </p:spPr>
      </p:pic>
      <p:sp>
        <p:nvSpPr>
          <p:cNvPr id="44" name="Text 31"/>
          <p:cNvSpPr/>
          <p:nvPr/>
        </p:nvSpPr>
        <p:spPr>
          <a:xfrm>
            <a:off x="705002" y="3630168"/>
            <a:ext cx="838505" cy="191110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rgbClr val="FFC107"/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P1: 장애물 경고 (즉시)</a:t>
            </a:r>
            <a:endParaRPr lang="en-US" sz="800" dirty="0"/>
          </a:p>
        </p:txBody>
      </p:sp>
      <p:pic>
        <p:nvPicPr>
          <p:cNvPr id="45" name="Image 11" descr="preencoded.png"/>
          <p:cNvPicPr>
            <a:picLocks noChangeAspect="1"/>
          </p:cNvPicPr>
          <p:nvPr/>
        </p:nvPicPr>
        <p:blipFill>
          <a:blip r:embed="rId5"/>
          <a:srcRect l="-121" r="-121"/>
          <a:stretch/>
        </p:blipFill>
        <p:spPr>
          <a:xfrm>
            <a:off x="1594714" y="3686861"/>
            <a:ext cx="47549" cy="75895"/>
          </a:xfrm>
          <a:prstGeom prst="rect">
            <a:avLst/>
          </a:prstGeom>
        </p:spPr>
      </p:pic>
      <p:pic>
        <p:nvPicPr>
          <p:cNvPr id="46" name="Image 12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98955" y="3639312"/>
            <a:ext cx="905256" cy="171907"/>
          </a:xfrm>
          <a:prstGeom prst="rect">
            <a:avLst/>
          </a:prstGeom>
        </p:spPr>
      </p:pic>
      <p:sp>
        <p:nvSpPr>
          <p:cNvPr id="47" name="Text 32"/>
          <p:cNvSpPr/>
          <p:nvPr/>
        </p:nvSpPr>
        <p:spPr>
          <a:xfrm>
            <a:off x="1698955" y="3639312"/>
            <a:ext cx="905256" cy="1719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P2: 길안내 (대기 후 재생)</a:t>
            </a:r>
            <a:endParaRPr lang="en-US" sz="800" dirty="0"/>
          </a:p>
        </p:txBody>
      </p:sp>
      <p:sp>
        <p:nvSpPr>
          <p:cNvPr id="48" name="Text 33"/>
          <p:cNvSpPr txBox="1"/>
          <p:nvPr/>
        </p:nvSpPr>
        <p:spPr>
          <a:xfrm>
            <a:off x="705002" y="3925519"/>
            <a:ext cx="384871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오디오 충돌 방지를 위한 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지연 재생 시스템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구축</a:t>
            </a:r>
            <a:endParaRPr lang="en-US" sz="800" dirty="0"/>
          </a:p>
        </p:txBody>
      </p:sp>
      <p:sp>
        <p:nvSpPr>
          <p:cNvPr id="49" name="Text 34"/>
          <p:cNvSpPr txBox="1"/>
          <p:nvPr/>
        </p:nvSpPr>
        <p:spPr>
          <a:xfrm>
            <a:off x="705002" y="4106570"/>
            <a:ext cx="384871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S/W 아키텍처로 하드웨어 음성 채널 한계 극복</a:t>
            </a:r>
            <a:endParaRPr lang="en-US" sz="800" dirty="0"/>
          </a:p>
        </p:txBody>
      </p:sp>
      <p:sp>
        <p:nvSpPr>
          <p:cNvPr id="50" name="Shape 35"/>
          <p:cNvSpPr/>
          <p:nvPr/>
        </p:nvSpPr>
        <p:spPr>
          <a:xfrm>
            <a:off x="4647895" y="3002890"/>
            <a:ext cx="3924605" cy="1571854"/>
          </a:xfrm>
          <a:prstGeom prst="roundRect">
            <a:avLst>
              <a:gd name="adj" fmla="val 2821"/>
            </a:avLst>
          </a:prstGeom>
          <a:solidFill>
            <a:srgbClr val="1B2A4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1" name="Shape 36"/>
          <p:cNvSpPr/>
          <p:nvPr/>
        </p:nvSpPr>
        <p:spPr>
          <a:xfrm>
            <a:off x="4647895" y="3002890"/>
            <a:ext cx="3924605" cy="28346"/>
          </a:xfrm>
          <a:prstGeom prst="rect">
            <a:avLst/>
          </a:prstGeom>
          <a:solidFill>
            <a:srgbClr val="FF8F0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52" name="Image 13" descr="preencoded.png"/>
          <p:cNvPicPr>
            <a:picLocks noChangeAspect="1"/>
          </p:cNvPicPr>
          <p:nvPr/>
        </p:nvPicPr>
        <p:blipFill>
          <a:blip r:embed="rId14"/>
          <a:srcRect l="-3192" r="-3192"/>
          <a:stretch/>
        </p:blipFill>
        <p:spPr>
          <a:xfrm>
            <a:off x="4781398" y="3150108"/>
            <a:ext cx="228600" cy="171907"/>
          </a:xfrm>
          <a:prstGeom prst="rect">
            <a:avLst/>
          </a:prstGeom>
        </p:spPr>
      </p:pic>
      <p:sp>
        <p:nvSpPr>
          <p:cNvPr id="53" name="Text 37"/>
          <p:cNvSpPr txBox="1"/>
          <p:nvPr/>
        </p:nvSpPr>
        <p:spPr>
          <a:xfrm>
            <a:off x="5105095" y="3136392"/>
            <a:ext cx="139446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거리 기반 알림 필터</a:t>
            </a:r>
            <a:endParaRPr lang="en-US" sz="1000" dirty="0"/>
          </a:p>
        </p:txBody>
      </p:sp>
      <p:pic>
        <p:nvPicPr>
          <p:cNvPr id="54" name="Image 14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81398" y="3639312"/>
            <a:ext cx="599846" cy="171907"/>
          </a:xfrm>
          <a:prstGeom prst="rect">
            <a:avLst/>
          </a:prstGeom>
        </p:spPr>
      </p:pic>
      <p:sp>
        <p:nvSpPr>
          <p:cNvPr id="55" name="Text 38"/>
          <p:cNvSpPr/>
          <p:nvPr/>
        </p:nvSpPr>
        <p:spPr>
          <a:xfrm>
            <a:off x="4781398" y="3639312"/>
            <a:ext cx="600761" cy="1719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HIGH: 5m 이내</a:t>
            </a:r>
            <a:endParaRPr lang="en-US" sz="800" dirty="0"/>
          </a:p>
        </p:txBody>
      </p:sp>
      <p:pic>
        <p:nvPicPr>
          <p:cNvPr id="56" name="Image 15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37022" y="3639312"/>
            <a:ext cx="714146" cy="171907"/>
          </a:xfrm>
          <a:prstGeom prst="rect">
            <a:avLst/>
          </a:prstGeom>
        </p:spPr>
      </p:pic>
      <p:sp>
        <p:nvSpPr>
          <p:cNvPr id="57" name="Text 39"/>
          <p:cNvSpPr/>
          <p:nvPr/>
        </p:nvSpPr>
        <p:spPr>
          <a:xfrm>
            <a:off x="5437022" y="3639312"/>
            <a:ext cx="715061" cy="17190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MEDIUM: 3m 이내</a:t>
            </a:r>
            <a:endParaRPr lang="en-US" sz="800" dirty="0"/>
          </a:p>
        </p:txBody>
      </p:sp>
      <p:sp>
        <p:nvSpPr>
          <p:cNvPr id="58" name="Text 40"/>
          <p:cNvSpPr txBox="1"/>
          <p:nvPr/>
        </p:nvSpPr>
        <p:spPr>
          <a:xfrm>
            <a:off x="4781398" y="3915461"/>
            <a:ext cx="384871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위험도에 따른 차등 알림으로 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알림 피로도 최소화</a:t>
            </a:r>
            <a:endParaRPr lang="en-US" sz="800" dirty="0"/>
          </a:p>
        </p:txBody>
      </p:sp>
      <p:sp>
        <p:nvSpPr>
          <p:cNvPr id="59" name="Text 41"/>
          <p:cNvSpPr txBox="1"/>
          <p:nvPr/>
        </p:nvSpPr>
        <p:spPr>
          <a:xfrm>
            <a:off x="4781398" y="4096512"/>
            <a:ext cx="384871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무의미한 잦은 경고음 제거 설계</a:t>
            </a:r>
            <a:endParaRPr lang="en-US" sz="800" dirty="0"/>
          </a:p>
        </p:txBody>
      </p:sp>
      <p:sp>
        <p:nvSpPr>
          <p:cNvPr id="60" name="Text 42"/>
          <p:cNvSpPr txBox="1"/>
          <p:nvPr/>
        </p:nvSpPr>
        <p:spPr>
          <a:xfrm>
            <a:off x="8460943" y="4886554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12 / 30</a:t>
            </a:r>
            <a:endParaRPr lang="en-US" sz="800" dirty="0"/>
          </a:p>
        </p:txBody>
      </p:sp>
      <p:sp>
        <p:nvSpPr>
          <p:cNvPr id="61" name="Text 43"/>
          <p:cNvSpPr txBox="1"/>
          <p:nvPr/>
        </p:nvSpPr>
        <p:spPr>
          <a:xfrm>
            <a:off x="649589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62" name="Text 44"/>
          <p:cNvSpPr txBox="1"/>
          <p:nvPr/>
        </p:nvSpPr>
        <p:spPr>
          <a:xfrm>
            <a:off x="682325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63" name="Text 45"/>
          <p:cNvSpPr txBox="1"/>
          <p:nvPr/>
        </p:nvSpPr>
        <p:spPr>
          <a:xfrm>
            <a:off x="706374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64" name="Text 46"/>
          <p:cNvSpPr txBox="1"/>
          <p:nvPr/>
        </p:nvSpPr>
        <p:spPr>
          <a:xfrm>
            <a:off x="74788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65" name="Text 47"/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66" name="Text 48"/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sp>
        <p:nvSpPr>
          <p:cNvPr id="67" name="Shape 4">
            <a:extLst>
              <a:ext uri="{FF2B5EF4-FFF2-40B4-BE49-F238E27FC236}">
                <a16:creationId xmlns:a16="http://schemas.microsoft.com/office/drawing/2014/main" id="{6962E778-9F81-FE15-0E56-90976924B070}"/>
              </a:ext>
            </a:extLst>
          </p:cNvPr>
          <p:cNvSpPr/>
          <p:nvPr/>
        </p:nvSpPr>
        <p:spPr>
          <a:xfrm>
            <a:off x="571500" y="1123798"/>
            <a:ext cx="2572207" cy="1733702"/>
          </a:xfrm>
          <a:prstGeom prst="roundRect">
            <a:avLst>
              <a:gd name="adj" fmla="val 2318"/>
            </a:avLst>
          </a:prstGeom>
          <a:solidFill>
            <a:srgbClr val="1B2A4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8" name="Shape 5">
            <a:extLst>
              <a:ext uri="{FF2B5EF4-FFF2-40B4-BE49-F238E27FC236}">
                <a16:creationId xmlns:a16="http://schemas.microsoft.com/office/drawing/2014/main" id="{AA19DAF8-8556-3326-4695-6915DB9DF73B}"/>
              </a:ext>
            </a:extLst>
          </p:cNvPr>
          <p:cNvSpPr/>
          <p:nvPr/>
        </p:nvSpPr>
        <p:spPr>
          <a:xfrm>
            <a:off x="571500" y="1123798"/>
            <a:ext cx="2564892" cy="28346"/>
          </a:xfrm>
          <a:prstGeom prst="rect">
            <a:avLst/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69" name="Image 0" descr="preencoded.png">
            <a:extLst>
              <a:ext uri="{FF2B5EF4-FFF2-40B4-BE49-F238E27FC236}">
                <a16:creationId xmlns:a16="http://schemas.microsoft.com/office/drawing/2014/main" id="{1A06F1CC-A5A3-255F-72C5-E0457C6CB81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-30128" r="-30128"/>
          <a:stretch/>
        </p:blipFill>
        <p:spPr>
          <a:xfrm>
            <a:off x="724205" y="1288390"/>
            <a:ext cx="228600" cy="190195"/>
          </a:xfrm>
          <a:prstGeom prst="rect">
            <a:avLst/>
          </a:prstGeom>
        </p:spPr>
      </p:pic>
      <p:sp>
        <p:nvSpPr>
          <p:cNvPr id="70" name="Text 6">
            <a:extLst>
              <a:ext uri="{FF2B5EF4-FFF2-40B4-BE49-F238E27FC236}">
                <a16:creationId xmlns:a16="http://schemas.microsoft.com/office/drawing/2014/main" id="{1078662B-6EC8-F95F-9268-A028E8CA0255}"/>
              </a:ext>
            </a:extLst>
          </p:cNvPr>
          <p:cNvSpPr txBox="1"/>
          <p:nvPr/>
        </p:nvSpPr>
        <p:spPr>
          <a:xfrm>
            <a:off x="1047902" y="1276502"/>
            <a:ext cx="1190549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100% Voice UI</a:t>
            </a:r>
            <a:endParaRPr lang="en-US" sz="1100" dirty="0"/>
          </a:p>
        </p:txBody>
      </p:sp>
      <p:pic>
        <p:nvPicPr>
          <p:cNvPr id="71" name="Image 1" descr="preencoded.png">
            <a:extLst>
              <a:ext uri="{FF2B5EF4-FFF2-40B4-BE49-F238E27FC236}">
                <a16:creationId xmlns:a16="http://schemas.microsoft.com/office/drawing/2014/main" id="{78D6B120-A557-1FAC-2948-FE57AD2AFBE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4205" y="1716329"/>
            <a:ext cx="666598" cy="209398"/>
          </a:xfrm>
          <a:prstGeom prst="rect">
            <a:avLst/>
          </a:prstGeom>
        </p:spPr>
      </p:pic>
      <p:sp>
        <p:nvSpPr>
          <p:cNvPr id="72" name="Text 7">
            <a:extLst>
              <a:ext uri="{FF2B5EF4-FFF2-40B4-BE49-F238E27FC236}">
                <a16:creationId xmlns:a16="http://schemas.microsoft.com/office/drawing/2014/main" id="{11ED255C-7C14-0DC1-6166-40639279F371}"/>
              </a:ext>
            </a:extLst>
          </p:cNvPr>
          <p:cNvSpPr/>
          <p:nvPr/>
        </p:nvSpPr>
        <p:spPr>
          <a:xfrm>
            <a:off x="724205" y="1716329"/>
            <a:ext cx="667512" cy="2103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"~로 안내해줘"</a:t>
            </a:r>
            <a:endParaRPr lang="en-US" sz="800" dirty="0"/>
          </a:p>
        </p:txBody>
      </p:sp>
      <p:pic>
        <p:nvPicPr>
          <p:cNvPr id="73" name="Image 2" descr="preencoded.png">
            <a:extLst>
              <a:ext uri="{FF2B5EF4-FFF2-40B4-BE49-F238E27FC236}">
                <a16:creationId xmlns:a16="http://schemas.microsoft.com/office/drawing/2014/main" id="{776C1796-61E0-0A78-36C4-64E108FDA0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21" r="-121"/>
          <a:stretch/>
        </p:blipFill>
        <p:spPr>
          <a:xfrm>
            <a:off x="1442923" y="1780337"/>
            <a:ext cx="47549" cy="75895"/>
          </a:xfrm>
          <a:prstGeom prst="rect">
            <a:avLst/>
          </a:prstGeom>
        </p:spPr>
      </p:pic>
      <p:pic>
        <p:nvPicPr>
          <p:cNvPr id="74" name="Image 3" descr="preencoded.png">
            <a:extLst>
              <a:ext uri="{FF2B5EF4-FFF2-40B4-BE49-F238E27FC236}">
                <a16:creationId xmlns:a16="http://schemas.microsoft.com/office/drawing/2014/main" id="{E4A5E18B-8088-7FB3-F027-52FE8DABF93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48079" y="1716329"/>
            <a:ext cx="457200" cy="209398"/>
          </a:xfrm>
          <a:prstGeom prst="rect">
            <a:avLst/>
          </a:prstGeom>
        </p:spPr>
      </p:pic>
      <p:sp>
        <p:nvSpPr>
          <p:cNvPr id="75" name="Text 8">
            <a:extLst>
              <a:ext uri="{FF2B5EF4-FFF2-40B4-BE49-F238E27FC236}">
                <a16:creationId xmlns:a16="http://schemas.microsoft.com/office/drawing/2014/main" id="{9B13DCFC-863A-53C4-06EF-33A94918C8EE}"/>
              </a:ext>
            </a:extLst>
          </p:cNvPr>
          <p:cNvSpPr/>
          <p:nvPr/>
        </p:nvSpPr>
        <p:spPr>
          <a:xfrm>
            <a:off x="1548079" y="1716329"/>
            <a:ext cx="457200" cy="2103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STT 인식</a:t>
            </a:r>
            <a:endParaRPr lang="en-US" sz="800" dirty="0"/>
          </a:p>
        </p:txBody>
      </p:sp>
      <p:pic>
        <p:nvPicPr>
          <p:cNvPr id="76" name="Image 4" descr="preencoded.png">
            <a:extLst>
              <a:ext uri="{FF2B5EF4-FFF2-40B4-BE49-F238E27FC236}">
                <a16:creationId xmlns:a16="http://schemas.microsoft.com/office/drawing/2014/main" id="{E56E2C69-8E87-03F1-FB28-8F33412046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21" r="-121"/>
          <a:stretch/>
        </p:blipFill>
        <p:spPr>
          <a:xfrm>
            <a:off x="2052828" y="1780337"/>
            <a:ext cx="47549" cy="75895"/>
          </a:xfrm>
          <a:prstGeom prst="rect">
            <a:avLst/>
          </a:prstGeom>
        </p:spPr>
      </p:pic>
      <p:pic>
        <p:nvPicPr>
          <p:cNvPr id="77" name="Image 5" descr="preencoded.png">
            <a:extLst>
              <a:ext uri="{FF2B5EF4-FFF2-40B4-BE49-F238E27FC236}">
                <a16:creationId xmlns:a16="http://schemas.microsoft.com/office/drawing/2014/main" id="{3720ED38-5350-761A-149A-C8BA2832EC1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57070" y="1716329"/>
            <a:ext cx="523951" cy="209398"/>
          </a:xfrm>
          <a:prstGeom prst="rect">
            <a:avLst/>
          </a:prstGeom>
        </p:spPr>
      </p:pic>
      <p:sp>
        <p:nvSpPr>
          <p:cNvPr id="78" name="Text 9">
            <a:extLst>
              <a:ext uri="{FF2B5EF4-FFF2-40B4-BE49-F238E27FC236}">
                <a16:creationId xmlns:a16="http://schemas.microsoft.com/office/drawing/2014/main" id="{E4C23F50-1E17-961C-20A4-50338D239440}"/>
              </a:ext>
            </a:extLst>
          </p:cNvPr>
          <p:cNvSpPr/>
          <p:nvPr/>
        </p:nvSpPr>
        <p:spPr>
          <a:xfrm>
            <a:off x="2157070" y="1716329"/>
            <a:ext cx="523951" cy="2103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Tmap 연동</a:t>
            </a:r>
            <a:endParaRPr lang="en-US" sz="800" dirty="0"/>
          </a:p>
        </p:txBody>
      </p:sp>
      <p:sp>
        <p:nvSpPr>
          <p:cNvPr id="79" name="Text 10">
            <a:extLst>
              <a:ext uri="{FF2B5EF4-FFF2-40B4-BE49-F238E27FC236}">
                <a16:creationId xmlns:a16="http://schemas.microsoft.com/office/drawing/2014/main" id="{87D76486-9125-4AD3-223F-02C32001D83D}"/>
              </a:ext>
            </a:extLst>
          </p:cNvPr>
          <p:cNvSpPr txBox="1"/>
          <p:nvPr/>
        </p:nvSpPr>
        <p:spPr>
          <a:xfrm>
            <a:off x="724205" y="2054657"/>
            <a:ext cx="2343607" cy="2953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화면 터치가 전혀 필요 없는 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완전 음성 인터페이스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구현</a:t>
            </a:r>
            <a:endParaRPr lang="en-US" sz="800" dirty="0"/>
          </a:p>
        </p:txBody>
      </p:sp>
      <p:sp>
        <p:nvSpPr>
          <p:cNvPr id="80" name="Shape 11">
            <a:extLst>
              <a:ext uri="{FF2B5EF4-FFF2-40B4-BE49-F238E27FC236}">
                <a16:creationId xmlns:a16="http://schemas.microsoft.com/office/drawing/2014/main" id="{ED277914-CF42-130D-154E-5A10AD3007AA}"/>
              </a:ext>
            </a:extLst>
          </p:cNvPr>
          <p:cNvSpPr/>
          <p:nvPr/>
        </p:nvSpPr>
        <p:spPr>
          <a:xfrm>
            <a:off x="724205" y="2459736"/>
            <a:ext cx="1047902" cy="237744"/>
          </a:xfrm>
          <a:prstGeom prst="roundRect">
            <a:avLst>
              <a:gd name="adj" fmla="val 61538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1" name="Text 12">
            <a:extLst>
              <a:ext uri="{FF2B5EF4-FFF2-40B4-BE49-F238E27FC236}">
                <a16:creationId xmlns:a16="http://schemas.microsoft.com/office/drawing/2014/main" id="{8441A237-CCC7-1054-B2DD-8D51B582332F}"/>
              </a:ext>
            </a:extLst>
          </p:cNvPr>
          <p:cNvSpPr txBox="1"/>
          <p:nvPr/>
        </p:nvSpPr>
        <p:spPr>
          <a:xfrm>
            <a:off x="809244" y="2507285"/>
            <a:ext cx="104333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No-Touch Interface</a:t>
            </a:r>
            <a:endParaRPr lang="en-US" sz="800" dirty="0"/>
          </a:p>
        </p:txBody>
      </p:sp>
      <p:sp>
        <p:nvSpPr>
          <p:cNvPr id="82" name="Shape 13">
            <a:extLst>
              <a:ext uri="{FF2B5EF4-FFF2-40B4-BE49-F238E27FC236}">
                <a16:creationId xmlns:a16="http://schemas.microsoft.com/office/drawing/2014/main" id="{C8014C25-7A89-232F-F0B2-8556605DCBC3}"/>
              </a:ext>
            </a:extLst>
          </p:cNvPr>
          <p:cNvSpPr/>
          <p:nvPr/>
        </p:nvSpPr>
        <p:spPr>
          <a:xfrm>
            <a:off x="3289097" y="1123798"/>
            <a:ext cx="2572207" cy="1733702"/>
          </a:xfrm>
          <a:prstGeom prst="roundRect">
            <a:avLst>
              <a:gd name="adj" fmla="val 2318"/>
            </a:avLst>
          </a:prstGeom>
          <a:solidFill>
            <a:srgbClr val="1B2A4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3" name="Shape 14">
            <a:extLst>
              <a:ext uri="{FF2B5EF4-FFF2-40B4-BE49-F238E27FC236}">
                <a16:creationId xmlns:a16="http://schemas.microsoft.com/office/drawing/2014/main" id="{85BC93AE-8DEA-65C7-4DCE-23E65A4ED008}"/>
              </a:ext>
            </a:extLst>
          </p:cNvPr>
          <p:cNvSpPr/>
          <p:nvPr/>
        </p:nvSpPr>
        <p:spPr>
          <a:xfrm>
            <a:off x="3289097" y="1123798"/>
            <a:ext cx="2565806" cy="28346"/>
          </a:xfrm>
          <a:prstGeom prst="rect">
            <a:avLst/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84" name="Image 6" descr="preencoded.png">
            <a:extLst>
              <a:ext uri="{FF2B5EF4-FFF2-40B4-BE49-F238E27FC236}">
                <a16:creationId xmlns:a16="http://schemas.microsoft.com/office/drawing/2014/main" id="{7AC008E5-8189-AA66-4313-1D67780DEF15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-10096" r="-10096"/>
          <a:stretch/>
        </p:blipFill>
        <p:spPr>
          <a:xfrm>
            <a:off x="3441802" y="1288390"/>
            <a:ext cx="228600" cy="190195"/>
          </a:xfrm>
          <a:prstGeom prst="rect">
            <a:avLst/>
          </a:prstGeom>
        </p:spPr>
      </p:pic>
      <p:sp>
        <p:nvSpPr>
          <p:cNvPr id="85" name="Text 15">
            <a:extLst>
              <a:ext uri="{FF2B5EF4-FFF2-40B4-BE49-F238E27FC236}">
                <a16:creationId xmlns:a16="http://schemas.microsoft.com/office/drawing/2014/main" id="{0577274A-8BE5-1671-BDFA-B4D4F322D0AE}"/>
              </a:ext>
            </a:extLst>
          </p:cNvPr>
          <p:cNvSpPr txBox="1"/>
          <p:nvPr/>
        </p:nvSpPr>
        <p:spPr>
          <a:xfrm>
            <a:off x="3765499" y="1276502"/>
            <a:ext cx="1250899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지능형 센서 퓨전</a:t>
            </a:r>
            <a:endParaRPr lang="en-US" sz="1100" dirty="0"/>
          </a:p>
        </p:txBody>
      </p:sp>
      <p:sp>
        <p:nvSpPr>
          <p:cNvPr id="86" name="Text 16">
            <a:extLst>
              <a:ext uri="{FF2B5EF4-FFF2-40B4-BE49-F238E27FC236}">
                <a16:creationId xmlns:a16="http://schemas.microsoft.com/office/drawing/2014/main" id="{53A5328A-DE79-0593-113E-D15A75A0EC05}"/>
              </a:ext>
            </a:extLst>
          </p:cNvPr>
          <p:cNvSpPr txBox="1"/>
          <p:nvPr/>
        </p:nvSpPr>
        <p:spPr>
          <a:xfrm>
            <a:off x="3441802" y="1783994"/>
            <a:ext cx="2358238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GPS Bearing (90%)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+ 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나침반 LPF (10%)</a:t>
            </a:r>
            <a:endParaRPr lang="en-US" sz="800" dirty="0"/>
          </a:p>
        </p:txBody>
      </p:sp>
      <p:sp>
        <p:nvSpPr>
          <p:cNvPr id="87" name="Text 17">
            <a:extLst>
              <a:ext uri="{FF2B5EF4-FFF2-40B4-BE49-F238E27FC236}">
                <a16:creationId xmlns:a16="http://schemas.microsoft.com/office/drawing/2014/main" id="{91A351B3-67D6-E02F-A325-956AE8832092}"/>
              </a:ext>
            </a:extLst>
          </p:cNvPr>
          <p:cNvSpPr txBox="1"/>
          <p:nvPr/>
        </p:nvSpPr>
        <p:spPr>
          <a:xfrm>
            <a:off x="3441802" y="1987906"/>
            <a:ext cx="2343607" cy="2953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이동 중엔 GPS 궤적 우선, </a:t>
            </a:r>
          </a:p>
          <a:p>
            <a:pPr marL="0" indent="0" algn="l">
              <a:buNone/>
            </a:pPr>
            <a:r>
              <a:rPr lang="en-US" sz="8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정지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시 나침반 보조로 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체스트 마운트 흔들림 보정</a:t>
            </a:r>
            <a:endParaRPr lang="en-US" sz="800" dirty="0"/>
          </a:p>
        </p:txBody>
      </p:sp>
      <p:sp>
        <p:nvSpPr>
          <p:cNvPr id="88" name="Shape 18">
            <a:extLst>
              <a:ext uri="{FF2B5EF4-FFF2-40B4-BE49-F238E27FC236}">
                <a16:creationId xmlns:a16="http://schemas.microsoft.com/office/drawing/2014/main" id="{28178731-379C-6336-1049-46B360BE01EC}"/>
              </a:ext>
            </a:extLst>
          </p:cNvPr>
          <p:cNvSpPr/>
          <p:nvPr/>
        </p:nvSpPr>
        <p:spPr>
          <a:xfrm>
            <a:off x="3441801" y="2459736"/>
            <a:ext cx="1054303" cy="237744"/>
          </a:xfrm>
          <a:prstGeom prst="roundRect">
            <a:avLst>
              <a:gd name="adj" fmla="val 61538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9" name="Text 19">
            <a:extLst>
              <a:ext uri="{FF2B5EF4-FFF2-40B4-BE49-F238E27FC236}">
                <a16:creationId xmlns:a16="http://schemas.microsoft.com/office/drawing/2014/main" id="{E72EB110-F452-7A25-49BE-48674EC2C4A3}"/>
              </a:ext>
            </a:extLst>
          </p:cNvPr>
          <p:cNvSpPr txBox="1"/>
          <p:nvPr/>
        </p:nvSpPr>
        <p:spPr>
          <a:xfrm>
            <a:off x="3527755" y="2507285"/>
            <a:ext cx="100584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방향 안정화 알고리즘</a:t>
            </a:r>
            <a:endParaRPr lang="en-US" sz="800" dirty="0"/>
          </a:p>
        </p:txBody>
      </p:sp>
      <p:sp>
        <p:nvSpPr>
          <p:cNvPr id="90" name="Shape 20">
            <a:extLst>
              <a:ext uri="{FF2B5EF4-FFF2-40B4-BE49-F238E27FC236}">
                <a16:creationId xmlns:a16="http://schemas.microsoft.com/office/drawing/2014/main" id="{287BB7E2-A9AC-E0CD-ADD0-A65F02F21F83}"/>
              </a:ext>
            </a:extLst>
          </p:cNvPr>
          <p:cNvSpPr/>
          <p:nvPr/>
        </p:nvSpPr>
        <p:spPr>
          <a:xfrm>
            <a:off x="6006694" y="1123798"/>
            <a:ext cx="2572207" cy="1733702"/>
          </a:xfrm>
          <a:prstGeom prst="roundRect">
            <a:avLst>
              <a:gd name="adj" fmla="val 2318"/>
            </a:avLst>
          </a:prstGeom>
          <a:solidFill>
            <a:srgbClr val="1B2A4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1" name="Shape 21">
            <a:extLst>
              <a:ext uri="{FF2B5EF4-FFF2-40B4-BE49-F238E27FC236}">
                <a16:creationId xmlns:a16="http://schemas.microsoft.com/office/drawing/2014/main" id="{99E23D38-6125-DC2D-9F5C-30A3B13E7873}"/>
              </a:ext>
            </a:extLst>
          </p:cNvPr>
          <p:cNvSpPr/>
          <p:nvPr/>
        </p:nvSpPr>
        <p:spPr>
          <a:xfrm>
            <a:off x="6006694" y="1123798"/>
            <a:ext cx="2564892" cy="28346"/>
          </a:xfrm>
          <a:prstGeom prst="rect">
            <a:avLst/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92" name="Image 7" descr="preencoded.png">
            <a:extLst>
              <a:ext uri="{FF2B5EF4-FFF2-40B4-BE49-F238E27FC236}">
                <a16:creationId xmlns:a16="http://schemas.microsoft.com/office/drawing/2014/main" id="{1658522A-A405-2758-EEBB-74A82733A807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-10096" r="-10096"/>
          <a:stretch/>
        </p:blipFill>
        <p:spPr>
          <a:xfrm>
            <a:off x="6159398" y="1288390"/>
            <a:ext cx="228600" cy="190195"/>
          </a:xfrm>
          <a:prstGeom prst="rect">
            <a:avLst/>
          </a:prstGeom>
        </p:spPr>
      </p:pic>
      <p:sp>
        <p:nvSpPr>
          <p:cNvPr id="93" name="Text 22">
            <a:extLst>
              <a:ext uri="{FF2B5EF4-FFF2-40B4-BE49-F238E27FC236}">
                <a16:creationId xmlns:a16="http://schemas.microsoft.com/office/drawing/2014/main" id="{66038A1C-1602-026B-E0FF-9F0F6261E0C2}"/>
              </a:ext>
            </a:extLst>
          </p:cNvPr>
          <p:cNvSpPr txBox="1"/>
          <p:nvPr/>
        </p:nvSpPr>
        <p:spPr>
          <a:xfrm>
            <a:off x="6483096" y="1276502"/>
            <a:ext cx="109819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시계 방향 보정</a:t>
            </a:r>
            <a:endParaRPr lang="en-US" sz="1100" dirty="0"/>
          </a:p>
        </p:txBody>
      </p:sp>
      <p:sp>
        <p:nvSpPr>
          <p:cNvPr id="94" name="Text 23">
            <a:extLst>
              <a:ext uri="{FF2B5EF4-FFF2-40B4-BE49-F238E27FC236}">
                <a16:creationId xmlns:a16="http://schemas.microsoft.com/office/drawing/2014/main" id="{F2FDE525-FE54-5E48-4405-562874666535}"/>
              </a:ext>
            </a:extLst>
          </p:cNvPr>
          <p:cNvSpPr txBox="1"/>
          <p:nvPr/>
        </p:nvSpPr>
        <p:spPr>
          <a:xfrm>
            <a:off x="6159398" y="1687982"/>
            <a:ext cx="259598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경로 이탈 시 절대 각도가 아닌 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상대적 방향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안내</a:t>
            </a:r>
            <a:endParaRPr lang="en-US" sz="800" dirty="0"/>
          </a:p>
        </p:txBody>
      </p:sp>
      <p:pic>
        <p:nvPicPr>
          <p:cNvPr id="95" name="Image 8" descr="preencoded.png">
            <a:extLst>
              <a:ext uri="{FF2B5EF4-FFF2-40B4-BE49-F238E27FC236}">
                <a16:creationId xmlns:a16="http://schemas.microsoft.com/office/drawing/2014/main" id="{B643391F-C34A-04E2-31AF-6B5FB2DAF6B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59398" y="1891893"/>
            <a:ext cx="1219107" cy="234997"/>
          </a:xfrm>
          <a:prstGeom prst="rect">
            <a:avLst/>
          </a:prstGeom>
        </p:spPr>
      </p:pic>
      <p:sp>
        <p:nvSpPr>
          <p:cNvPr id="96" name="Text 24">
            <a:extLst>
              <a:ext uri="{FF2B5EF4-FFF2-40B4-BE49-F238E27FC236}">
                <a16:creationId xmlns:a16="http://schemas.microsoft.com/office/drawing/2014/main" id="{80231B97-B4DF-AFF8-368E-D27A2191A86F}"/>
              </a:ext>
            </a:extLst>
          </p:cNvPr>
          <p:cNvSpPr/>
          <p:nvPr/>
        </p:nvSpPr>
        <p:spPr>
          <a:xfrm>
            <a:off x="6159398" y="1891893"/>
            <a:ext cx="1219107" cy="23499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"3시 방향으로 돌아주세요"</a:t>
            </a:r>
            <a:endParaRPr lang="en-US" sz="800" dirty="0"/>
          </a:p>
        </p:txBody>
      </p:sp>
      <p:sp>
        <p:nvSpPr>
          <p:cNvPr id="97" name="Text 25">
            <a:extLst>
              <a:ext uri="{FF2B5EF4-FFF2-40B4-BE49-F238E27FC236}">
                <a16:creationId xmlns:a16="http://schemas.microsoft.com/office/drawing/2014/main" id="{6FE9389B-4E61-4BF8-D268-296C925E847D}"/>
              </a:ext>
            </a:extLst>
          </p:cNvPr>
          <p:cNvSpPr txBox="1"/>
          <p:nvPr/>
        </p:nvSpPr>
        <p:spPr>
          <a:xfrm>
            <a:off x="6159398" y="2230222"/>
            <a:ext cx="2448763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지도를 보지 않고도 직관적인 복귀 가능</a:t>
            </a:r>
            <a:endParaRPr lang="en-US" sz="800" dirty="0"/>
          </a:p>
        </p:txBody>
      </p:sp>
      <p:sp>
        <p:nvSpPr>
          <p:cNvPr id="98" name="Shape 26">
            <a:extLst>
              <a:ext uri="{FF2B5EF4-FFF2-40B4-BE49-F238E27FC236}">
                <a16:creationId xmlns:a16="http://schemas.microsoft.com/office/drawing/2014/main" id="{464E6320-DBA1-B848-BBB3-F6287070AA4B}"/>
              </a:ext>
            </a:extLst>
          </p:cNvPr>
          <p:cNvSpPr/>
          <p:nvPr/>
        </p:nvSpPr>
        <p:spPr>
          <a:xfrm>
            <a:off x="6159398" y="2459736"/>
            <a:ext cx="590702" cy="237744"/>
          </a:xfrm>
          <a:prstGeom prst="roundRect">
            <a:avLst>
              <a:gd name="adj" fmla="val 61538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9" name="Text 27">
            <a:extLst>
              <a:ext uri="{FF2B5EF4-FFF2-40B4-BE49-F238E27FC236}">
                <a16:creationId xmlns:a16="http://schemas.microsoft.com/office/drawing/2014/main" id="{0F0D6CBB-59EB-1773-3AFA-9B00FCFEEC09}"/>
              </a:ext>
            </a:extLst>
          </p:cNvPr>
          <p:cNvSpPr txBox="1"/>
          <p:nvPr/>
        </p:nvSpPr>
        <p:spPr>
          <a:xfrm>
            <a:off x="6245352" y="2507285"/>
            <a:ext cx="4956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직관적 UX</a:t>
            </a:r>
            <a:endParaRPr lang="en-US" sz="800" dirty="0"/>
          </a:p>
        </p:txBody>
      </p:sp>
      <p:sp>
        <p:nvSpPr>
          <p:cNvPr id="100" name="Shape 28">
            <a:extLst>
              <a:ext uri="{FF2B5EF4-FFF2-40B4-BE49-F238E27FC236}">
                <a16:creationId xmlns:a16="http://schemas.microsoft.com/office/drawing/2014/main" id="{DA07D352-3613-9F8A-FF11-67C6636A7BDE}"/>
              </a:ext>
            </a:extLst>
          </p:cNvPr>
          <p:cNvSpPr/>
          <p:nvPr/>
        </p:nvSpPr>
        <p:spPr>
          <a:xfrm>
            <a:off x="571500" y="3002890"/>
            <a:ext cx="3924605" cy="1571854"/>
          </a:xfrm>
          <a:prstGeom prst="roundRect">
            <a:avLst>
              <a:gd name="adj" fmla="val 2821"/>
            </a:avLst>
          </a:prstGeom>
          <a:solidFill>
            <a:srgbClr val="1B2A4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1" name="Shape 29">
            <a:extLst>
              <a:ext uri="{FF2B5EF4-FFF2-40B4-BE49-F238E27FC236}">
                <a16:creationId xmlns:a16="http://schemas.microsoft.com/office/drawing/2014/main" id="{2E51706C-0298-C89E-C349-3A352A016223}"/>
              </a:ext>
            </a:extLst>
          </p:cNvPr>
          <p:cNvSpPr/>
          <p:nvPr/>
        </p:nvSpPr>
        <p:spPr>
          <a:xfrm>
            <a:off x="571500" y="3002890"/>
            <a:ext cx="3924605" cy="28346"/>
          </a:xfrm>
          <a:prstGeom prst="rect">
            <a:avLst/>
          </a:prstGeom>
          <a:solidFill>
            <a:srgbClr val="FFB30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02" name="Image 9" descr="preencoded.png">
            <a:extLst>
              <a:ext uri="{FF2B5EF4-FFF2-40B4-BE49-F238E27FC236}">
                <a16:creationId xmlns:a16="http://schemas.microsoft.com/office/drawing/2014/main" id="{17B91546-90C3-6B51-5294-E069E0FAD19D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-3419" r="-3419"/>
          <a:stretch/>
        </p:blipFill>
        <p:spPr>
          <a:xfrm>
            <a:off x="724205" y="3166567"/>
            <a:ext cx="228600" cy="190195"/>
          </a:xfrm>
          <a:prstGeom prst="rect">
            <a:avLst/>
          </a:prstGeom>
        </p:spPr>
      </p:pic>
      <p:sp>
        <p:nvSpPr>
          <p:cNvPr id="103" name="Text 30">
            <a:extLst>
              <a:ext uri="{FF2B5EF4-FFF2-40B4-BE49-F238E27FC236}">
                <a16:creationId xmlns:a16="http://schemas.microsoft.com/office/drawing/2014/main" id="{CA0980CF-11D8-5EC8-9208-5A94CEB993A3}"/>
              </a:ext>
            </a:extLst>
          </p:cNvPr>
          <p:cNvSpPr txBox="1"/>
          <p:nvPr/>
        </p:nvSpPr>
        <p:spPr>
          <a:xfrm>
            <a:off x="1047902" y="3154680"/>
            <a:ext cx="2607869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TTS 우선순위 큐 (Priority Queue)</a:t>
            </a:r>
            <a:endParaRPr lang="en-US" sz="1100" dirty="0"/>
          </a:p>
        </p:txBody>
      </p:sp>
      <p:pic>
        <p:nvPicPr>
          <p:cNvPr id="104" name="Image 10" descr="preencoded.png">
            <a:extLst>
              <a:ext uri="{FF2B5EF4-FFF2-40B4-BE49-F238E27FC236}">
                <a16:creationId xmlns:a16="http://schemas.microsoft.com/office/drawing/2014/main" id="{146AEDAC-BAB1-E86A-805D-9C918B0ECEC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24205" y="3597250"/>
            <a:ext cx="942746" cy="228600"/>
          </a:xfrm>
          <a:prstGeom prst="rect">
            <a:avLst/>
          </a:prstGeom>
        </p:spPr>
      </p:pic>
      <p:sp>
        <p:nvSpPr>
          <p:cNvPr id="105" name="Text 31">
            <a:extLst>
              <a:ext uri="{FF2B5EF4-FFF2-40B4-BE49-F238E27FC236}">
                <a16:creationId xmlns:a16="http://schemas.microsoft.com/office/drawing/2014/main" id="{9EF20108-F12F-2186-D821-A4D95295452A}"/>
              </a:ext>
            </a:extLst>
          </p:cNvPr>
          <p:cNvSpPr/>
          <p:nvPr/>
        </p:nvSpPr>
        <p:spPr>
          <a:xfrm>
            <a:off x="724205" y="3597250"/>
            <a:ext cx="943661" cy="228600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rgbClr val="FFC107"/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P1: </a:t>
            </a:r>
            <a:r>
              <a:rPr lang="en-US" sz="800" dirty="0" err="1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장애물</a:t>
            </a: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800" dirty="0" err="1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경고</a:t>
            </a: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(즉시)</a:t>
            </a:r>
            <a:endParaRPr lang="en-US" sz="800" dirty="0"/>
          </a:p>
        </p:txBody>
      </p:sp>
      <p:pic>
        <p:nvPicPr>
          <p:cNvPr id="106" name="Image 11" descr="preencoded.png">
            <a:extLst>
              <a:ext uri="{FF2B5EF4-FFF2-40B4-BE49-F238E27FC236}">
                <a16:creationId xmlns:a16="http://schemas.microsoft.com/office/drawing/2014/main" id="{98C1ACF8-1D0D-3A35-9A83-32355D1D2F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21" r="-121"/>
          <a:stretch/>
        </p:blipFill>
        <p:spPr>
          <a:xfrm>
            <a:off x="1721815" y="3671316"/>
            <a:ext cx="47549" cy="75895"/>
          </a:xfrm>
          <a:prstGeom prst="rect">
            <a:avLst/>
          </a:prstGeom>
        </p:spPr>
      </p:pic>
      <p:pic>
        <p:nvPicPr>
          <p:cNvPr id="107" name="Image 12" descr="preencoded.png">
            <a:extLst>
              <a:ext uri="{FF2B5EF4-FFF2-40B4-BE49-F238E27FC236}">
                <a16:creationId xmlns:a16="http://schemas.microsoft.com/office/drawing/2014/main" id="{2443394F-5728-5ED3-B532-E9EEA8B00FF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26970" y="3607308"/>
            <a:ext cx="1176481" cy="239480"/>
          </a:xfrm>
          <a:prstGeom prst="rect">
            <a:avLst/>
          </a:prstGeom>
        </p:spPr>
      </p:pic>
      <p:sp>
        <p:nvSpPr>
          <p:cNvPr id="108" name="Text 32">
            <a:extLst>
              <a:ext uri="{FF2B5EF4-FFF2-40B4-BE49-F238E27FC236}">
                <a16:creationId xmlns:a16="http://schemas.microsoft.com/office/drawing/2014/main" id="{5DDF5E09-3E13-A20C-79C0-498FAC279D37}"/>
              </a:ext>
            </a:extLst>
          </p:cNvPr>
          <p:cNvSpPr/>
          <p:nvPr/>
        </p:nvSpPr>
        <p:spPr>
          <a:xfrm>
            <a:off x="1826971" y="3607308"/>
            <a:ext cx="1176480" cy="23948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P2: 길안내 (대기 후 재생)</a:t>
            </a:r>
            <a:endParaRPr lang="en-US" sz="800" dirty="0"/>
          </a:p>
        </p:txBody>
      </p:sp>
      <p:sp>
        <p:nvSpPr>
          <p:cNvPr id="109" name="Text 33">
            <a:extLst>
              <a:ext uri="{FF2B5EF4-FFF2-40B4-BE49-F238E27FC236}">
                <a16:creationId xmlns:a16="http://schemas.microsoft.com/office/drawing/2014/main" id="{9BA6105B-0B8B-7F28-FC83-9C57A473E70D}"/>
              </a:ext>
            </a:extLst>
          </p:cNvPr>
          <p:cNvSpPr txBox="1"/>
          <p:nvPr/>
        </p:nvSpPr>
        <p:spPr>
          <a:xfrm>
            <a:off x="724205" y="3954780"/>
            <a:ext cx="3810305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오디오 충돌 방지를 위한 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지연 재생 시스템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구축</a:t>
            </a:r>
            <a:endParaRPr lang="en-US" sz="800" dirty="0"/>
          </a:p>
        </p:txBody>
      </p:sp>
      <p:sp>
        <p:nvSpPr>
          <p:cNvPr id="110" name="Text 34">
            <a:extLst>
              <a:ext uri="{FF2B5EF4-FFF2-40B4-BE49-F238E27FC236}">
                <a16:creationId xmlns:a16="http://schemas.microsoft.com/office/drawing/2014/main" id="{CA47FDD3-880F-F7D7-7B1A-D37DA5B43036}"/>
              </a:ext>
            </a:extLst>
          </p:cNvPr>
          <p:cNvSpPr txBox="1"/>
          <p:nvPr/>
        </p:nvSpPr>
        <p:spPr>
          <a:xfrm>
            <a:off x="724205" y="4158691"/>
            <a:ext cx="3810305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S/W 아키텍처로 하드웨어 음성 채널 한계 극복</a:t>
            </a:r>
            <a:endParaRPr lang="en-US" sz="800" dirty="0"/>
          </a:p>
        </p:txBody>
      </p:sp>
      <p:sp>
        <p:nvSpPr>
          <p:cNvPr id="111" name="Shape 35">
            <a:extLst>
              <a:ext uri="{FF2B5EF4-FFF2-40B4-BE49-F238E27FC236}">
                <a16:creationId xmlns:a16="http://schemas.microsoft.com/office/drawing/2014/main" id="{66469AF3-FE0C-8545-901C-95DB48954DC9}"/>
              </a:ext>
            </a:extLst>
          </p:cNvPr>
          <p:cNvSpPr/>
          <p:nvPr/>
        </p:nvSpPr>
        <p:spPr>
          <a:xfrm>
            <a:off x="4647895" y="3002890"/>
            <a:ext cx="3924605" cy="1571854"/>
          </a:xfrm>
          <a:prstGeom prst="roundRect">
            <a:avLst>
              <a:gd name="adj" fmla="val 2821"/>
            </a:avLst>
          </a:prstGeom>
          <a:solidFill>
            <a:srgbClr val="1B2A4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2" name="Shape 36">
            <a:extLst>
              <a:ext uri="{FF2B5EF4-FFF2-40B4-BE49-F238E27FC236}">
                <a16:creationId xmlns:a16="http://schemas.microsoft.com/office/drawing/2014/main" id="{759C5E6C-FD65-793E-475F-D7135F669B2D}"/>
              </a:ext>
            </a:extLst>
          </p:cNvPr>
          <p:cNvSpPr/>
          <p:nvPr/>
        </p:nvSpPr>
        <p:spPr>
          <a:xfrm>
            <a:off x="4647895" y="3002890"/>
            <a:ext cx="3924605" cy="28346"/>
          </a:xfrm>
          <a:prstGeom prst="rect">
            <a:avLst/>
          </a:prstGeom>
          <a:solidFill>
            <a:srgbClr val="FF8F0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13" name="Image 13" descr="preencoded.png">
            <a:extLst>
              <a:ext uri="{FF2B5EF4-FFF2-40B4-BE49-F238E27FC236}">
                <a16:creationId xmlns:a16="http://schemas.microsoft.com/office/drawing/2014/main" id="{BE11D446-8581-58C3-545C-77FDB136A4B3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-2000" b="-2000"/>
          <a:stretch/>
        </p:blipFill>
        <p:spPr>
          <a:xfrm>
            <a:off x="4800600" y="3166567"/>
            <a:ext cx="228600" cy="190195"/>
          </a:xfrm>
          <a:prstGeom prst="rect">
            <a:avLst/>
          </a:prstGeom>
        </p:spPr>
      </p:pic>
      <p:sp>
        <p:nvSpPr>
          <p:cNvPr id="114" name="Text 37">
            <a:extLst>
              <a:ext uri="{FF2B5EF4-FFF2-40B4-BE49-F238E27FC236}">
                <a16:creationId xmlns:a16="http://schemas.microsoft.com/office/drawing/2014/main" id="{A863B2EC-9215-E5C5-DC94-E5557218A2A7}"/>
              </a:ext>
            </a:extLst>
          </p:cNvPr>
          <p:cNvSpPr txBox="1"/>
          <p:nvPr/>
        </p:nvSpPr>
        <p:spPr>
          <a:xfrm>
            <a:off x="5124298" y="3154680"/>
            <a:ext cx="149413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거리 기반 알림 필터</a:t>
            </a:r>
            <a:endParaRPr lang="en-US" sz="1100" dirty="0"/>
          </a:p>
        </p:txBody>
      </p:sp>
      <p:pic>
        <p:nvPicPr>
          <p:cNvPr id="115" name="Image 14" descr="preencoded.png">
            <a:extLst>
              <a:ext uri="{FF2B5EF4-FFF2-40B4-BE49-F238E27FC236}">
                <a16:creationId xmlns:a16="http://schemas.microsoft.com/office/drawing/2014/main" id="{E975D095-E652-54DB-6A3A-586EBC0C07A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800600" y="3607308"/>
            <a:ext cx="685800" cy="209398"/>
          </a:xfrm>
          <a:prstGeom prst="rect">
            <a:avLst/>
          </a:prstGeom>
        </p:spPr>
      </p:pic>
      <p:sp>
        <p:nvSpPr>
          <p:cNvPr id="116" name="Text 38">
            <a:extLst>
              <a:ext uri="{FF2B5EF4-FFF2-40B4-BE49-F238E27FC236}">
                <a16:creationId xmlns:a16="http://schemas.microsoft.com/office/drawing/2014/main" id="{959DC5E8-0C9A-6C74-1A21-C4CE0AA4AA41}"/>
              </a:ext>
            </a:extLst>
          </p:cNvPr>
          <p:cNvSpPr/>
          <p:nvPr/>
        </p:nvSpPr>
        <p:spPr>
          <a:xfrm>
            <a:off x="4800600" y="3607308"/>
            <a:ext cx="685800" cy="2103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HIGH: 5m 이내</a:t>
            </a:r>
            <a:endParaRPr lang="en-US" sz="800" dirty="0"/>
          </a:p>
        </p:txBody>
      </p:sp>
      <p:pic>
        <p:nvPicPr>
          <p:cNvPr id="117" name="Image 15" descr="preencoded.png">
            <a:extLst>
              <a:ext uri="{FF2B5EF4-FFF2-40B4-BE49-F238E27FC236}">
                <a16:creationId xmlns:a16="http://schemas.microsoft.com/office/drawing/2014/main" id="{0EC68159-AAB8-75E2-8268-A1B2CDACABD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537606" y="3607308"/>
            <a:ext cx="809244" cy="209398"/>
          </a:xfrm>
          <a:prstGeom prst="rect">
            <a:avLst/>
          </a:prstGeom>
        </p:spPr>
      </p:pic>
      <p:sp>
        <p:nvSpPr>
          <p:cNvPr id="118" name="Text 39">
            <a:extLst>
              <a:ext uri="{FF2B5EF4-FFF2-40B4-BE49-F238E27FC236}">
                <a16:creationId xmlns:a16="http://schemas.microsoft.com/office/drawing/2014/main" id="{87DD2388-60FE-DB09-074C-C7E798E01EF9}"/>
              </a:ext>
            </a:extLst>
          </p:cNvPr>
          <p:cNvSpPr/>
          <p:nvPr/>
        </p:nvSpPr>
        <p:spPr>
          <a:xfrm>
            <a:off x="5537606" y="3607308"/>
            <a:ext cx="810158" cy="2103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MEDIUM: 3m 이내</a:t>
            </a:r>
            <a:endParaRPr lang="en-US" sz="800" dirty="0"/>
          </a:p>
        </p:txBody>
      </p:sp>
      <p:sp>
        <p:nvSpPr>
          <p:cNvPr id="119" name="Text 40">
            <a:extLst>
              <a:ext uri="{FF2B5EF4-FFF2-40B4-BE49-F238E27FC236}">
                <a16:creationId xmlns:a16="http://schemas.microsoft.com/office/drawing/2014/main" id="{80EA2231-BF8E-E79E-ACEB-F22AB9108270}"/>
              </a:ext>
            </a:extLst>
          </p:cNvPr>
          <p:cNvSpPr txBox="1"/>
          <p:nvPr/>
        </p:nvSpPr>
        <p:spPr>
          <a:xfrm>
            <a:off x="4800600" y="3945636"/>
            <a:ext cx="3810305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위험도에 따른 차등 알림으로 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알림 피로도 최소화</a:t>
            </a:r>
            <a:endParaRPr lang="en-US" sz="800" dirty="0"/>
          </a:p>
        </p:txBody>
      </p:sp>
      <p:sp>
        <p:nvSpPr>
          <p:cNvPr id="120" name="Text 41">
            <a:extLst>
              <a:ext uri="{FF2B5EF4-FFF2-40B4-BE49-F238E27FC236}">
                <a16:creationId xmlns:a16="http://schemas.microsoft.com/office/drawing/2014/main" id="{F0D08535-D946-8C20-A832-725A11902C1A}"/>
              </a:ext>
            </a:extLst>
          </p:cNvPr>
          <p:cNvSpPr txBox="1"/>
          <p:nvPr/>
        </p:nvSpPr>
        <p:spPr>
          <a:xfrm>
            <a:off x="4800600" y="4149547"/>
            <a:ext cx="3810305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무의미한 잦은 경고음 제거 설계</a:t>
            </a:r>
            <a:endParaRPr lang="en-US" sz="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B19FB-128D-61C0-02D9-8C080770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0A2D979E-0F17-BCFA-84B5-617B5A241D2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6C625558-694B-2E7F-94B6-EEC371EC3B3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687D025F-9F88-67E1-F67D-65B4730CB815}"/>
              </a:ext>
            </a:extLst>
          </p:cNvPr>
          <p:cNvSpPr txBox="1"/>
          <p:nvPr/>
        </p:nvSpPr>
        <p:spPr>
          <a:xfrm>
            <a:off x="571500" y="381305"/>
            <a:ext cx="81153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사용자 앱 UI</a:t>
            </a:r>
            <a:endParaRPr lang="en-US" sz="18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DD905621-8747-9B52-1E9F-92179356A402}"/>
              </a:ext>
            </a:extLst>
          </p:cNvPr>
          <p:cNvSpPr txBox="1"/>
          <p:nvPr/>
        </p:nvSpPr>
        <p:spPr>
          <a:xfrm>
            <a:off x="571500" y="761695"/>
            <a:ext cx="81153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User Application Features &amp; Experience</a:t>
            </a:r>
            <a:endParaRPr lang="en-US" sz="900" dirty="0"/>
          </a:p>
        </p:txBody>
      </p:sp>
      <p:sp>
        <p:nvSpPr>
          <p:cNvPr id="60" name="Text 42">
            <a:extLst>
              <a:ext uri="{FF2B5EF4-FFF2-40B4-BE49-F238E27FC236}">
                <a16:creationId xmlns:a16="http://schemas.microsoft.com/office/drawing/2014/main" id="{ED0D13B1-7773-7D5E-F948-C3F2124538C4}"/>
              </a:ext>
            </a:extLst>
          </p:cNvPr>
          <p:cNvSpPr txBox="1"/>
          <p:nvPr/>
        </p:nvSpPr>
        <p:spPr>
          <a:xfrm>
            <a:off x="8460943" y="4886554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12 / 27</a:t>
            </a:r>
            <a:endParaRPr lang="en-US" sz="800" dirty="0"/>
          </a:p>
        </p:txBody>
      </p:sp>
      <p:sp>
        <p:nvSpPr>
          <p:cNvPr id="61" name="Text 43">
            <a:extLst>
              <a:ext uri="{FF2B5EF4-FFF2-40B4-BE49-F238E27FC236}">
                <a16:creationId xmlns:a16="http://schemas.microsoft.com/office/drawing/2014/main" id="{2BE0E0E8-C224-1A03-D6C5-97E2E38FEC0C}"/>
              </a:ext>
            </a:extLst>
          </p:cNvPr>
          <p:cNvSpPr txBox="1"/>
          <p:nvPr/>
        </p:nvSpPr>
        <p:spPr>
          <a:xfrm>
            <a:off x="649589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62" name="Text 44">
            <a:extLst>
              <a:ext uri="{FF2B5EF4-FFF2-40B4-BE49-F238E27FC236}">
                <a16:creationId xmlns:a16="http://schemas.microsoft.com/office/drawing/2014/main" id="{1B91196E-6E64-BDF4-A42D-3957705545D2}"/>
              </a:ext>
            </a:extLst>
          </p:cNvPr>
          <p:cNvSpPr txBox="1"/>
          <p:nvPr/>
        </p:nvSpPr>
        <p:spPr>
          <a:xfrm>
            <a:off x="682325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63" name="Text 45">
            <a:extLst>
              <a:ext uri="{FF2B5EF4-FFF2-40B4-BE49-F238E27FC236}">
                <a16:creationId xmlns:a16="http://schemas.microsoft.com/office/drawing/2014/main" id="{124CBAEA-7863-86F7-38C0-4DC9E01C0CED}"/>
              </a:ext>
            </a:extLst>
          </p:cNvPr>
          <p:cNvSpPr txBox="1"/>
          <p:nvPr/>
        </p:nvSpPr>
        <p:spPr>
          <a:xfrm>
            <a:off x="706374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64" name="Text 46">
            <a:extLst>
              <a:ext uri="{FF2B5EF4-FFF2-40B4-BE49-F238E27FC236}">
                <a16:creationId xmlns:a16="http://schemas.microsoft.com/office/drawing/2014/main" id="{D12BEC5F-B565-9085-5ACE-02A319BE459E}"/>
              </a:ext>
            </a:extLst>
          </p:cNvPr>
          <p:cNvSpPr txBox="1"/>
          <p:nvPr/>
        </p:nvSpPr>
        <p:spPr>
          <a:xfrm>
            <a:off x="74788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65" name="Text 47">
            <a:extLst>
              <a:ext uri="{FF2B5EF4-FFF2-40B4-BE49-F238E27FC236}">
                <a16:creationId xmlns:a16="http://schemas.microsoft.com/office/drawing/2014/main" id="{38E5E83F-55E3-5415-D950-B7D7E805493A}"/>
              </a:ext>
            </a:extLst>
          </p:cNvPr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66" name="Text 48">
            <a:extLst>
              <a:ext uri="{FF2B5EF4-FFF2-40B4-BE49-F238E27FC236}">
                <a16:creationId xmlns:a16="http://schemas.microsoft.com/office/drawing/2014/main" id="{C73B5031-44EE-ECD9-CF63-5F3C693A3087}"/>
              </a:ext>
            </a:extLst>
          </p:cNvPr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pic>
        <p:nvPicPr>
          <p:cNvPr id="132" name="그림 131" descr="텍스트, 스크린샷, 폰트, 득점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150B1F3-F902-EB16-87A2-49BAA3823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2319"/>
            <a:ext cx="9144000" cy="40703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0C49019-027D-216B-D558-62F2D47AAE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45" b="6088"/>
          <a:stretch>
            <a:fillRect/>
          </a:stretch>
        </p:blipFill>
        <p:spPr>
          <a:xfrm>
            <a:off x="7406640" y="1125415"/>
            <a:ext cx="1674055" cy="3348112"/>
          </a:xfrm>
          <a:prstGeom prst="rect">
            <a:avLst/>
          </a:prstGeom>
        </p:spPr>
      </p:pic>
      <p:sp>
        <p:nvSpPr>
          <p:cNvPr id="8" name="Text 42">
            <a:extLst>
              <a:ext uri="{FF2B5EF4-FFF2-40B4-BE49-F238E27FC236}">
                <a16:creationId xmlns:a16="http://schemas.microsoft.com/office/drawing/2014/main" id="{8597EF8B-A21E-C830-2ED4-EA0E8317DC53}"/>
              </a:ext>
            </a:extLst>
          </p:cNvPr>
          <p:cNvSpPr txBox="1"/>
          <p:nvPr/>
        </p:nvSpPr>
        <p:spPr>
          <a:xfrm>
            <a:off x="8613343" y="4967173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13 / 30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11712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571500" y="381305"/>
            <a:ext cx="81921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관리자 대시보드</a:t>
            </a:r>
            <a:endParaRPr lang="en-US" sz="1800" dirty="0"/>
          </a:p>
        </p:txBody>
      </p:sp>
      <p:sp>
        <p:nvSpPr>
          <p:cNvPr id="5" name="Text 3"/>
          <p:cNvSpPr txBox="1"/>
          <p:nvPr/>
        </p:nvSpPr>
        <p:spPr>
          <a:xfrm>
            <a:off x="571500" y="761695"/>
            <a:ext cx="81153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Admin Dashboard &amp; Monitoring System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571500" y="1162202"/>
            <a:ext cx="3924605" cy="1628546"/>
          </a:xfrm>
          <a:prstGeom prst="roundRect">
            <a:avLst>
              <a:gd name="adj" fmla="val 2627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Shape 5"/>
          <p:cNvSpPr/>
          <p:nvPr/>
        </p:nvSpPr>
        <p:spPr>
          <a:xfrm>
            <a:off x="571500" y="1162202"/>
            <a:ext cx="3905402" cy="28346"/>
          </a:xfrm>
          <a:prstGeom prst="rect">
            <a:avLst/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l="-4137" r="-4137"/>
          <a:stretch/>
        </p:blipFill>
        <p:spPr>
          <a:xfrm>
            <a:off x="752551" y="1364285"/>
            <a:ext cx="209398" cy="171907"/>
          </a:xfrm>
          <a:prstGeom prst="rect">
            <a:avLst/>
          </a:prstGeom>
        </p:spPr>
      </p:pic>
      <p:sp>
        <p:nvSpPr>
          <p:cNvPr id="9" name="Text 6"/>
          <p:cNvSpPr txBox="1"/>
          <p:nvPr/>
        </p:nvSpPr>
        <p:spPr>
          <a:xfrm>
            <a:off x="1037844" y="1343254"/>
            <a:ext cx="1890065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실시간 히트맵 (Heatmap)</a:t>
            </a:r>
            <a:endParaRPr lang="en-US" sz="1100" dirty="0"/>
          </a:p>
        </p:txBody>
      </p:sp>
      <p:sp>
        <p:nvSpPr>
          <p:cNvPr id="10" name="Text 7"/>
          <p:cNvSpPr txBox="1"/>
          <p:nvPr/>
        </p:nvSpPr>
        <p:spPr>
          <a:xfrm>
            <a:off x="752551" y="1789481"/>
            <a:ext cx="3639312" cy="2953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수집된 위험물 좌표를 바탕으로 </a:t>
            </a: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도심 내 위험 구역 밀집도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를 히트맵 클러스터로 시각화</a:t>
            </a:r>
            <a:endParaRPr lang="en-US" sz="800" dirty="0"/>
          </a:p>
        </p:txBody>
      </p:sp>
      <p:sp>
        <p:nvSpPr>
          <p:cNvPr id="11" name="Text 8"/>
          <p:cNvSpPr txBox="1"/>
          <p:nvPr/>
        </p:nvSpPr>
        <p:spPr>
          <a:xfrm>
            <a:off x="752551" y="2140610"/>
            <a:ext cx="375361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앱-웹 간 지연 없는 실시간 데이터 반영</a:t>
            </a:r>
            <a:endParaRPr lang="en-US" sz="800" dirty="0"/>
          </a:p>
        </p:txBody>
      </p:sp>
      <p:sp>
        <p:nvSpPr>
          <p:cNvPr id="12" name="Shape 9"/>
          <p:cNvSpPr/>
          <p:nvPr/>
        </p:nvSpPr>
        <p:spPr>
          <a:xfrm>
            <a:off x="752551" y="2424074"/>
            <a:ext cx="714146" cy="190195"/>
          </a:xfrm>
          <a:prstGeom prst="roundRect">
            <a:avLst>
              <a:gd name="adj" fmla="val 96154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rcRect l="-121" r="-121"/>
          <a:stretch/>
        </p:blipFill>
        <p:spPr>
          <a:xfrm>
            <a:off x="819302" y="2478938"/>
            <a:ext cx="95098" cy="75895"/>
          </a:xfrm>
          <a:prstGeom prst="rect">
            <a:avLst/>
          </a:prstGeom>
        </p:spPr>
      </p:pic>
      <p:sp>
        <p:nvSpPr>
          <p:cNvPr id="14" name="Text 10"/>
          <p:cNvSpPr txBox="1"/>
          <p:nvPr/>
        </p:nvSpPr>
        <p:spPr>
          <a:xfrm>
            <a:off x="914400" y="2424074"/>
            <a:ext cx="54315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react-leaflet</a:t>
            </a:r>
            <a:endParaRPr lang="en-US" sz="800" dirty="0"/>
          </a:p>
        </p:txBody>
      </p:sp>
      <p:sp>
        <p:nvSpPr>
          <p:cNvPr id="15" name="Shape 11"/>
          <p:cNvSpPr/>
          <p:nvPr/>
        </p:nvSpPr>
        <p:spPr>
          <a:xfrm>
            <a:off x="4647895" y="1162202"/>
            <a:ext cx="3924605" cy="1628546"/>
          </a:xfrm>
          <a:prstGeom prst="roundRect">
            <a:avLst>
              <a:gd name="adj" fmla="val 2627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2"/>
          <p:cNvSpPr/>
          <p:nvPr/>
        </p:nvSpPr>
        <p:spPr>
          <a:xfrm>
            <a:off x="4647895" y="1162202"/>
            <a:ext cx="3905402" cy="28346"/>
          </a:xfrm>
          <a:prstGeom prst="rect">
            <a:avLst/>
          </a:prstGeom>
          <a:solidFill>
            <a:srgbClr val="FFB30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rcRect l="-10904" r="-10904"/>
          <a:stretch/>
        </p:blipFill>
        <p:spPr>
          <a:xfrm>
            <a:off x="4828946" y="1364285"/>
            <a:ext cx="209398" cy="171907"/>
          </a:xfrm>
          <a:prstGeom prst="rect">
            <a:avLst/>
          </a:prstGeom>
        </p:spPr>
      </p:pic>
      <p:sp>
        <p:nvSpPr>
          <p:cNvPr id="18" name="Text 13"/>
          <p:cNvSpPr txBox="1"/>
          <p:nvPr/>
        </p:nvSpPr>
        <p:spPr>
          <a:xfrm>
            <a:off x="5115154" y="1343254"/>
            <a:ext cx="100675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통계 대시보드</a:t>
            </a:r>
            <a:endParaRPr lang="en-US" sz="1100" dirty="0"/>
          </a:p>
        </p:txBody>
      </p:sp>
      <p:sp>
        <p:nvSpPr>
          <p:cNvPr id="19" name="Text 14"/>
          <p:cNvSpPr txBox="1"/>
          <p:nvPr/>
        </p:nvSpPr>
        <p:spPr>
          <a:xfrm>
            <a:off x="4828946" y="1789481"/>
            <a:ext cx="3639312" cy="2953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위험물 발생 추이, 시간대별 빈도, 유형별 통계를 차트로 시각화하여 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데이터 기반 의사결정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지원</a:t>
            </a:r>
            <a:endParaRPr lang="en-US" sz="800" dirty="0"/>
          </a:p>
        </p:txBody>
      </p:sp>
      <p:sp>
        <p:nvSpPr>
          <p:cNvPr id="20" name="Text 15"/>
          <p:cNvSpPr txBox="1"/>
          <p:nvPr/>
        </p:nvSpPr>
        <p:spPr>
          <a:xfrm>
            <a:off x="4828946" y="2140610"/>
            <a:ext cx="375361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행정기관용 리포트 자동 생성 데이터 제공</a:t>
            </a:r>
            <a:endParaRPr lang="en-US" sz="800" dirty="0"/>
          </a:p>
        </p:txBody>
      </p:sp>
      <p:sp>
        <p:nvSpPr>
          <p:cNvPr id="21" name="Shape 16"/>
          <p:cNvSpPr/>
          <p:nvPr/>
        </p:nvSpPr>
        <p:spPr>
          <a:xfrm>
            <a:off x="4828946" y="2424074"/>
            <a:ext cx="562356" cy="190195"/>
          </a:xfrm>
          <a:prstGeom prst="roundRect">
            <a:avLst>
              <a:gd name="adj" fmla="val 96154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895698" y="2478938"/>
            <a:ext cx="75895" cy="75895"/>
          </a:xfrm>
          <a:prstGeom prst="rect">
            <a:avLst/>
          </a:prstGeom>
        </p:spPr>
      </p:pic>
      <p:sp>
        <p:nvSpPr>
          <p:cNvPr id="23" name="Text 17"/>
          <p:cNvSpPr txBox="1"/>
          <p:nvPr/>
        </p:nvSpPr>
        <p:spPr>
          <a:xfrm>
            <a:off x="4972507" y="2424074"/>
            <a:ext cx="40965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Recharts</a:t>
            </a:r>
            <a:endParaRPr lang="en-US" sz="800" dirty="0"/>
          </a:p>
        </p:txBody>
      </p:sp>
      <p:sp>
        <p:nvSpPr>
          <p:cNvPr id="24" name="Shape 18"/>
          <p:cNvSpPr/>
          <p:nvPr/>
        </p:nvSpPr>
        <p:spPr>
          <a:xfrm>
            <a:off x="571500" y="2943454"/>
            <a:ext cx="3924605" cy="1628546"/>
          </a:xfrm>
          <a:prstGeom prst="roundRect">
            <a:avLst>
              <a:gd name="adj" fmla="val 2627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5" name="Shape 19"/>
          <p:cNvSpPr/>
          <p:nvPr/>
        </p:nvSpPr>
        <p:spPr>
          <a:xfrm>
            <a:off x="571500" y="2943454"/>
            <a:ext cx="3905402" cy="28346"/>
          </a:xfrm>
          <a:prstGeom prst="rect">
            <a:avLst/>
          </a:prstGeom>
          <a:solidFill>
            <a:srgbClr val="FF8F0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7"/>
          <a:srcRect l="-4137" r="-4137"/>
          <a:stretch/>
        </p:blipFill>
        <p:spPr>
          <a:xfrm>
            <a:off x="752551" y="3145536"/>
            <a:ext cx="209398" cy="171907"/>
          </a:xfrm>
          <a:prstGeom prst="rect">
            <a:avLst/>
          </a:prstGeom>
        </p:spPr>
      </p:pic>
      <p:sp>
        <p:nvSpPr>
          <p:cNvPr id="27" name="Text 20"/>
          <p:cNvSpPr txBox="1"/>
          <p:nvPr/>
        </p:nvSpPr>
        <p:spPr>
          <a:xfrm>
            <a:off x="1037844" y="3124505"/>
            <a:ext cx="1587398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썸네일 뷰어 &amp; Action</a:t>
            </a:r>
            <a:endParaRPr lang="en-US" sz="1100" dirty="0"/>
          </a:p>
        </p:txBody>
      </p:sp>
      <p:sp>
        <p:nvSpPr>
          <p:cNvPr id="28" name="Text 21"/>
          <p:cNvSpPr txBox="1"/>
          <p:nvPr/>
        </p:nvSpPr>
        <p:spPr>
          <a:xfrm>
            <a:off x="752551" y="3643884"/>
            <a:ext cx="375361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현장 사진 실시간 로드 및 </a:t>
            </a: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행정 조치 상태(Action)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관리</a:t>
            </a:r>
            <a:endParaRPr lang="en-US" sz="800" dirty="0"/>
          </a:p>
        </p:txBody>
      </p:sp>
      <p:sp>
        <p:nvSpPr>
          <p:cNvPr id="29" name="Text 22"/>
          <p:cNvSpPr txBox="1"/>
          <p:nvPr/>
        </p:nvSpPr>
        <p:spPr>
          <a:xfrm>
            <a:off x="752551" y="3847795"/>
            <a:ext cx="375361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접수 → 처리중 → 완료 상태 추적 테이블</a:t>
            </a:r>
            <a:endParaRPr lang="en-US" sz="800" dirty="0"/>
          </a:p>
        </p:txBody>
      </p:sp>
      <p:sp>
        <p:nvSpPr>
          <p:cNvPr id="30" name="Shape 23"/>
          <p:cNvSpPr/>
          <p:nvPr/>
        </p:nvSpPr>
        <p:spPr>
          <a:xfrm>
            <a:off x="752551" y="4205326"/>
            <a:ext cx="1000354" cy="190195"/>
          </a:xfrm>
          <a:prstGeom prst="roundRect">
            <a:avLst>
              <a:gd name="adj" fmla="val 96154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 l="-121" r="-121"/>
          <a:stretch/>
        </p:blipFill>
        <p:spPr>
          <a:xfrm>
            <a:off x="819302" y="4260190"/>
            <a:ext cx="95098" cy="75895"/>
          </a:xfrm>
          <a:prstGeom prst="rect">
            <a:avLst/>
          </a:prstGeom>
        </p:spPr>
      </p:pic>
      <p:sp>
        <p:nvSpPr>
          <p:cNvPr id="32" name="Text 24"/>
          <p:cNvSpPr txBox="1"/>
          <p:nvPr/>
        </p:nvSpPr>
        <p:spPr>
          <a:xfrm>
            <a:off x="914400" y="4205326"/>
            <a:ext cx="82936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AWS S3 Integration</a:t>
            </a:r>
            <a:endParaRPr lang="en-US" sz="800" dirty="0"/>
          </a:p>
        </p:txBody>
      </p:sp>
      <p:sp>
        <p:nvSpPr>
          <p:cNvPr id="33" name="Shape 25"/>
          <p:cNvSpPr/>
          <p:nvPr/>
        </p:nvSpPr>
        <p:spPr>
          <a:xfrm>
            <a:off x="4647895" y="2943454"/>
            <a:ext cx="3924605" cy="1628546"/>
          </a:xfrm>
          <a:prstGeom prst="roundRect">
            <a:avLst>
              <a:gd name="adj" fmla="val 2627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4" name="Shape 26"/>
          <p:cNvSpPr/>
          <p:nvPr/>
        </p:nvSpPr>
        <p:spPr>
          <a:xfrm>
            <a:off x="4647895" y="2943454"/>
            <a:ext cx="3905402" cy="28346"/>
          </a:xfrm>
          <a:prstGeom prst="rect">
            <a:avLst/>
          </a:prstGeom>
          <a:solidFill>
            <a:srgbClr val="E6510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5" name="Image 6" descr="preencoded.png"/>
          <p:cNvPicPr>
            <a:picLocks noChangeAspect="1"/>
          </p:cNvPicPr>
          <p:nvPr/>
        </p:nvPicPr>
        <p:blipFill>
          <a:blip r:embed="rId9"/>
          <a:srcRect l="-19605" r="-19605"/>
          <a:stretch/>
        </p:blipFill>
        <p:spPr>
          <a:xfrm>
            <a:off x="4828946" y="3145536"/>
            <a:ext cx="209398" cy="171907"/>
          </a:xfrm>
          <a:prstGeom prst="rect">
            <a:avLst/>
          </a:prstGeom>
        </p:spPr>
      </p:pic>
      <p:sp>
        <p:nvSpPr>
          <p:cNvPr id="36" name="Text 27"/>
          <p:cNvSpPr txBox="1"/>
          <p:nvPr/>
        </p:nvSpPr>
        <p:spPr>
          <a:xfrm>
            <a:off x="5115154" y="3124505"/>
            <a:ext cx="2165299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Zero-Refresh Architecture</a:t>
            </a:r>
            <a:endParaRPr lang="en-US" sz="1100" dirty="0"/>
          </a:p>
        </p:txBody>
      </p:sp>
      <p:sp>
        <p:nvSpPr>
          <p:cNvPr id="37" name="Text 28"/>
          <p:cNvSpPr txBox="1"/>
          <p:nvPr/>
        </p:nvSpPr>
        <p:spPr>
          <a:xfrm>
            <a:off x="4828946" y="3643884"/>
            <a:ext cx="375361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새로고침 없이 데이터가 자동 갱신되는 </a:t>
            </a: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무중단 관제 환경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구축</a:t>
            </a:r>
            <a:endParaRPr lang="en-US" sz="800" dirty="0"/>
          </a:p>
        </p:txBody>
      </p:sp>
      <p:sp>
        <p:nvSpPr>
          <p:cNvPr id="38" name="Text 29"/>
          <p:cNvSpPr txBox="1"/>
          <p:nvPr/>
        </p:nvSpPr>
        <p:spPr>
          <a:xfrm>
            <a:off x="4828946" y="3847795"/>
            <a:ext cx="3676802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PostgreSQL WAL 로그 추적 기반 실시간 브로드캐스팅</a:t>
            </a:r>
            <a:endParaRPr lang="en-US" sz="800" dirty="0"/>
          </a:p>
        </p:txBody>
      </p:sp>
      <p:sp>
        <p:nvSpPr>
          <p:cNvPr id="39" name="Shape 30"/>
          <p:cNvSpPr/>
          <p:nvPr/>
        </p:nvSpPr>
        <p:spPr>
          <a:xfrm>
            <a:off x="4828946" y="4205326"/>
            <a:ext cx="972007" cy="190195"/>
          </a:xfrm>
          <a:prstGeom prst="roundRect">
            <a:avLst>
              <a:gd name="adj" fmla="val 96154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40" name="Image 7" descr="preencoded.png"/>
          <p:cNvPicPr>
            <a:picLocks noChangeAspect="1"/>
          </p:cNvPicPr>
          <p:nvPr/>
        </p:nvPicPr>
        <p:blipFill>
          <a:blip r:embed="rId10"/>
          <a:srcRect l="-258" r="-258"/>
          <a:stretch/>
        </p:blipFill>
        <p:spPr>
          <a:xfrm>
            <a:off x="4895698" y="4260190"/>
            <a:ext cx="66751" cy="75895"/>
          </a:xfrm>
          <a:prstGeom prst="rect">
            <a:avLst/>
          </a:prstGeom>
        </p:spPr>
      </p:pic>
      <p:sp>
        <p:nvSpPr>
          <p:cNvPr id="41" name="Text 31"/>
          <p:cNvSpPr txBox="1"/>
          <p:nvPr/>
        </p:nvSpPr>
        <p:spPr>
          <a:xfrm>
            <a:off x="4962449" y="4205326"/>
            <a:ext cx="82936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Supabase Realtime</a:t>
            </a:r>
            <a:endParaRPr lang="en-US" sz="800" dirty="0"/>
          </a:p>
        </p:txBody>
      </p:sp>
      <p:sp>
        <p:nvSpPr>
          <p:cNvPr id="42" name="Text 32"/>
          <p:cNvSpPr txBox="1"/>
          <p:nvPr/>
        </p:nvSpPr>
        <p:spPr>
          <a:xfrm>
            <a:off x="8460943" y="4886554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14 / 30</a:t>
            </a:r>
            <a:endParaRPr lang="en-US" sz="800" dirty="0"/>
          </a:p>
        </p:txBody>
      </p:sp>
      <p:sp>
        <p:nvSpPr>
          <p:cNvPr id="43" name="Text 33"/>
          <p:cNvSpPr txBox="1"/>
          <p:nvPr/>
        </p:nvSpPr>
        <p:spPr>
          <a:xfrm>
            <a:off x="649589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44" name="Text 34"/>
          <p:cNvSpPr txBox="1"/>
          <p:nvPr/>
        </p:nvSpPr>
        <p:spPr>
          <a:xfrm>
            <a:off x="682325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45" name="Text 35"/>
          <p:cNvSpPr txBox="1"/>
          <p:nvPr/>
        </p:nvSpPr>
        <p:spPr>
          <a:xfrm>
            <a:off x="706374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46" name="Text 36"/>
          <p:cNvSpPr txBox="1"/>
          <p:nvPr/>
        </p:nvSpPr>
        <p:spPr>
          <a:xfrm>
            <a:off x="74788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47" name="Text 37"/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48" name="Text 38"/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sp>
        <p:nvSpPr>
          <p:cNvPr id="49" name="Shape 4">
            <a:extLst>
              <a:ext uri="{FF2B5EF4-FFF2-40B4-BE49-F238E27FC236}">
                <a16:creationId xmlns:a16="http://schemas.microsoft.com/office/drawing/2014/main" id="{5C64DACA-9179-3D5C-D9C2-9D657EF195FF}"/>
              </a:ext>
            </a:extLst>
          </p:cNvPr>
          <p:cNvSpPr/>
          <p:nvPr/>
        </p:nvSpPr>
        <p:spPr>
          <a:xfrm>
            <a:off x="571500" y="1162202"/>
            <a:ext cx="3924605" cy="1628546"/>
          </a:xfrm>
          <a:prstGeom prst="roundRect">
            <a:avLst>
              <a:gd name="adj" fmla="val 2627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0" name="Shape 5">
            <a:extLst>
              <a:ext uri="{FF2B5EF4-FFF2-40B4-BE49-F238E27FC236}">
                <a16:creationId xmlns:a16="http://schemas.microsoft.com/office/drawing/2014/main" id="{FD5B34C1-E0D3-6B91-0D90-A2D7B5A24D27}"/>
              </a:ext>
            </a:extLst>
          </p:cNvPr>
          <p:cNvSpPr/>
          <p:nvPr/>
        </p:nvSpPr>
        <p:spPr>
          <a:xfrm>
            <a:off x="571500" y="1162202"/>
            <a:ext cx="3905402" cy="28346"/>
          </a:xfrm>
          <a:prstGeom prst="rect">
            <a:avLst/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51" name="Image 0" descr="preencoded.png">
            <a:extLst>
              <a:ext uri="{FF2B5EF4-FFF2-40B4-BE49-F238E27FC236}">
                <a16:creationId xmlns:a16="http://schemas.microsoft.com/office/drawing/2014/main" id="{734A3345-8105-9CBD-FE59-55A80553713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-3419" r="-3419"/>
          <a:stretch/>
        </p:blipFill>
        <p:spPr>
          <a:xfrm>
            <a:off x="771754" y="1380744"/>
            <a:ext cx="228600" cy="190195"/>
          </a:xfrm>
          <a:prstGeom prst="rect">
            <a:avLst/>
          </a:prstGeom>
        </p:spPr>
      </p:pic>
      <p:sp>
        <p:nvSpPr>
          <p:cNvPr id="52" name="Text 6">
            <a:extLst>
              <a:ext uri="{FF2B5EF4-FFF2-40B4-BE49-F238E27FC236}">
                <a16:creationId xmlns:a16="http://schemas.microsoft.com/office/drawing/2014/main" id="{324126E0-6DE3-BBEB-F633-BD2058BC455F}"/>
              </a:ext>
            </a:extLst>
          </p:cNvPr>
          <p:cNvSpPr txBox="1"/>
          <p:nvPr/>
        </p:nvSpPr>
        <p:spPr>
          <a:xfrm>
            <a:off x="1095451" y="1362456"/>
            <a:ext cx="201625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실시간 히트맵 (Heatmap)</a:t>
            </a:r>
            <a:endParaRPr lang="en-US" sz="1200" dirty="0"/>
          </a:p>
        </p:txBody>
      </p:sp>
      <p:sp>
        <p:nvSpPr>
          <p:cNvPr id="53" name="Text 7">
            <a:extLst>
              <a:ext uri="{FF2B5EF4-FFF2-40B4-BE49-F238E27FC236}">
                <a16:creationId xmlns:a16="http://schemas.microsoft.com/office/drawing/2014/main" id="{C2503D8E-8D8F-E91F-DD8A-2BB3CC53C75B}"/>
              </a:ext>
            </a:extLst>
          </p:cNvPr>
          <p:cNvSpPr txBox="1"/>
          <p:nvPr/>
        </p:nvSpPr>
        <p:spPr>
          <a:xfrm>
            <a:off x="771754" y="1742846"/>
            <a:ext cx="3600907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수집된 위험물 좌표를 바탕으로 </a:t>
            </a:r>
            <a:r>
              <a:rPr lang="en-US" sz="9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도심 내 위험 </a:t>
            </a:r>
            <a:r>
              <a:rPr lang="en-US" sz="900" b="1" dirty="0" err="1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구역</a:t>
            </a:r>
            <a:r>
              <a:rPr lang="en-US" sz="9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900" b="1" dirty="0" err="1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밀집도</a:t>
            </a:r>
            <a:r>
              <a:rPr lang="en-US" sz="9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를</a:t>
            </a:r>
            <a:endParaRPr lang="en-US" sz="900" dirty="0">
              <a:solidFill>
                <a:srgbClr val="B8C5D6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l">
              <a:buNone/>
            </a:pPr>
            <a:r>
              <a:rPr lang="en-US" sz="9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히트맵</a:t>
            </a: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클러스터로 시각화</a:t>
            </a:r>
            <a:endParaRPr lang="en-US" sz="900" dirty="0"/>
          </a:p>
        </p:txBody>
      </p:sp>
      <p:sp>
        <p:nvSpPr>
          <p:cNvPr id="54" name="Text 8">
            <a:extLst>
              <a:ext uri="{FF2B5EF4-FFF2-40B4-BE49-F238E27FC236}">
                <a16:creationId xmlns:a16="http://schemas.microsoft.com/office/drawing/2014/main" id="{0AC9B289-013F-98A9-A3BE-73175B7A53E8}"/>
              </a:ext>
            </a:extLst>
          </p:cNvPr>
          <p:cNvSpPr txBox="1"/>
          <p:nvPr/>
        </p:nvSpPr>
        <p:spPr>
          <a:xfrm>
            <a:off x="771754" y="2162556"/>
            <a:ext cx="37152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앱-웹 간 지연 없는 실시간 데이터 반영</a:t>
            </a:r>
            <a:endParaRPr lang="en-US" sz="900" dirty="0"/>
          </a:p>
        </p:txBody>
      </p:sp>
      <p:sp>
        <p:nvSpPr>
          <p:cNvPr id="55" name="Shape 9">
            <a:extLst>
              <a:ext uri="{FF2B5EF4-FFF2-40B4-BE49-F238E27FC236}">
                <a16:creationId xmlns:a16="http://schemas.microsoft.com/office/drawing/2014/main" id="{BF2B4143-04AB-06A3-F659-742FAEF34E22}"/>
              </a:ext>
            </a:extLst>
          </p:cNvPr>
          <p:cNvSpPr/>
          <p:nvPr/>
        </p:nvSpPr>
        <p:spPr>
          <a:xfrm>
            <a:off x="771754" y="2371954"/>
            <a:ext cx="819302" cy="219456"/>
          </a:xfrm>
          <a:prstGeom prst="roundRect">
            <a:avLst>
              <a:gd name="adj" fmla="val 72464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56" name="Image 1" descr="preencoded.png">
            <a:extLst>
              <a:ext uri="{FF2B5EF4-FFF2-40B4-BE49-F238E27FC236}">
                <a16:creationId xmlns:a16="http://schemas.microsoft.com/office/drawing/2014/main" id="{ADA4C083-DC19-C367-1225-7972F0DA205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-1087" b="-1087"/>
          <a:stretch/>
        </p:blipFill>
        <p:spPr>
          <a:xfrm>
            <a:off x="857707" y="2438705"/>
            <a:ext cx="105156" cy="85954"/>
          </a:xfrm>
          <a:prstGeom prst="rect">
            <a:avLst/>
          </a:prstGeom>
        </p:spPr>
      </p:pic>
      <p:sp>
        <p:nvSpPr>
          <p:cNvPr id="57" name="Text 10">
            <a:extLst>
              <a:ext uri="{FF2B5EF4-FFF2-40B4-BE49-F238E27FC236}">
                <a16:creationId xmlns:a16="http://schemas.microsoft.com/office/drawing/2014/main" id="{E6982FE9-25B1-C90D-F7E8-94E192604742}"/>
              </a:ext>
            </a:extLst>
          </p:cNvPr>
          <p:cNvSpPr txBox="1"/>
          <p:nvPr/>
        </p:nvSpPr>
        <p:spPr>
          <a:xfrm>
            <a:off x="961949" y="2371954"/>
            <a:ext cx="600761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react-leaflet</a:t>
            </a:r>
            <a:endParaRPr lang="en-US" sz="800" dirty="0"/>
          </a:p>
        </p:txBody>
      </p:sp>
      <p:sp>
        <p:nvSpPr>
          <p:cNvPr id="58" name="Shape 11">
            <a:extLst>
              <a:ext uri="{FF2B5EF4-FFF2-40B4-BE49-F238E27FC236}">
                <a16:creationId xmlns:a16="http://schemas.microsoft.com/office/drawing/2014/main" id="{5E5DE178-4BA6-D662-DF9E-B61BCE0A5D1B}"/>
              </a:ext>
            </a:extLst>
          </p:cNvPr>
          <p:cNvSpPr/>
          <p:nvPr/>
        </p:nvSpPr>
        <p:spPr>
          <a:xfrm>
            <a:off x="4647895" y="1162202"/>
            <a:ext cx="3924605" cy="1628546"/>
          </a:xfrm>
          <a:prstGeom prst="roundRect">
            <a:avLst>
              <a:gd name="adj" fmla="val 2627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9" name="Shape 12">
            <a:extLst>
              <a:ext uri="{FF2B5EF4-FFF2-40B4-BE49-F238E27FC236}">
                <a16:creationId xmlns:a16="http://schemas.microsoft.com/office/drawing/2014/main" id="{05323F7E-4E34-BD4A-F079-A1F7DF631F2D}"/>
              </a:ext>
            </a:extLst>
          </p:cNvPr>
          <p:cNvSpPr/>
          <p:nvPr/>
        </p:nvSpPr>
        <p:spPr>
          <a:xfrm>
            <a:off x="4647895" y="1162202"/>
            <a:ext cx="3905402" cy="28346"/>
          </a:xfrm>
          <a:prstGeom prst="rect">
            <a:avLst/>
          </a:prstGeom>
          <a:solidFill>
            <a:srgbClr val="FFB30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60" name="Image 2" descr="preencoded.png">
            <a:extLst>
              <a:ext uri="{FF2B5EF4-FFF2-40B4-BE49-F238E27FC236}">
                <a16:creationId xmlns:a16="http://schemas.microsoft.com/office/drawing/2014/main" id="{CEDC3E9C-1243-F642-EDE6-CCF7E5A3C55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-10096" r="-10096"/>
          <a:stretch/>
        </p:blipFill>
        <p:spPr>
          <a:xfrm>
            <a:off x="4848149" y="1380744"/>
            <a:ext cx="228600" cy="190195"/>
          </a:xfrm>
          <a:prstGeom prst="rect">
            <a:avLst/>
          </a:prstGeom>
        </p:spPr>
      </p:pic>
      <p:sp>
        <p:nvSpPr>
          <p:cNvPr id="61" name="Text 13">
            <a:extLst>
              <a:ext uri="{FF2B5EF4-FFF2-40B4-BE49-F238E27FC236}">
                <a16:creationId xmlns:a16="http://schemas.microsoft.com/office/drawing/2014/main" id="{01BA3CCE-728C-8517-A413-51D44A7965D1}"/>
              </a:ext>
            </a:extLst>
          </p:cNvPr>
          <p:cNvSpPr txBox="1"/>
          <p:nvPr/>
        </p:nvSpPr>
        <p:spPr>
          <a:xfrm>
            <a:off x="5171846" y="1362456"/>
            <a:ext cx="107259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통계 대시보드</a:t>
            </a:r>
            <a:endParaRPr lang="en-US" sz="1200" dirty="0"/>
          </a:p>
        </p:txBody>
      </p:sp>
      <p:sp>
        <p:nvSpPr>
          <p:cNvPr id="62" name="Text 14">
            <a:extLst>
              <a:ext uri="{FF2B5EF4-FFF2-40B4-BE49-F238E27FC236}">
                <a16:creationId xmlns:a16="http://schemas.microsoft.com/office/drawing/2014/main" id="{61547CB2-563C-622A-49E7-F0AD5AAAB874}"/>
              </a:ext>
            </a:extLst>
          </p:cNvPr>
          <p:cNvSpPr txBox="1"/>
          <p:nvPr/>
        </p:nvSpPr>
        <p:spPr>
          <a:xfrm>
            <a:off x="4848149" y="1742846"/>
            <a:ext cx="3600907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위험물 발생 추이, 시간대별 빈도, 유형별 통계를 </a:t>
            </a:r>
            <a:r>
              <a:rPr lang="en-US" sz="9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차트로</a:t>
            </a: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9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시각화하여</a:t>
            </a:r>
            <a:endParaRPr lang="en-US" sz="900" dirty="0">
              <a:solidFill>
                <a:srgbClr val="B8C5D6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l">
              <a:buNone/>
            </a:pPr>
            <a:r>
              <a:rPr lang="en-US" sz="900" dirty="0" err="1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데이터</a:t>
            </a:r>
            <a:r>
              <a:rPr lang="en-US" sz="9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기반 의사결정</a:t>
            </a: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지원</a:t>
            </a:r>
            <a:endParaRPr lang="en-US" sz="900" dirty="0"/>
          </a:p>
        </p:txBody>
      </p:sp>
      <p:sp>
        <p:nvSpPr>
          <p:cNvPr id="63" name="Text 15">
            <a:extLst>
              <a:ext uri="{FF2B5EF4-FFF2-40B4-BE49-F238E27FC236}">
                <a16:creationId xmlns:a16="http://schemas.microsoft.com/office/drawing/2014/main" id="{6F08113A-3FC6-A53A-FF8E-7BD66EE1D11F}"/>
              </a:ext>
            </a:extLst>
          </p:cNvPr>
          <p:cNvSpPr txBox="1"/>
          <p:nvPr/>
        </p:nvSpPr>
        <p:spPr>
          <a:xfrm>
            <a:off x="4848149" y="2162556"/>
            <a:ext cx="37152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행정기관용 리포트 자동 생성 데이터 제공</a:t>
            </a:r>
            <a:endParaRPr lang="en-US" sz="900" dirty="0"/>
          </a:p>
        </p:txBody>
      </p:sp>
      <p:sp>
        <p:nvSpPr>
          <p:cNvPr id="64" name="Shape 16">
            <a:extLst>
              <a:ext uri="{FF2B5EF4-FFF2-40B4-BE49-F238E27FC236}">
                <a16:creationId xmlns:a16="http://schemas.microsoft.com/office/drawing/2014/main" id="{0F9A63CE-4278-287B-BFA9-A191FD6DA931}"/>
              </a:ext>
            </a:extLst>
          </p:cNvPr>
          <p:cNvSpPr/>
          <p:nvPr/>
        </p:nvSpPr>
        <p:spPr>
          <a:xfrm>
            <a:off x="4848149" y="2371954"/>
            <a:ext cx="647395" cy="219456"/>
          </a:xfrm>
          <a:prstGeom prst="roundRect">
            <a:avLst>
              <a:gd name="adj" fmla="val 72464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65" name="Image 3" descr="preencoded.png">
            <a:extLst>
              <a:ext uri="{FF2B5EF4-FFF2-40B4-BE49-F238E27FC236}">
                <a16:creationId xmlns:a16="http://schemas.microsoft.com/office/drawing/2014/main" id="{38CCD33F-ED93-A076-1E2B-5249D4CAA59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934102" y="2438705"/>
            <a:ext cx="85954" cy="85954"/>
          </a:xfrm>
          <a:prstGeom prst="rect">
            <a:avLst/>
          </a:prstGeom>
        </p:spPr>
      </p:pic>
      <p:sp>
        <p:nvSpPr>
          <p:cNvPr id="66" name="Text 17">
            <a:extLst>
              <a:ext uri="{FF2B5EF4-FFF2-40B4-BE49-F238E27FC236}">
                <a16:creationId xmlns:a16="http://schemas.microsoft.com/office/drawing/2014/main" id="{A0083372-51CF-230E-50DD-936A66185D48}"/>
              </a:ext>
            </a:extLst>
          </p:cNvPr>
          <p:cNvSpPr txBox="1"/>
          <p:nvPr/>
        </p:nvSpPr>
        <p:spPr>
          <a:xfrm>
            <a:off x="5020056" y="2371954"/>
            <a:ext cx="448056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Recharts</a:t>
            </a:r>
            <a:endParaRPr lang="en-US" sz="800" dirty="0"/>
          </a:p>
        </p:txBody>
      </p:sp>
      <p:sp>
        <p:nvSpPr>
          <p:cNvPr id="67" name="Shape 18">
            <a:extLst>
              <a:ext uri="{FF2B5EF4-FFF2-40B4-BE49-F238E27FC236}">
                <a16:creationId xmlns:a16="http://schemas.microsoft.com/office/drawing/2014/main" id="{F63F8D35-A666-A3BA-EFB7-C2AC8E7065A6}"/>
              </a:ext>
            </a:extLst>
          </p:cNvPr>
          <p:cNvSpPr/>
          <p:nvPr/>
        </p:nvSpPr>
        <p:spPr>
          <a:xfrm>
            <a:off x="571500" y="2943454"/>
            <a:ext cx="3924605" cy="1628546"/>
          </a:xfrm>
          <a:prstGeom prst="roundRect">
            <a:avLst>
              <a:gd name="adj" fmla="val 2627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8" name="Shape 19">
            <a:extLst>
              <a:ext uri="{FF2B5EF4-FFF2-40B4-BE49-F238E27FC236}">
                <a16:creationId xmlns:a16="http://schemas.microsoft.com/office/drawing/2014/main" id="{FB26C099-3497-77A3-DFB2-6706047AA971}"/>
              </a:ext>
            </a:extLst>
          </p:cNvPr>
          <p:cNvSpPr/>
          <p:nvPr/>
        </p:nvSpPr>
        <p:spPr>
          <a:xfrm>
            <a:off x="571500" y="2943454"/>
            <a:ext cx="3905402" cy="28346"/>
          </a:xfrm>
          <a:prstGeom prst="rect">
            <a:avLst/>
          </a:prstGeom>
          <a:solidFill>
            <a:srgbClr val="FF8F0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69" name="Image 4" descr="preencoded.png">
            <a:extLst>
              <a:ext uri="{FF2B5EF4-FFF2-40B4-BE49-F238E27FC236}">
                <a16:creationId xmlns:a16="http://schemas.microsoft.com/office/drawing/2014/main" id="{6DD4810B-4D0B-2571-BD1B-C158C19D33F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-3419" r="-3419"/>
          <a:stretch/>
        </p:blipFill>
        <p:spPr>
          <a:xfrm>
            <a:off x="771754" y="3161995"/>
            <a:ext cx="228600" cy="190195"/>
          </a:xfrm>
          <a:prstGeom prst="rect">
            <a:avLst/>
          </a:prstGeom>
        </p:spPr>
      </p:pic>
      <p:sp>
        <p:nvSpPr>
          <p:cNvPr id="70" name="Text 20">
            <a:extLst>
              <a:ext uri="{FF2B5EF4-FFF2-40B4-BE49-F238E27FC236}">
                <a16:creationId xmlns:a16="http://schemas.microsoft.com/office/drawing/2014/main" id="{403AA561-BD75-3339-8779-06560A8DA5DF}"/>
              </a:ext>
            </a:extLst>
          </p:cNvPr>
          <p:cNvSpPr txBox="1"/>
          <p:nvPr/>
        </p:nvSpPr>
        <p:spPr>
          <a:xfrm>
            <a:off x="1095451" y="3143707"/>
            <a:ext cx="170078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썸네일 뷰어 &amp; Action</a:t>
            </a:r>
            <a:endParaRPr lang="en-US" sz="1200" dirty="0"/>
          </a:p>
        </p:txBody>
      </p:sp>
      <p:sp>
        <p:nvSpPr>
          <p:cNvPr id="71" name="Text 21">
            <a:extLst>
              <a:ext uri="{FF2B5EF4-FFF2-40B4-BE49-F238E27FC236}">
                <a16:creationId xmlns:a16="http://schemas.microsoft.com/office/drawing/2014/main" id="{1F18DF5C-12A9-45CF-92F0-AF329405332F}"/>
              </a:ext>
            </a:extLst>
          </p:cNvPr>
          <p:cNvSpPr txBox="1"/>
          <p:nvPr/>
        </p:nvSpPr>
        <p:spPr>
          <a:xfrm>
            <a:off x="771754" y="3610051"/>
            <a:ext cx="37152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현장 사진 실시간 로드 및 </a:t>
            </a:r>
            <a:r>
              <a:rPr lang="en-US" sz="9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행정 조치 상태(Action)</a:t>
            </a: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관리</a:t>
            </a:r>
            <a:endParaRPr lang="en-US" sz="900" dirty="0"/>
          </a:p>
        </p:txBody>
      </p:sp>
      <p:sp>
        <p:nvSpPr>
          <p:cNvPr id="72" name="Text 22">
            <a:extLst>
              <a:ext uri="{FF2B5EF4-FFF2-40B4-BE49-F238E27FC236}">
                <a16:creationId xmlns:a16="http://schemas.microsoft.com/office/drawing/2014/main" id="{B8CF6628-5426-4BEF-9901-3DB081B85213}"/>
              </a:ext>
            </a:extLst>
          </p:cNvPr>
          <p:cNvSpPr txBox="1"/>
          <p:nvPr/>
        </p:nvSpPr>
        <p:spPr>
          <a:xfrm>
            <a:off x="771754" y="3857854"/>
            <a:ext cx="37152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접수 → 처리중 → 완료 상태 추적 테이블</a:t>
            </a:r>
            <a:endParaRPr lang="en-US" sz="900" dirty="0"/>
          </a:p>
        </p:txBody>
      </p:sp>
      <p:sp>
        <p:nvSpPr>
          <p:cNvPr id="73" name="Shape 23">
            <a:extLst>
              <a:ext uri="{FF2B5EF4-FFF2-40B4-BE49-F238E27FC236}">
                <a16:creationId xmlns:a16="http://schemas.microsoft.com/office/drawing/2014/main" id="{FC429E1F-88A7-446D-9448-B3C645659EC7}"/>
              </a:ext>
            </a:extLst>
          </p:cNvPr>
          <p:cNvSpPr/>
          <p:nvPr/>
        </p:nvSpPr>
        <p:spPr>
          <a:xfrm>
            <a:off x="771754" y="4153205"/>
            <a:ext cx="1133856" cy="219456"/>
          </a:xfrm>
          <a:prstGeom prst="roundRect">
            <a:avLst>
              <a:gd name="adj" fmla="val 72464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74" name="Image 5" descr="preencoded.png">
            <a:extLst>
              <a:ext uri="{FF2B5EF4-FFF2-40B4-BE49-F238E27FC236}">
                <a16:creationId xmlns:a16="http://schemas.microsoft.com/office/drawing/2014/main" id="{098A9CB5-EE99-D197-4CF4-E39FC687E55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-1087" b="-1087"/>
          <a:stretch/>
        </p:blipFill>
        <p:spPr>
          <a:xfrm>
            <a:off x="857707" y="4219956"/>
            <a:ext cx="105156" cy="85954"/>
          </a:xfrm>
          <a:prstGeom prst="rect">
            <a:avLst/>
          </a:prstGeom>
        </p:spPr>
      </p:pic>
      <p:sp>
        <p:nvSpPr>
          <p:cNvPr id="75" name="Text 24">
            <a:extLst>
              <a:ext uri="{FF2B5EF4-FFF2-40B4-BE49-F238E27FC236}">
                <a16:creationId xmlns:a16="http://schemas.microsoft.com/office/drawing/2014/main" id="{EEAEDA31-1ACA-BC13-97B1-015627BE9AC9}"/>
              </a:ext>
            </a:extLst>
          </p:cNvPr>
          <p:cNvSpPr txBox="1"/>
          <p:nvPr/>
        </p:nvSpPr>
        <p:spPr>
          <a:xfrm>
            <a:off x="961949" y="4153205"/>
            <a:ext cx="9144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AWS S3 Integration</a:t>
            </a:r>
            <a:endParaRPr lang="en-US" sz="800" dirty="0"/>
          </a:p>
        </p:txBody>
      </p:sp>
      <p:sp>
        <p:nvSpPr>
          <p:cNvPr id="76" name="Shape 25">
            <a:extLst>
              <a:ext uri="{FF2B5EF4-FFF2-40B4-BE49-F238E27FC236}">
                <a16:creationId xmlns:a16="http://schemas.microsoft.com/office/drawing/2014/main" id="{2AC93E0E-B26C-CCB9-AD49-15D5F8CF6671}"/>
              </a:ext>
            </a:extLst>
          </p:cNvPr>
          <p:cNvSpPr/>
          <p:nvPr/>
        </p:nvSpPr>
        <p:spPr>
          <a:xfrm>
            <a:off x="4647895" y="2943454"/>
            <a:ext cx="3924605" cy="1628546"/>
          </a:xfrm>
          <a:prstGeom prst="roundRect">
            <a:avLst>
              <a:gd name="adj" fmla="val 2627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7" name="Shape 26">
            <a:extLst>
              <a:ext uri="{FF2B5EF4-FFF2-40B4-BE49-F238E27FC236}">
                <a16:creationId xmlns:a16="http://schemas.microsoft.com/office/drawing/2014/main" id="{19BA5C52-4820-C75B-3FE5-B77B4878CEC1}"/>
              </a:ext>
            </a:extLst>
          </p:cNvPr>
          <p:cNvSpPr/>
          <p:nvPr/>
        </p:nvSpPr>
        <p:spPr>
          <a:xfrm>
            <a:off x="4647895" y="2943454"/>
            <a:ext cx="3905402" cy="28346"/>
          </a:xfrm>
          <a:prstGeom prst="rect">
            <a:avLst/>
          </a:prstGeom>
          <a:solidFill>
            <a:srgbClr val="E6510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78" name="Image 6" descr="preencoded.png">
            <a:extLst>
              <a:ext uri="{FF2B5EF4-FFF2-40B4-BE49-F238E27FC236}">
                <a16:creationId xmlns:a16="http://schemas.microsoft.com/office/drawing/2014/main" id="{DA65698A-93D6-DE48-00C4-52E837FB679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-18681" r="-18681"/>
          <a:stretch/>
        </p:blipFill>
        <p:spPr>
          <a:xfrm>
            <a:off x="4848149" y="3161995"/>
            <a:ext cx="228600" cy="190195"/>
          </a:xfrm>
          <a:prstGeom prst="rect">
            <a:avLst/>
          </a:prstGeom>
        </p:spPr>
      </p:pic>
      <p:sp>
        <p:nvSpPr>
          <p:cNvPr id="79" name="Text 27">
            <a:extLst>
              <a:ext uri="{FF2B5EF4-FFF2-40B4-BE49-F238E27FC236}">
                <a16:creationId xmlns:a16="http://schemas.microsoft.com/office/drawing/2014/main" id="{4FDAC888-FE16-82FE-DC80-9B89BE09DF91}"/>
              </a:ext>
            </a:extLst>
          </p:cNvPr>
          <p:cNvSpPr txBox="1"/>
          <p:nvPr/>
        </p:nvSpPr>
        <p:spPr>
          <a:xfrm>
            <a:off x="5171846" y="3143707"/>
            <a:ext cx="231251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User Friendly</a:t>
            </a:r>
            <a:endParaRPr lang="en-US" sz="1200" dirty="0"/>
          </a:p>
        </p:txBody>
      </p:sp>
      <p:sp>
        <p:nvSpPr>
          <p:cNvPr id="80" name="Text 28">
            <a:extLst>
              <a:ext uri="{FF2B5EF4-FFF2-40B4-BE49-F238E27FC236}">
                <a16:creationId xmlns:a16="http://schemas.microsoft.com/office/drawing/2014/main" id="{9713FBAB-99D0-01B1-BE40-4E8DD265D969}"/>
              </a:ext>
            </a:extLst>
          </p:cNvPr>
          <p:cNvSpPr txBox="1"/>
          <p:nvPr/>
        </p:nvSpPr>
        <p:spPr>
          <a:xfrm>
            <a:off x="4848149" y="3610051"/>
            <a:ext cx="37152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9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</a:rPr>
              <a:t>다크모드</a:t>
            </a:r>
            <a:r>
              <a:rPr lang="en-US" altLang="ko-KR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</a:rPr>
              <a:t>, </a:t>
            </a:r>
            <a:r>
              <a:rPr lang="ko-KR" alt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</a:rPr>
              <a:t>사이드바 </a:t>
            </a:r>
            <a:r>
              <a:rPr lang="en-US" altLang="ko-KR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</a:rPr>
              <a:t>collapse, filter, pagination, items per page, </a:t>
            </a:r>
            <a:r>
              <a:rPr lang="ko-KR" alt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</a:rPr>
              <a:t>정렬</a:t>
            </a:r>
            <a:endParaRPr lang="en-US" sz="900" dirty="0"/>
          </a:p>
        </p:txBody>
      </p:sp>
      <p:sp>
        <p:nvSpPr>
          <p:cNvPr id="81" name="Text 29">
            <a:extLst>
              <a:ext uri="{FF2B5EF4-FFF2-40B4-BE49-F238E27FC236}">
                <a16:creationId xmlns:a16="http://schemas.microsoft.com/office/drawing/2014/main" id="{F4E472A4-A122-30C8-575D-F32AA05EFEE2}"/>
              </a:ext>
            </a:extLst>
          </p:cNvPr>
          <p:cNvSpPr txBox="1"/>
          <p:nvPr/>
        </p:nvSpPr>
        <p:spPr>
          <a:xfrm>
            <a:off x="4848149" y="3857854"/>
            <a:ext cx="36393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데이터베이스 </a:t>
            </a:r>
            <a:r>
              <a:rPr lang="en-US" altLang="ko-KR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csv </a:t>
            </a:r>
            <a:r>
              <a:rPr lang="ko-KR" alt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파일로 내보내기</a:t>
            </a:r>
            <a:r>
              <a:rPr lang="en-US" altLang="ko-KR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 </a:t>
            </a:r>
            <a:r>
              <a:rPr lang="ko-KR" alt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체크박스</a:t>
            </a:r>
            <a:r>
              <a:rPr lang="en-US" altLang="ko-KR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 </a:t>
            </a:r>
            <a:r>
              <a:rPr lang="ko-KR" alt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처리 상태 변경 페이지 구축</a:t>
            </a:r>
            <a:endParaRPr lang="en-US" sz="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A9591-9D50-9CC9-1F29-1182C8653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47513501-38FE-2045-AF9D-255D43BCC49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36321DC1-F852-095A-49FA-6789E84118C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E1BEA28D-D3CF-20EE-D52A-0153782AC97D}"/>
              </a:ext>
            </a:extLst>
          </p:cNvPr>
          <p:cNvSpPr txBox="1"/>
          <p:nvPr/>
        </p:nvSpPr>
        <p:spPr>
          <a:xfrm>
            <a:off x="571500" y="381305"/>
            <a:ext cx="81921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 err="1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관리자</a:t>
            </a:r>
            <a:r>
              <a:rPr lang="en-US" sz="1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UI</a:t>
            </a:r>
            <a:endParaRPr lang="en-US" sz="1800" dirty="0"/>
          </a:p>
        </p:txBody>
      </p:sp>
      <p:sp>
        <p:nvSpPr>
          <p:cNvPr id="42" name="Text 32">
            <a:extLst>
              <a:ext uri="{FF2B5EF4-FFF2-40B4-BE49-F238E27FC236}">
                <a16:creationId xmlns:a16="http://schemas.microsoft.com/office/drawing/2014/main" id="{35F77A02-F80F-3468-42EC-F5984367EF8D}"/>
              </a:ext>
            </a:extLst>
          </p:cNvPr>
          <p:cNvSpPr txBox="1"/>
          <p:nvPr/>
        </p:nvSpPr>
        <p:spPr>
          <a:xfrm>
            <a:off x="8460943" y="4886554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13 / 27</a:t>
            </a:r>
            <a:endParaRPr lang="en-US" sz="800" dirty="0"/>
          </a:p>
        </p:txBody>
      </p:sp>
      <p:sp>
        <p:nvSpPr>
          <p:cNvPr id="43" name="Text 33">
            <a:extLst>
              <a:ext uri="{FF2B5EF4-FFF2-40B4-BE49-F238E27FC236}">
                <a16:creationId xmlns:a16="http://schemas.microsoft.com/office/drawing/2014/main" id="{8457B31F-5224-7BF5-BF2E-33B8D9D15F97}"/>
              </a:ext>
            </a:extLst>
          </p:cNvPr>
          <p:cNvSpPr txBox="1"/>
          <p:nvPr/>
        </p:nvSpPr>
        <p:spPr>
          <a:xfrm>
            <a:off x="649589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44" name="Text 34">
            <a:extLst>
              <a:ext uri="{FF2B5EF4-FFF2-40B4-BE49-F238E27FC236}">
                <a16:creationId xmlns:a16="http://schemas.microsoft.com/office/drawing/2014/main" id="{983F0EFD-B591-D8A1-9509-6A9421E1BADB}"/>
              </a:ext>
            </a:extLst>
          </p:cNvPr>
          <p:cNvSpPr txBox="1"/>
          <p:nvPr/>
        </p:nvSpPr>
        <p:spPr>
          <a:xfrm>
            <a:off x="682325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45" name="Text 35">
            <a:extLst>
              <a:ext uri="{FF2B5EF4-FFF2-40B4-BE49-F238E27FC236}">
                <a16:creationId xmlns:a16="http://schemas.microsoft.com/office/drawing/2014/main" id="{5723EEF9-C01D-B739-E392-ECB5008AAFDE}"/>
              </a:ext>
            </a:extLst>
          </p:cNvPr>
          <p:cNvSpPr txBox="1"/>
          <p:nvPr/>
        </p:nvSpPr>
        <p:spPr>
          <a:xfrm>
            <a:off x="706374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46" name="Text 36">
            <a:extLst>
              <a:ext uri="{FF2B5EF4-FFF2-40B4-BE49-F238E27FC236}">
                <a16:creationId xmlns:a16="http://schemas.microsoft.com/office/drawing/2014/main" id="{FB8A174D-665A-99C7-70B2-A18BC25903F6}"/>
              </a:ext>
            </a:extLst>
          </p:cNvPr>
          <p:cNvSpPr txBox="1"/>
          <p:nvPr/>
        </p:nvSpPr>
        <p:spPr>
          <a:xfrm>
            <a:off x="74788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47" name="Text 37">
            <a:extLst>
              <a:ext uri="{FF2B5EF4-FFF2-40B4-BE49-F238E27FC236}">
                <a16:creationId xmlns:a16="http://schemas.microsoft.com/office/drawing/2014/main" id="{92280ABB-FB58-1E8C-E9D8-5D778439E516}"/>
              </a:ext>
            </a:extLst>
          </p:cNvPr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48" name="Text 38">
            <a:extLst>
              <a:ext uri="{FF2B5EF4-FFF2-40B4-BE49-F238E27FC236}">
                <a16:creationId xmlns:a16="http://schemas.microsoft.com/office/drawing/2014/main" id="{48EC7D67-3C0C-9069-76BA-432A16D7F224}"/>
              </a:ext>
            </a:extLst>
          </p:cNvPr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6B414BCF-6786-7A7B-143D-464D76952962}"/>
              </a:ext>
            </a:extLst>
          </p:cNvPr>
          <p:cNvGrpSpPr/>
          <p:nvPr/>
        </p:nvGrpSpPr>
        <p:grpSpPr>
          <a:xfrm>
            <a:off x="57806" y="724205"/>
            <a:ext cx="8422077" cy="3829024"/>
            <a:chOff x="57806" y="724205"/>
            <a:chExt cx="8422077" cy="3829024"/>
          </a:xfrm>
        </p:grpSpPr>
        <p:pic>
          <p:nvPicPr>
            <p:cNvPr id="83" name="그림 82" descr="텍스트, 소프트웨어, 번호, 그래프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0126BE7-4AAB-8298-569E-C8C0F1D0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06" y="724205"/>
              <a:ext cx="8422077" cy="3829024"/>
            </a:xfrm>
            <a:prstGeom prst="rect">
              <a:avLst/>
            </a:prstGeom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6DF1C730-A6B2-081C-1517-16ABF1F06C2C}"/>
                </a:ext>
              </a:extLst>
            </p:cNvPr>
            <p:cNvSpPr/>
            <p:nvPr/>
          </p:nvSpPr>
          <p:spPr>
            <a:xfrm>
              <a:off x="7607808" y="739562"/>
              <a:ext cx="147711" cy="17190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C97B4EA9-5EE0-0875-B856-79FDEFA3E3AB}"/>
                </a:ext>
              </a:extLst>
            </p:cNvPr>
            <p:cNvCxnSpPr>
              <a:cxnSpLocks/>
              <a:stCxn id="6" idx="1"/>
              <a:endCxn id="9" idx="3"/>
            </p:cNvCxnSpPr>
            <p:nvPr/>
          </p:nvCxnSpPr>
          <p:spPr>
            <a:xfrm flipH="1">
              <a:off x="7172854" y="825516"/>
              <a:ext cx="434954" cy="2708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86EB3D0F-0F7A-0560-36CF-A569C799B745}"/>
                </a:ext>
              </a:extLst>
            </p:cNvPr>
            <p:cNvSpPr/>
            <p:nvPr/>
          </p:nvSpPr>
          <p:spPr>
            <a:xfrm>
              <a:off x="6013817" y="948919"/>
              <a:ext cx="1159037" cy="29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solidFill>
                    <a:schemeClr val="tx1"/>
                  </a:solidFill>
                </a:rPr>
                <a:t>라이트</a:t>
              </a:r>
              <a:r>
                <a:rPr lang="en-US" altLang="ko-KR" sz="1000" dirty="0">
                  <a:solidFill>
                    <a:schemeClr val="tx1"/>
                  </a:solidFill>
                </a:rPr>
                <a:t>/</a:t>
              </a:r>
              <a:r>
                <a:rPr lang="ko-KR" altLang="en-US" sz="1000" dirty="0" err="1">
                  <a:solidFill>
                    <a:schemeClr val="tx1"/>
                  </a:solidFill>
                </a:rPr>
                <a:t>다크</a:t>
              </a:r>
              <a:r>
                <a:rPr lang="ko-KR" altLang="en-US" sz="1000" dirty="0">
                  <a:solidFill>
                    <a:schemeClr val="tx1"/>
                  </a:solidFill>
                </a:rPr>
                <a:t> 모드</a:t>
              </a: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3CEA5DF7-D798-7650-A316-46F114CD14F7}"/>
                </a:ext>
              </a:extLst>
            </p:cNvPr>
            <p:cNvSpPr/>
            <p:nvPr/>
          </p:nvSpPr>
          <p:spPr>
            <a:xfrm>
              <a:off x="871292" y="804914"/>
              <a:ext cx="147711" cy="17190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8A68E654-F2A9-381D-E9F3-3852DB64E58E}"/>
                </a:ext>
              </a:extLst>
            </p:cNvPr>
            <p:cNvCxnSpPr>
              <a:cxnSpLocks/>
              <a:stCxn id="16" idx="1"/>
              <a:endCxn id="14" idx="3"/>
            </p:cNvCxnSpPr>
            <p:nvPr/>
          </p:nvCxnSpPr>
          <p:spPr>
            <a:xfrm flipH="1" flipV="1">
              <a:off x="1019003" y="890868"/>
              <a:ext cx="1120634" cy="1643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7BA857D0-BE81-E59B-8165-B2457BB7FE2D}"/>
                </a:ext>
              </a:extLst>
            </p:cNvPr>
            <p:cNvSpPr/>
            <p:nvPr/>
          </p:nvSpPr>
          <p:spPr>
            <a:xfrm>
              <a:off x="2139637" y="907775"/>
              <a:ext cx="1021034" cy="29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>
                  <a:solidFill>
                    <a:schemeClr val="tx1"/>
                  </a:solidFill>
                </a:rPr>
                <a:t>사이드바 </a:t>
              </a:r>
              <a:r>
                <a:rPr lang="ko-KR" altLang="en-US" sz="1000" dirty="0" err="1">
                  <a:solidFill>
                    <a:schemeClr val="tx1"/>
                  </a:solidFill>
                </a:rPr>
                <a:t>토글</a:t>
              </a:r>
              <a:endParaRPr lang="ko-KR" alt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527836E2-B71F-0AC6-8329-503378FD150E}"/>
              </a:ext>
            </a:extLst>
          </p:cNvPr>
          <p:cNvGrpSpPr/>
          <p:nvPr/>
        </p:nvGrpSpPr>
        <p:grpSpPr>
          <a:xfrm>
            <a:off x="195903" y="816425"/>
            <a:ext cx="8671919" cy="3930819"/>
            <a:chOff x="302563" y="955735"/>
            <a:chExt cx="8671919" cy="3930819"/>
          </a:xfrm>
        </p:grpSpPr>
        <p:pic>
          <p:nvPicPr>
            <p:cNvPr id="85" name="그림 84" descr="텍스트, 스크린샷, 소프트웨어, 멀티미디어 소프트웨어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27F16B2-232F-6B55-2ECC-6C4D1CE83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63" y="971092"/>
              <a:ext cx="8671919" cy="3915462"/>
            </a:xfrm>
            <a:prstGeom prst="rect">
              <a:avLst/>
            </a:prstGeom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7DD848B4-0A05-0903-2FEF-CB3CAC7D8158}"/>
                </a:ext>
              </a:extLst>
            </p:cNvPr>
            <p:cNvSpPr/>
            <p:nvPr/>
          </p:nvSpPr>
          <p:spPr>
            <a:xfrm>
              <a:off x="710418" y="1636100"/>
              <a:ext cx="3151164" cy="29489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D302115C-F177-A1F5-DEF6-8D57460D8ADC}"/>
                </a:ext>
              </a:extLst>
            </p:cNvPr>
            <p:cNvCxnSpPr>
              <a:cxnSpLocks/>
              <a:stCxn id="22" idx="3"/>
              <a:endCxn id="25" idx="1"/>
            </p:cNvCxnSpPr>
            <p:nvPr/>
          </p:nvCxnSpPr>
          <p:spPr>
            <a:xfrm flipV="1">
              <a:off x="3861582" y="1504968"/>
              <a:ext cx="262995" cy="2785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90555265-4150-D326-7B6F-040A761F0DE1}"/>
                </a:ext>
              </a:extLst>
            </p:cNvPr>
            <p:cNvSpPr/>
            <p:nvPr/>
          </p:nvSpPr>
          <p:spPr>
            <a:xfrm>
              <a:off x="4124577" y="1357521"/>
              <a:ext cx="1792084" cy="29489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>
                  <a:solidFill>
                    <a:schemeClr val="tx1"/>
                  </a:solidFill>
                </a:rPr>
                <a:t>상태</a:t>
              </a:r>
              <a:r>
                <a:rPr lang="en-US" altLang="ko-KR" sz="1050" dirty="0">
                  <a:solidFill>
                    <a:schemeClr val="tx1"/>
                  </a:solidFill>
                </a:rPr>
                <a:t>/ </a:t>
              </a:r>
              <a:r>
                <a:rPr lang="ko-KR" altLang="en-US" sz="1050" dirty="0">
                  <a:solidFill>
                    <a:schemeClr val="tx1"/>
                  </a:solidFill>
                </a:rPr>
                <a:t>위험등급 </a:t>
              </a:r>
              <a:r>
                <a:rPr lang="en-US" altLang="ko-KR" sz="1050" dirty="0">
                  <a:solidFill>
                    <a:schemeClr val="tx1"/>
                  </a:solidFill>
                </a:rPr>
                <a:t>/ </a:t>
              </a:r>
              <a:r>
                <a:rPr lang="ko-KR" altLang="en-US" sz="1050" dirty="0">
                  <a:solidFill>
                    <a:schemeClr val="tx1"/>
                  </a:solidFill>
                </a:rPr>
                <a:t>날짜 필터</a:t>
              </a: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4F2EB8F2-1FA7-3385-8397-173290C8F7C6}"/>
                </a:ext>
              </a:extLst>
            </p:cNvPr>
            <p:cNvSpPr/>
            <p:nvPr/>
          </p:nvSpPr>
          <p:spPr>
            <a:xfrm>
              <a:off x="6870670" y="1344188"/>
              <a:ext cx="2103812" cy="29489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6E0CEED5-6C36-E230-FE52-01A5A7F76B44}"/>
                </a:ext>
              </a:extLst>
            </p:cNvPr>
            <p:cNvCxnSpPr>
              <a:cxnSpLocks/>
              <a:stCxn id="31" idx="3"/>
              <a:endCxn id="28" idx="0"/>
            </p:cNvCxnSpPr>
            <p:nvPr/>
          </p:nvCxnSpPr>
          <p:spPr>
            <a:xfrm>
              <a:off x="7382461" y="1103182"/>
              <a:ext cx="540115" cy="2410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28B9C8F1-2873-480F-4B31-7A05B0846ADC}"/>
                </a:ext>
              </a:extLst>
            </p:cNvPr>
            <p:cNvSpPr/>
            <p:nvPr/>
          </p:nvSpPr>
          <p:spPr>
            <a:xfrm>
              <a:off x="4737776" y="955735"/>
              <a:ext cx="2644685" cy="29489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>
                  <a:solidFill>
                    <a:schemeClr val="tx1"/>
                  </a:solidFill>
                </a:rPr>
                <a:t>정렬</a:t>
              </a:r>
              <a:r>
                <a:rPr lang="en-US" altLang="ko-KR" sz="1050" dirty="0">
                  <a:solidFill>
                    <a:schemeClr val="tx1"/>
                  </a:solidFill>
                </a:rPr>
                <a:t>, </a:t>
              </a:r>
              <a:r>
                <a:rPr lang="ko-KR" altLang="en-US" sz="1050" dirty="0">
                  <a:solidFill>
                    <a:schemeClr val="tx1"/>
                  </a:solidFill>
                </a:rPr>
                <a:t>페이지당 항목 수</a:t>
              </a:r>
              <a:r>
                <a:rPr lang="en-US" altLang="ko-KR" sz="1050" dirty="0">
                  <a:solidFill>
                    <a:schemeClr val="tx1"/>
                  </a:solidFill>
                </a:rPr>
                <a:t>, csv </a:t>
              </a:r>
              <a:r>
                <a:rPr lang="ko-KR" altLang="en-US" sz="1050" dirty="0">
                  <a:solidFill>
                    <a:schemeClr val="tx1"/>
                  </a:solidFill>
                </a:rPr>
                <a:t>파일 내보내기</a:t>
              </a:r>
            </a:p>
          </p:txBody>
        </p:sp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8DCA0884-7D16-845D-ACC9-83E4E80CE2D8}"/>
              </a:ext>
            </a:extLst>
          </p:cNvPr>
          <p:cNvGrpSpPr/>
          <p:nvPr/>
        </p:nvGrpSpPr>
        <p:grpSpPr>
          <a:xfrm>
            <a:off x="371625" y="1028606"/>
            <a:ext cx="8671918" cy="3982638"/>
            <a:chOff x="320743" y="903916"/>
            <a:chExt cx="8671918" cy="3982638"/>
          </a:xfrm>
        </p:grpSpPr>
        <p:pic>
          <p:nvPicPr>
            <p:cNvPr id="49" name="그림 48" descr="텍스트, 스크린샷, 소프트웨어, 멀티미디어 소프트웨어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1136743-C629-4C24-2B59-687FB7734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743" y="903916"/>
              <a:ext cx="8671918" cy="3982638"/>
            </a:xfrm>
            <a:prstGeom prst="rect">
              <a:avLst/>
            </a:prstGeom>
          </p:spPr>
        </p:pic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9D993D11-2DBD-A940-67D1-F41C7A722287}"/>
                </a:ext>
              </a:extLst>
            </p:cNvPr>
            <p:cNvSpPr/>
            <p:nvPr/>
          </p:nvSpPr>
          <p:spPr>
            <a:xfrm>
              <a:off x="710418" y="1930993"/>
              <a:ext cx="309490" cy="2955561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3BA51CE2-2980-FCD5-8EBD-7ED8C6DF5945}"/>
                </a:ext>
              </a:extLst>
            </p:cNvPr>
            <p:cNvCxnSpPr>
              <a:cxnSpLocks/>
              <a:stCxn id="51" idx="0"/>
              <a:endCxn id="54" idx="1"/>
            </p:cNvCxnSpPr>
            <p:nvPr/>
          </p:nvCxnSpPr>
          <p:spPr>
            <a:xfrm flipV="1">
              <a:off x="865163" y="1129337"/>
              <a:ext cx="742000" cy="8016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B12FA831-7C2B-7A36-21C2-222DDA842322}"/>
                </a:ext>
              </a:extLst>
            </p:cNvPr>
            <p:cNvSpPr/>
            <p:nvPr/>
          </p:nvSpPr>
          <p:spPr>
            <a:xfrm>
              <a:off x="1607163" y="1012747"/>
              <a:ext cx="4022352" cy="2331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선택한 항목 삭제 또는 </a:t>
              </a:r>
              <a:r>
                <a:rPr lang="en-US" altLang="ko-KR" sz="1200" dirty="0">
                  <a:solidFill>
                    <a:schemeClr val="tx1"/>
                  </a:solidFill>
                </a:rPr>
                <a:t>csv </a:t>
              </a:r>
              <a:r>
                <a:rPr lang="ko-KR" altLang="en-US" sz="1200" dirty="0">
                  <a:solidFill>
                    <a:schemeClr val="tx1"/>
                  </a:solidFill>
                </a:rPr>
                <a:t>파일로 내보내기 기능 구현</a:t>
              </a:r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8EAB0F93-0602-C293-5B15-30268A6C3454}"/>
                </a:ext>
              </a:extLst>
            </p:cNvPr>
            <p:cNvSpPr/>
            <p:nvPr/>
          </p:nvSpPr>
          <p:spPr>
            <a:xfrm>
              <a:off x="6054817" y="1294237"/>
              <a:ext cx="664513" cy="24100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38AC99F7-1D55-01DB-0FF7-46441A88FCB7}"/>
                </a:ext>
              </a:extLst>
            </p:cNvPr>
            <p:cNvSpPr/>
            <p:nvPr/>
          </p:nvSpPr>
          <p:spPr>
            <a:xfrm>
              <a:off x="8134600" y="1290353"/>
              <a:ext cx="803183" cy="24100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61" name="직선 연결선 60">
              <a:extLst>
                <a:ext uri="{FF2B5EF4-FFF2-40B4-BE49-F238E27FC236}">
                  <a16:creationId xmlns:a16="http://schemas.microsoft.com/office/drawing/2014/main" id="{22E45EEA-0D41-B036-2B54-6300FC5DB022}"/>
                </a:ext>
              </a:extLst>
            </p:cNvPr>
            <p:cNvCxnSpPr>
              <a:cxnSpLocks/>
              <a:stCxn id="56" idx="0"/>
              <a:endCxn id="54" idx="3"/>
            </p:cNvCxnSpPr>
            <p:nvPr/>
          </p:nvCxnSpPr>
          <p:spPr>
            <a:xfrm flipH="1" flipV="1">
              <a:off x="5629515" y="1129337"/>
              <a:ext cx="757559" cy="1649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D06D4A5C-448B-DD60-8529-8BA1CF1F904E}"/>
                </a:ext>
              </a:extLst>
            </p:cNvPr>
            <p:cNvCxnSpPr>
              <a:cxnSpLocks/>
              <a:stCxn id="54" idx="3"/>
              <a:endCxn id="57" idx="0"/>
            </p:cNvCxnSpPr>
            <p:nvPr/>
          </p:nvCxnSpPr>
          <p:spPr>
            <a:xfrm>
              <a:off x="5629515" y="1129337"/>
              <a:ext cx="2906677" cy="1610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6F1B6112-DD5E-0054-89F3-3F6A816170C2}"/>
              </a:ext>
            </a:extLst>
          </p:cNvPr>
          <p:cNvGrpSpPr/>
          <p:nvPr/>
        </p:nvGrpSpPr>
        <p:grpSpPr>
          <a:xfrm>
            <a:off x="124746" y="775990"/>
            <a:ext cx="5256589" cy="3515661"/>
            <a:chOff x="124746" y="775990"/>
            <a:chExt cx="5256589" cy="3515661"/>
          </a:xfrm>
        </p:grpSpPr>
        <p:pic>
          <p:nvPicPr>
            <p:cNvPr id="75" name="그림 74" descr="텍스트, 컴퓨터, 스크린샷, 멀티미디어 소프트웨어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25D07B82-61A3-6954-341B-984750ACC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4746" y="775990"/>
              <a:ext cx="5256589" cy="3515661"/>
            </a:xfrm>
            <a:prstGeom prst="rect">
              <a:avLst/>
            </a:prstGeom>
          </p:spPr>
        </p:pic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193EA5AD-B91F-CAB0-8774-80BC0F33ABC1}"/>
                </a:ext>
              </a:extLst>
            </p:cNvPr>
            <p:cNvSpPr/>
            <p:nvPr/>
          </p:nvSpPr>
          <p:spPr>
            <a:xfrm>
              <a:off x="2926080" y="3533463"/>
              <a:ext cx="935502" cy="35625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id="{46755671-54C3-7C29-E133-D1DA558BC519}"/>
                </a:ext>
              </a:extLst>
            </p:cNvPr>
            <p:cNvSpPr/>
            <p:nvPr/>
          </p:nvSpPr>
          <p:spPr>
            <a:xfrm>
              <a:off x="3878290" y="3532613"/>
              <a:ext cx="935502" cy="35625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" name="직사각형 81">
              <a:extLst>
                <a:ext uri="{FF2B5EF4-FFF2-40B4-BE49-F238E27FC236}">
                  <a16:creationId xmlns:a16="http://schemas.microsoft.com/office/drawing/2014/main" id="{C6B4E83D-304A-3D71-F985-1EB8A33DC94C}"/>
                </a:ext>
              </a:extLst>
            </p:cNvPr>
            <p:cNvSpPr/>
            <p:nvPr/>
          </p:nvSpPr>
          <p:spPr>
            <a:xfrm>
              <a:off x="693703" y="1084033"/>
              <a:ext cx="2145894" cy="292203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87" name="그림 86" descr="가구, 실내, 의자, 천장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8DA6E56-29BF-1FF4-861B-4D797A738E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7640" y="65280"/>
            <a:ext cx="2140149" cy="2430267"/>
          </a:xfrm>
          <a:prstGeom prst="rect">
            <a:avLst/>
          </a:prstGeom>
        </p:spPr>
      </p:pic>
      <p:pic>
        <p:nvPicPr>
          <p:cNvPr id="89" name="그림 88" descr="텍스트, 스크린샷, 멀티미디어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237986-CDF2-5813-E3C3-5424B96A7A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2575" y="2495547"/>
            <a:ext cx="1537995" cy="1695427"/>
          </a:xfrm>
          <a:prstGeom prst="rect">
            <a:avLst/>
          </a:prstGeom>
        </p:spPr>
      </p:pic>
      <p:pic>
        <p:nvPicPr>
          <p:cNvPr id="91" name="그림 90" descr="텍스트, 스크린샷, 멀티미디어, 전자 기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42D7013-662C-503C-6B1A-E071F722C2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0570" y="2484629"/>
            <a:ext cx="1515004" cy="1686438"/>
          </a:xfrm>
          <a:prstGeom prst="rect">
            <a:avLst/>
          </a:prstGeom>
        </p:spPr>
      </p:pic>
      <p:pic>
        <p:nvPicPr>
          <p:cNvPr id="93" name="그림 92" descr="텍스트, 스크린샷, 가구, 컴퓨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BA4012-E00D-E3AA-81DC-BB7BDACA5B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0423" y="1049759"/>
            <a:ext cx="4803518" cy="3247000"/>
          </a:xfrm>
          <a:prstGeom prst="rect">
            <a:avLst/>
          </a:prstGeom>
        </p:spPr>
      </p:pic>
      <p:pic>
        <p:nvPicPr>
          <p:cNvPr id="73" name="그림 72" descr="텍스트, 스크린샷, 지도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4A42C1-A8B9-9764-7191-D004C1EEBB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926" y="695467"/>
            <a:ext cx="8479883" cy="3773282"/>
          </a:xfrm>
          <a:prstGeom prst="rect">
            <a:avLst/>
          </a:prstGeom>
        </p:spPr>
      </p:pic>
      <p:sp>
        <p:nvSpPr>
          <p:cNvPr id="96" name="Text 32">
            <a:extLst>
              <a:ext uri="{FF2B5EF4-FFF2-40B4-BE49-F238E27FC236}">
                <a16:creationId xmlns:a16="http://schemas.microsoft.com/office/drawing/2014/main" id="{9BA3FC7C-8F98-741C-63F5-526DAA908C01}"/>
              </a:ext>
            </a:extLst>
          </p:cNvPr>
          <p:cNvSpPr txBox="1"/>
          <p:nvPr/>
        </p:nvSpPr>
        <p:spPr>
          <a:xfrm>
            <a:off x="8587074" y="5002659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15 / 30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6002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571500" y="381305"/>
            <a:ext cx="81921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백엔드 파이프라인</a:t>
            </a:r>
            <a:endParaRPr lang="en-US" sz="1800" dirty="0"/>
          </a:p>
        </p:txBody>
      </p:sp>
      <p:sp>
        <p:nvSpPr>
          <p:cNvPr id="5" name="Text 3"/>
          <p:cNvSpPr txBox="1"/>
          <p:nvPr/>
        </p:nvSpPr>
        <p:spPr>
          <a:xfrm>
            <a:off x="571500" y="761695"/>
            <a:ext cx="81153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Backend Architecture &amp; Data Pipeline</a:t>
            </a:r>
            <a:endParaRPr lang="en-US" sz="9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05249" y="1714500"/>
            <a:ext cx="133502" cy="133502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2381098" y="2704795"/>
            <a:ext cx="4381805" cy="237744"/>
          </a:xfrm>
          <a:prstGeom prst="roundRect">
            <a:avLst>
              <a:gd name="adj" fmla="val 61538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 5"/>
          <p:cNvSpPr txBox="1"/>
          <p:nvPr/>
        </p:nvSpPr>
        <p:spPr>
          <a:xfrm>
            <a:off x="2371954" y="2752344"/>
            <a:ext cx="44010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💡 설계 의도: Blob → S3 비용 최적화 | Meta → Supabase 쿼리 최적화</a:t>
            </a:r>
            <a:endParaRPr lang="en-US" sz="8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05249" y="2980944"/>
            <a:ext cx="133502" cy="133502"/>
          </a:xfrm>
          <a:prstGeom prst="rect">
            <a:avLst/>
          </a:prstGeom>
        </p:spPr>
      </p:pic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05249" y="3800246"/>
            <a:ext cx="133502" cy="133502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rcRect t="-180" b="-180"/>
          <a:stretch/>
        </p:blipFill>
        <p:spPr>
          <a:xfrm>
            <a:off x="4762195" y="4190695"/>
            <a:ext cx="95098" cy="152705"/>
          </a:xfrm>
          <a:prstGeom prst="rect">
            <a:avLst/>
          </a:prstGeom>
        </p:spPr>
      </p:pic>
      <p:sp>
        <p:nvSpPr>
          <p:cNvPr id="12" name="Shape 6"/>
          <p:cNvSpPr/>
          <p:nvPr/>
        </p:nvSpPr>
        <p:spPr>
          <a:xfrm>
            <a:off x="7619695" y="2404872"/>
            <a:ext cx="952805" cy="504749"/>
          </a:xfrm>
          <a:prstGeom prst="roundRect">
            <a:avLst>
              <a:gd name="adj" fmla="val 20509"/>
            </a:avLst>
          </a:prstGeom>
          <a:solidFill>
            <a:srgbClr val="4CAF5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3" name="Text 7"/>
          <p:cNvSpPr txBox="1"/>
          <p:nvPr/>
        </p:nvSpPr>
        <p:spPr>
          <a:xfrm>
            <a:off x="7962595" y="2481682"/>
            <a:ext cx="35295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&lt; 1s</a:t>
            </a:r>
            <a:endParaRPr lang="en-US" sz="1000" dirty="0"/>
          </a:p>
        </p:txBody>
      </p:sp>
      <p:sp>
        <p:nvSpPr>
          <p:cNvPr id="14" name="Text 8"/>
          <p:cNvSpPr txBox="1"/>
          <p:nvPr/>
        </p:nvSpPr>
        <p:spPr>
          <a:xfrm>
            <a:off x="7770571" y="2700223"/>
            <a:ext cx="657454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Total Latency</a:t>
            </a:r>
            <a:endParaRPr lang="en-US" sz="800" dirty="0"/>
          </a:p>
        </p:txBody>
      </p:sp>
      <p:sp>
        <p:nvSpPr>
          <p:cNvPr id="15" name="Shape 9"/>
          <p:cNvSpPr/>
          <p:nvPr/>
        </p:nvSpPr>
        <p:spPr>
          <a:xfrm>
            <a:off x="7619695" y="3019349"/>
            <a:ext cx="952805" cy="504749"/>
          </a:xfrm>
          <a:prstGeom prst="roundRect">
            <a:avLst>
              <a:gd name="adj" fmla="val 20509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0"/>
          <p:cNvSpPr txBox="1"/>
          <p:nvPr/>
        </p:nvSpPr>
        <p:spPr>
          <a:xfrm>
            <a:off x="7908646" y="3095244"/>
            <a:ext cx="45720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70%+</a:t>
            </a:r>
            <a:endParaRPr lang="en-US" sz="1000" dirty="0"/>
          </a:p>
        </p:txBody>
      </p:sp>
      <p:sp>
        <p:nvSpPr>
          <p:cNvPr id="17" name="Text 11"/>
          <p:cNvSpPr txBox="1"/>
          <p:nvPr/>
        </p:nvSpPr>
        <p:spPr>
          <a:xfrm>
            <a:off x="7720279" y="3314700"/>
            <a:ext cx="75255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Response Speed</a:t>
            </a:r>
            <a:endParaRPr lang="en-US" sz="800" dirty="0"/>
          </a:p>
        </p:txBody>
      </p:sp>
      <p:sp>
        <p:nvSpPr>
          <p:cNvPr id="18" name="Text 12"/>
          <p:cNvSpPr txBox="1"/>
          <p:nvPr/>
        </p:nvSpPr>
        <p:spPr>
          <a:xfrm>
            <a:off x="8460943" y="4886554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16 / 30</a:t>
            </a:r>
            <a:endParaRPr lang="en-US" sz="800" dirty="0"/>
          </a:p>
        </p:txBody>
      </p:sp>
      <p:sp>
        <p:nvSpPr>
          <p:cNvPr id="19" name="Shape 13"/>
          <p:cNvSpPr/>
          <p:nvPr/>
        </p:nvSpPr>
        <p:spPr>
          <a:xfrm>
            <a:off x="3238805" y="1162202"/>
            <a:ext cx="2667305" cy="514807"/>
          </a:xfrm>
          <a:prstGeom prst="roundRect">
            <a:avLst>
              <a:gd name="adj" fmla="val 26314"/>
            </a:avLst>
          </a:prstGeom>
          <a:solidFill>
            <a:srgbClr val="FFC107"/>
          </a:solidFill>
          <a:ln w="25400">
            <a:solidFill>
              <a:srgbClr val="FFC107"/>
            </a:solidFill>
            <a:prstDash val="solid"/>
          </a:ln>
          <a:effectLst>
            <a:outerShdw blurRad="63500" dist="38100" dir="162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4"/>
          <p:cNvSpPr txBox="1"/>
          <p:nvPr/>
        </p:nvSpPr>
        <p:spPr>
          <a:xfrm>
            <a:off x="3938321" y="1238098"/>
            <a:ext cx="1507846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📱 온디바이스 AI 탐지</a:t>
            </a:r>
            <a:endParaRPr lang="en-US" sz="1000" dirty="0"/>
          </a:p>
        </p:txBody>
      </p:sp>
      <p:sp>
        <p:nvSpPr>
          <p:cNvPr id="21" name="Text 15"/>
          <p:cNvSpPr txBox="1"/>
          <p:nvPr/>
        </p:nvSpPr>
        <p:spPr>
          <a:xfrm>
            <a:off x="4322368" y="1457554"/>
            <a:ext cx="49926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YOLOv26n</a:t>
            </a:r>
            <a:endParaRPr lang="en-US" sz="800" dirty="0"/>
          </a:p>
        </p:txBody>
      </p:sp>
      <p:sp>
        <p:nvSpPr>
          <p:cNvPr id="22" name="Shape 16"/>
          <p:cNvSpPr/>
          <p:nvPr/>
        </p:nvSpPr>
        <p:spPr>
          <a:xfrm>
            <a:off x="2381098" y="1886407"/>
            <a:ext cx="2095805" cy="761695"/>
          </a:xfrm>
          <a:prstGeom prst="roundRect">
            <a:avLst>
              <a:gd name="adj" fmla="val 12005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  <a:effectLst>
            <a:outerShdw blurRad="63500" dist="38100" dir="162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974543" y="2061972"/>
            <a:ext cx="123444" cy="123444"/>
          </a:xfrm>
          <a:prstGeom prst="rect">
            <a:avLst/>
          </a:prstGeom>
        </p:spPr>
      </p:pic>
      <p:sp>
        <p:nvSpPr>
          <p:cNvPr id="24" name="Text 17"/>
          <p:cNvSpPr txBox="1"/>
          <p:nvPr/>
        </p:nvSpPr>
        <p:spPr>
          <a:xfrm>
            <a:off x="3097987" y="2030882"/>
            <a:ext cx="94091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Image (Blob)</a:t>
            </a:r>
            <a:endParaRPr lang="en-US" sz="900" dirty="0"/>
          </a:p>
        </p:txBody>
      </p:sp>
      <p:sp>
        <p:nvSpPr>
          <p:cNvPr id="25" name="Text 18"/>
          <p:cNvSpPr txBox="1"/>
          <p:nvPr/>
        </p:nvSpPr>
        <p:spPr>
          <a:xfrm>
            <a:off x="2987345" y="2254910"/>
            <a:ext cx="886054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AWS S3 익명 업로드</a:t>
            </a:r>
            <a:endParaRPr lang="en-US" sz="800" dirty="0"/>
          </a:p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CDN URL 반환</a:t>
            </a:r>
            <a:endParaRPr lang="en-US" sz="800" dirty="0"/>
          </a:p>
        </p:txBody>
      </p:sp>
      <p:sp>
        <p:nvSpPr>
          <p:cNvPr id="26" name="Shape 19"/>
          <p:cNvSpPr/>
          <p:nvPr/>
        </p:nvSpPr>
        <p:spPr>
          <a:xfrm>
            <a:off x="4667098" y="1886407"/>
            <a:ext cx="2095805" cy="761695"/>
          </a:xfrm>
          <a:prstGeom prst="roundRect">
            <a:avLst>
              <a:gd name="adj" fmla="val 12005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  <a:effectLst>
            <a:outerShdw blurRad="63500" dist="38100" dir="162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pic>
        <p:nvPicPr>
          <p:cNvPr id="27" name="Image 5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368442" y="2061972"/>
            <a:ext cx="123444" cy="123444"/>
          </a:xfrm>
          <a:prstGeom prst="rect">
            <a:avLst/>
          </a:prstGeom>
        </p:spPr>
      </p:pic>
      <p:sp>
        <p:nvSpPr>
          <p:cNvPr id="28" name="Text 20"/>
          <p:cNvSpPr txBox="1"/>
          <p:nvPr/>
        </p:nvSpPr>
        <p:spPr>
          <a:xfrm>
            <a:off x="5492801" y="2030882"/>
            <a:ext cx="64831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Metadata</a:t>
            </a:r>
            <a:endParaRPr lang="en-US" sz="900" dirty="0"/>
          </a:p>
        </p:txBody>
      </p:sp>
      <p:sp>
        <p:nvSpPr>
          <p:cNvPr id="29" name="Text 21"/>
          <p:cNvSpPr txBox="1"/>
          <p:nvPr/>
        </p:nvSpPr>
        <p:spPr>
          <a:xfrm>
            <a:off x="5131837" y="2254910"/>
            <a:ext cx="1237861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Supabase DB 적재</a:t>
            </a:r>
            <a:endParaRPr lang="en-US" sz="800" dirty="0"/>
          </a:p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(위도/</a:t>
            </a:r>
            <a:r>
              <a:rPr lang="en-US" sz="8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경도·위험도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·</a:t>
            </a:r>
            <a:r>
              <a:rPr lang="ko-KR" altLang="en-US" sz="8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객체명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)</a:t>
            </a:r>
            <a:endParaRPr lang="en-US" sz="800" dirty="0"/>
          </a:p>
        </p:txBody>
      </p:sp>
      <p:sp>
        <p:nvSpPr>
          <p:cNvPr id="30" name="Shape 22"/>
          <p:cNvSpPr/>
          <p:nvPr/>
        </p:nvSpPr>
        <p:spPr>
          <a:xfrm>
            <a:off x="3047695" y="3191256"/>
            <a:ext cx="3047695" cy="571500"/>
          </a:xfrm>
          <a:prstGeom prst="roundRect">
            <a:avLst>
              <a:gd name="adj" fmla="val 21333"/>
            </a:avLst>
          </a:prstGeom>
          <a:solidFill>
            <a:srgbClr val="243B55"/>
          </a:solidFill>
          <a:ln w="12700">
            <a:solidFill>
              <a:srgbClr val="FFC107"/>
            </a:solidFill>
            <a:prstDash val="solid"/>
          </a:ln>
          <a:effectLst>
            <a:outerShdw blurRad="63500" dist="38100" dir="162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pic>
        <p:nvPicPr>
          <p:cNvPr id="31" name="Image 6" descr="preencoded.png"/>
          <p:cNvPicPr>
            <a:picLocks noChangeAspect="1"/>
          </p:cNvPicPr>
          <p:nvPr/>
        </p:nvPicPr>
        <p:blipFill>
          <a:blip r:embed="rId7"/>
          <a:srcRect t="-524" b="-524"/>
          <a:stretch/>
        </p:blipFill>
        <p:spPr>
          <a:xfrm>
            <a:off x="3521354" y="3333902"/>
            <a:ext cx="152705" cy="123444"/>
          </a:xfrm>
          <a:prstGeom prst="rect">
            <a:avLst/>
          </a:prstGeom>
        </p:spPr>
      </p:pic>
      <p:sp>
        <p:nvSpPr>
          <p:cNvPr id="32" name="Text 23"/>
          <p:cNvSpPr txBox="1"/>
          <p:nvPr/>
        </p:nvSpPr>
        <p:spPr>
          <a:xfrm>
            <a:off x="3674059" y="3302813"/>
            <a:ext cx="2324405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PostGIS RPC (Stored Procedure)</a:t>
            </a:r>
            <a:endParaRPr lang="en-US" sz="900" dirty="0"/>
          </a:p>
        </p:txBody>
      </p:sp>
      <p:sp>
        <p:nvSpPr>
          <p:cNvPr id="33" name="Text 24"/>
          <p:cNvSpPr txBox="1"/>
          <p:nvPr/>
        </p:nvSpPr>
        <p:spPr>
          <a:xfrm>
            <a:off x="3418027" y="3526841"/>
            <a:ext cx="2307946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공간 필터링 DB 직접 처리 → 응답 속도 70% 향상</a:t>
            </a:r>
            <a:endParaRPr lang="en-US" sz="800" dirty="0"/>
          </a:p>
        </p:txBody>
      </p:sp>
      <p:sp>
        <p:nvSpPr>
          <p:cNvPr id="34" name="Shape 25"/>
          <p:cNvSpPr/>
          <p:nvPr/>
        </p:nvSpPr>
        <p:spPr>
          <a:xfrm>
            <a:off x="1904695" y="4009644"/>
            <a:ext cx="2667305" cy="514807"/>
          </a:xfrm>
          <a:prstGeom prst="roundRect">
            <a:avLst>
              <a:gd name="adj" fmla="val 26314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63500" dist="38100" dir="162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35" name="Text 26"/>
          <p:cNvSpPr txBox="1"/>
          <p:nvPr/>
        </p:nvSpPr>
        <p:spPr>
          <a:xfrm>
            <a:off x="2597810" y="4086454"/>
            <a:ext cx="137434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⚡ PostgreSQL WAL</a:t>
            </a:r>
            <a:endParaRPr lang="en-US" sz="1000" dirty="0"/>
          </a:p>
        </p:txBody>
      </p:sp>
      <p:sp>
        <p:nvSpPr>
          <p:cNvPr id="36" name="Text 27"/>
          <p:cNvSpPr txBox="1"/>
          <p:nvPr/>
        </p:nvSpPr>
        <p:spPr>
          <a:xfrm>
            <a:off x="2759659" y="4304995"/>
            <a:ext cx="110185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Realtime 브로드캐스트</a:t>
            </a:r>
            <a:endParaRPr lang="en-US" sz="800" dirty="0"/>
          </a:p>
        </p:txBody>
      </p:sp>
      <p:sp>
        <p:nvSpPr>
          <p:cNvPr id="37" name="Shape 28"/>
          <p:cNvSpPr/>
          <p:nvPr/>
        </p:nvSpPr>
        <p:spPr>
          <a:xfrm>
            <a:off x="4953305" y="4009644"/>
            <a:ext cx="2286000" cy="514807"/>
          </a:xfrm>
          <a:prstGeom prst="roundRect">
            <a:avLst>
              <a:gd name="adj" fmla="val 26314"/>
            </a:avLst>
          </a:prstGeom>
          <a:solidFill>
            <a:srgbClr val="1B2A4A"/>
          </a:solidFill>
          <a:ln w="12700">
            <a:solidFill>
              <a:srgbClr val="FFC107"/>
            </a:solidFill>
            <a:prstDash val="solid"/>
          </a:ln>
          <a:effectLst>
            <a:outerShdw blurRad="63500" dist="38100" dir="16200000" algn="bl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ko-KR" altLang="en-US"/>
          </a:p>
        </p:txBody>
      </p:sp>
      <p:pic>
        <p:nvPicPr>
          <p:cNvPr id="38" name="Image 7" descr="preencoded.png"/>
          <p:cNvPicPr>
            <a:picLocks noChangeAspect="1"/>
          </p:cNvPicPr>
          <p:nvPr/>
        </p:nvPicPr>
        <p:blipFill>
          <a:blip r:embed="rId8"/>
          <a:srcRect l="-1358" r="-1358"/>
          <a:stretch/>
        </p:blipFill>
        <p:spPr>
          <a:xfrm>
            <a:off x="5478170" y="4123944"/>
            <a:ext cx="142646" cy="123444"/>
          </a:xfrm>
          <a:prstGeom prst="rect">
            <a:avLst/>
          </a:prstGeom>
        </p:spPr>
      </p:pic>
      <p:sp>
        <p:nvSpPr>
          <p:cNvPr id="39" name="Text 29"/>
          <p:cNvSpPr txBox="1"/>
          <p:nvPr/>
        </p:nvSpPr>
        <p:spPr>
          <a:xfrm>
            <a:off x="5621731" y="4093769"/>
            <a:ext cx="1196035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Admin Dashboard</a:t>
            </a:r>
            <a:endParaRPr lang="en-US" sz="900" dirty="0"/>
          </a:p>
        </p:txBody>
      </p:sp>
      <p:sp>
        <p:nvSpPr>
          <p:cNvPr id="40" name="Text 30"/>
          <p:cNvSpPr txBox="1"/>
          <p:nvPr/>
        </p:nvSpPr>
        <p:spPr>
          <a:xfrm>
            <a:off x="5548579" y="4316882"/>
            <a:ext cx="1100023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Zero-Refresh Update</a:t>
            </a:r>
            <a:endParaRPr lang="en-US" sz="800" dirty="0"/>
          </a:p>
        </p:txBody>
      </p:sp>
      <p:sp>
        <p:nvSpPr>
          <p:cNvPr id="41" name="Text 31"/>
          <p:cNvSpPr txBox="1"/>
          <p:nvPr/>
        </p:nvSpPr>
        <p:spPr>
          <a:xfrm>
            <a:off x="649589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42" name="Text 32"/>
          <p:cNvSpPr txBox="1"/>
          <p:nvPr/>
        </p:nvSpPr>
        <p:spPr>
          <a:xfrm>
            <a:off x="682325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43" name="Text 33"/>
          <p:cNvSpPr txBox="1"/>
          <p:nvPr/>
        </p:nvSpPr>
        <p:spPr>
          <a:xfrm>
            <a:off x="706374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44" name="Text 34"/>
          <p:cNvSpPr txBox="1"/>
          <p:nvPr/>
        </p:nvSpPr>
        <p:spPr>
          <a:xfrm>
            <a:off x="74788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45" name="Text 35"/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46" name="Text 36"/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571500" y="342900"/>
            <a:ext cx="81921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엔터프라이즈급 로깅 시스템</a:t>
            </a:r>
            <a:endParaRPr lang="en-US" sz="1800" dirty="0"/>
          </a:p>
        </p:txBody>
      </p:sp>
      <p:sp>
        <p:nvSpPr>
          <p:cNvPr id="5" name="Text 3"/>
          <p:cNvSpPr txBox="1"/>
          <p:nvPr/>
        </p:nvSpPr>
        <p:spPr>
          <a:xfrm>
            <a:off x="571500" y="724205"/>
            <a:ext cx="81153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Enterprise-Grade Logging Architecture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571500" y="1009498"/>
            <a:ext cx="8001000" cy="286207"/>
          </a:xfrm>
          <a:prstGeom prst="roundRect">
            <a:avLst>
              <a:gd name="adj" fmla="val 63898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 txBox="1"/>
          <p:nvPr/>
        </p:nvSpPr>
        <p:spPr>
          <a:xfrm>
            <a:off x="476402" y="1067105"/>
            <a:ext cx="819211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🏆 </a:t>
            </a:r>
            <a:r>
              <a:rPr lang="ko-KR" altLang="en-US" sz="900" b="0" i="0" dirty="0">
                <a:effectLst/>
                <a:latin typeface="gg sans"/>
              </a:rPr>
              <a:t>상용 서비스 수준의 운영 안정성 및 가시성 확보</a:t>
            </a:r>
            <a:endParaRPr lang="en-US" sz="900" dirty="0"/>
          </a:p>
        </p:txBody>
      </p:sp>
      <p:sp>
        <p:nvSpPr>
          <p:cNvPr id="10" name="Shape 7"/>
          <p:cNvSpPr/>
          <p:nvPr/>
        </p:nvSpPr>
        <p:spPr>
          <a:xfrm>
            <a:off x="592400" y="1501446"/>
            <a:ext cx="3914546" cy="2171347"/>
          </a:xfrm>
          <a:prstGeom prst="roundRect">
            <a:avLst>
              <a:gd name="adj" fmla="val 3038"/>
            </a:avLst>
          </a:prstGeom>
          <a:solidFill>
            <a:srgbClr val="1B2A4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Shape 8"/>
          <p:cNvSpPr/>
          <p:nvPr/>
        </p:nvSpPr>
        <p:spPr>
          <a:xfrm>
            <a:off x="592400" y="1501447"/>
            <a:ext cx="3914546" cy="28346"/>
          </a:xfrm>
          <a:prstGeom prst="roundRect">
            <a:avLst>
              <a:gd name="adj" fmla="val 3225852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3"/>
          <a:srcRect l="-21172" r="-21172"/>
          <a:stretch/>
        </p:blipFill>
        <p:spPr>
          <a:xfrm>
            <a:off x="706700" y="1632206"/>
            <a:ext cx="190195" cy="152705"/>
          </a:xfrm>
          <a:prstGeom prst="rect">
            <a:avLst/>
          </a:prstGeom>
        </p:spPr>
      </p:pic>
      <p:sp>
        <p:nvSpPr>
          <p:cNvPr id="13" name="Text 9"/>
          <p:cNvSpPr txBox="1"/>
          <p:nvPr/>
        </p:nvSpPr>
        <p:spPr>
          <a:xfrm>
            <a:off x="972790" y="1615747"/>
            <a:ext cx="134691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데일리 로그 로테이션</a:t>
            </a:r>
            <a:endParaRPr lang="en-US" sz="900" dirty="0"/>
          </a:p>
        </p:txBody>
      </p:sp>
      <p:sp>
        <p:nvSpPr>
          <p:cNvPr id="14" name="Text 10"/>
          <p:cNvSpPr txBox="1"/>
          <p:nvPr/>
        </p:nvSpPr>
        <p:spPr>
          <a:xfrm>
            <a:off x="716759" y="1962373"/>
            <a:ext cx="3685946" cy="1161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날짜별 자동 파일 분리</a:t>
            </a: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로 서버 용량 및 읽기 속도 최적화</a:t>
            </a:r>
            <a:endParaRPr lang="en-US" sz="900" dirty="0"/>
          </a:p>
        </p:txBody>
      </p:sp>
      <p:sp>
        <p:nvSpPr>
          <p:cNvPr id="15" name="Shape 11"/>
          <p:cNvSpPr/>
          <p:nvPr/>
        </p:nvSpPr>
        <p:spPr>
          <a:xfrm>
            <a:off x="706700" y="2179013"/>
            <a:ext cx="3685946" cy="612367"/>
          </a:xfrm>
          <a:prstGeom prst="roundRect">
            <a:avLst>
              <a:gd name="adj" fmla="val 18154"/>
            </a:avLst>
          </a:prstGeom>
          <a:solidFill>
            <a:srgbClr val="0A1628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2"/>
          <p:cNvSpPr txBox="1"/>
          <p:nvPr/>
        </p:nvSpPr>
        <p:spPr>
          <a:xfrm>
            <a:off x="773451" y="2246896"/>
            <a:ext cx="3629254" cy="4999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000" dirty="0">
                <a:solidFill>
                  <a:srgbClr val="4CAF5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app.log.2026-02-19</a:t>
            </a:r>
            <a:endParaRPr lang="en-US" sz="1000" dirty="0"/>
          </a:p>
          <a:p>
            <a:pPr marL="0" indent="0" algn="l">
              <a:buNone/>
            </a:pPr>
            <a:r>
              <a:rPr lang="en-US" sz="1000" dirty="0">
                <a:solidFill>
                  <a:srgbClr val="4CAF5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app.log.2026-02-20</a:t>
            </a:r>
            <a:endParaRPr lang="en-US" sz="1000" dirty="0"/>
          </a:p>
          <a:p>
            <a:pPr marL="0" indent="0" algn="l">
              <a:buNone/>
            </a:pPr>
            <a:r>
              <a:rPr lang="en-US" sz="1000" dirty="0">
                <a:solidFill>
                  <a:srgbClr val="4CAF5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app.log (현재)</a:t>
            </a:r>
            <a:endParaRPr lang="en-US" sz="1000" dirty="0"/>
          </a:p>
        </p:txBody>
      </p:sp>
      <p:sp>
        <p:nvSpPr>
          <p:cNvPr id="17" name="Text 13"/>
          <p:cNvSpPr txBox="1"/>
          <p:nvPr/>
        </p:nvSpPr>
        <p:spPr>
          <a:xfrm>
            <a:off x="706700" y="3009784"/>
            <a:ext cx="3877056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매일 자정 자동 아카이빙, 메인 파일은 </a:t>
            </a: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현재 로그만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기록</a:t>
            </a:r>
            <a:endParaRPr lang="en-US" sz="800" dirty="0"/>
          </a:p>
        </p:txBody>
      </p:sp>
      <p:sp>
        <p:nvSpPr>
          <p:cNvPr id="18" name="Shape 14"/>
          <p:cNvSpPr/>
          <p:nvPr/>
        </p:nvSpPr>
        <p:spPr>
          <a:xfrm>
            <a:off x="706700" y="3305420"/>
            <a:ext cx="868882" cy="171908"/>
          </a:xfrm>
          <a:prstGeom prst="roundRect">
            <a:avLst>
              <a:gd name="adj" fmla="val 96154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Text 15"/>
          <p:cNvSpPr txBox="1"/>
          <p:nvPr/>
        </p:nvSpPr>
        <p:spPr>
          <a:xfrm>
            <a:off x="773450" y="3329756"/>
            <a:ext cx="80213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용량/속도 최적화</a:t>
            </a:r>
            <a:endParaRPr lang="en-US" sz="800" dirty="0"/>
          </a:p>
        </p:txBody>
      </p:sp>
      <p:sp>
        <p:nvSpPr>
          <p:cNvPr id="20" name="Shape 16"/>
          <p:cNvSpPr/>
          <p:nvPr/>
        </p:nvSpPr>
        <p:spPr>
          <a:xfrm>
            <a:off x="4657954" y="1495396"/>
            <a:ext cx="3914546" cy="1054515"/>
          </a:xfrm>
          <a:prstGeom prst="roundRect">
            <a:avLst>
              <a:gd name="adj" fmla="val 5516"/>
            </a:avLst>
          </a:prstGeom>
          <a:solidFill>
            <a:srgbClr val="1B2A4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7"/>
          <p:cNvSpPr/>
          <p:nvPr/>
        </p:nvSpPr>
        <p:spPr>
          <a:xfrm>
            <a:off x="4667555" y="1502290"/>
            <a:ext cx="3914546" cy="28346"/>
          </a:xfrm>
          <a:prstGeom prst="roundRect">
            <a:avLst>
              <a:gd name="adj" fmla="val 3225852"/>
            </a:avLst>
          </a:prstGeom>
          <a:solidFill>
            <a:srgbClr val="FFB30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2" name="Image 2" descr="preencoded.png"/>
          <p:cNvPicPr>
            <a:picLocks noChangeAspect="1"/>
          </p:cNvPicPr>
          <p:nvPr/>
        </p:nvPicPr>
        <p:blipFill>
          <a:blip r:embed="rId4"/>
          <a:srcRect l="-12275" r="-12275"/>
          <a:stretch/>
        </p:blipFill>
        <p:spPr>
          <a:xfrm>
            <a:off x="4772254" y="1626155"/>
            <a:ext cx="190195" cy="152705"/>
          </a:xfrm>
          <a:prstGeom prst="rect">
            <a:avLst/>
          </a:prstGeom>
        </p:spPr>
      </p:pic>
      <p:sp>
        <p:nvSpPr>
          <p:cNvPr id="23" name="Text 18"/>
          <p:cNvSpPr txBox="1"/>
          <p:nvPr/>
        </p:nvSpPr>
        <p:spPr>
          <a:xfrm>
            <a:off x="5038344" y="1609696"/>
            <a:ext cx="1611173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브라우저 실시간 모니터링</a:t>
            </a:r>
            <a:endParaRPr lang="en-US" sz="900" dirty="0"/>
          </a:p>
        </p:txBody>
      </p:sp>
      <p:sp>
        <p:nvSpPr>
          <p:cNvPr id="24" name="Text 19"/>
          <p:cNvSpPr txBox="1"/>
          <p:nvPr/>
        </p:nvSpPr>
        <p:spPr>
          <a:xfrm>
            <a:off x="4772254" y="1871214"/>
            <a:ext cx="3877056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/logs 엔드포인트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개설로 터미널 접속 없이 즉시 확인</a:t>
            </a:r>
            <a:endParaRPr lang="en-US" sz="800" dirty="0"/>
          </a:p>
        </p:txBody>
      </p:sp>
      <p:sp>
        <p:nvSpPr>
          <p:cNvPr id="25" name="Text 20"/>
          <p:cNvSpPr txBox="1"/>
          <p:nvPr/>
        </p:nvSpPr>
        <p:spPr>
          <a:xfrm>
            <a:off x="4772254" y="2029406"/>
            <a:ext cx="3877056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프론트엔드 개발자도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백엔드 권한 없이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API 상태 체크 가능</a:t>
            </a:r>
            <a:endParaRPr lang="en-US" sz="800" dirty="0"/>
          </a:p>
        </p:txBody>
      </p:sp>
      <p:sp>
        <p:nvSpPr>
          <p:cNvPr id="26" name="Text 21"/>
          <p:cNvSpPr txBox="1"/>
          <p:nvPr/>
        </p:nvSpPr>
        <p:spPr>
          <a:xfrm>
            <a:off x="4772254" y="2187597"/>
            <a:ext cx="3877056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부서 간 양방향 디버깅 및 협업 속도 비약적 단축</a:t>
            </a:r>
            <a:endParaRPr lang="en-US" sz="800" dirty="0"/>
          </a:p>
        </p:txBody>
      </p:sp>
      <p:sp>
        <p:nvSpPr>
          <p:cNvPr id="27" name="Shape 22"/>
          <p:cNvSpPr/>
          <p:nvPr/>
        </p:nvSpPr>
        <p:spPr>
          <a:xfrm>
            <a:off x="4772254" y="2328485"/>
            <a:ext cx="622705" cy="196949"/>
          </a:xfrm>
          <a:prstGeom prst="roundRect">
            <a:avLst>
              <a:gd name="adj" fmla="val 96154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8" name="Text 23"/>
          <p:cNvSpPr txBox="1"/>
          <p:nvPr/>
        </p:nvSpPr>
        <p:spPr>
          <a:xfrm>
            <a:off x="4831971" y="2345787"/>
            <a:ext cx="555954" cy="1726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협업 가속화</a:t>
            </a:r>
            <a:endParaRPr lang="en-US" sz="800" dirty="0"/>
          </a:p>
        </p:txBody>
      </p:sp>
      <p:sp>
        <p:nvSpPr>
          <p:cNvPr id="29" name="Shape 24"/>
          <p:cNvSpPr/>
          <p:nvPr/>
        </p:nvSpPr>
        <p:spPr>
          <a:xfrm>
            <a:off x="4657954" y="2606604"/>
            <a:ext cx="3914546" cy="1059369"/>
          </a:xfrm>
          <a:prstGeom prst="roundRect">
            <a:avLst>
              <a:gd name="adj" fmla="val 5516"/>
            </a:avLst>
          </a:prstGeom>
          <a:solidFill>
            <a:srgbClr val="1B2A4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0" name="Shape 25"/>
          <p:cNvSpPr/>
          <p:nvPr/>
        </p:nvSpPr>
        <p:spPr>
          <a:xfrm>
            <a:off x="4657954" y="2606604"/>
            <a:ext cx="3914546" cy="28346"/>
          </a:xfrm>
          <a:prstGeom prst="roundRect">
            <a:avLst>
              <a:gd name="adj" fmla="val 3225852"/>
            </a:avLst>
          </a:prstGeom>
          <a:solidFill>
            <a:srgbClr val="FF8F0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1" name="Image 3" descr="preencoded.png"/>
          <p:cNvPicPr>
            <a:picLocks noChangeAspect="1"/>
          </p:cNvPicPr>
          <p:nvPr/>
        </p:nvPicPr>
        <p:blipFill>
          <a:blip r:embed="rId5"/>
          <a:srcRect l="-12275" r="-12275"/>
          <a:stretch/>
        </p:blipFill>
        <p:spPr>
          <a:xfrm>
            <a:off x="4772254" y="2738278"/>
            <a:ext cx="190195" cy="152705"/>
          </a:xfrm>
          <a:prstGeom prst="rect">
            <a:avLst/>
          </a:prstGeom>
        </p:spPr>
      </p:pic>
      <p:sp>
        <p:nvSpPr>
          <p:cNvPr id="32" name="Text 26"/>
          <p:cNvSpPr txBox="1"/>
          <p:nvPr/>
        </p:nvSpPr>
        <p:spPr>
          <a:xfrm>
            <a:off x="5038344" y="2720904"/>
            <a:ext cx="73975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트래픽 추적</a:t>
            </a:r>
            <a:endParaRPr lang="en-US" sz="900" dirty="0"/>
          </a:p>
        </p:txBody>
      </p:sp>
      <p:sp>
        <p:nvSpPr>
          <p:cNvPr id="33" name="Text 27"/>
          <p:cNvSpPr txBox="1"/>
          <p:nvPr/>
        </p:nvSpPr>
        <p:spPr>
          <a:xfrm>
            <a:off x="4772254" y="2983337"/>
            <a:ext cx="3801161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Request Lifecycle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추적: 시작(➡️) ~ 완료(⬅️)</a:t>
            </a:r>
            <a:endParaRPr lang="en-US" sz="800" dirty="0"/>
          </a:p>
        </p:txBody>
      </p:sp>
      <p:sp>
        <p:nvSpPr>
          <p:cNvPr id="34" name="Text 28"/>
          <p:cNvSpPr txBox="1"/>
          <p:nvPr/>
        </p:nvSpPr>
        <p:spPr>
          <a:xfrm>
            <a:off x="4772254" y="3141528"/>
            <a:ext cx="3801161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Device / API 경로 / HTTP 코드 / </a:t>
            </a: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Latency (ms)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단위 기록</a:t>
            </a:r>
            <a:endParaRPr lang="en-US" sz="800" dirty="0"/>
          </a:p>
        </p:txBody>
      </p:sp>
      <p:sp>
        <p:nvSpPr>
          <p:cNvPr id="35" name="Text 29"/>
          <p:cNvSpPr txBox="1"/>
          <p:nvPr/>
        </p:nvSpPr>
        <p:spPr>
          <a:xfrm>
            <a:off x="4772254" y="3299720"/>
            <a:ext cx="3877056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병목 현상 파악 및 서버 성능 최적화 정량적 지표 확보</a:t>
            </a:r>
            <a:endParaRPr lang="en-US" sz="800" dirty="0"/>
          </a:p>
        </p:txBody>
      </p:sp>
      <p:sp>
        <p:nvSpPr>
          <p:cNvPr id="36" name="Shape 30"/>
          <p:cNvSpPr/>
          <p:nvPr/>
        </p:nvSpPr>
        <p:spPr>
          <a:xfrm>
            <a:off x="4772254" y="3454676"/>
            <a:ext cx="622706" cy="190195"/>
          </a:xfrm>
          <a:prstGeom prst="roundRect">
            <a:avLst>
              <a:gd name="adj" fmla="val 96154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7" name="Text 31"/>
          <p:cNvSpPr txBox="1"/>
          <p:nvPr/>
        </p:nvSpPr>
        <p:spPr>
          <a:xfrm>
            <a:off x="4839004" y="3492166"/>
            <a:ext cx="55595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성능 최적화</a:t>
            </a:r>
            <a:endParaRPr lang="en-US" sz="800" dirty="0"/>
          </a:p>
        </p:txBody>
      </p:sp>
      <p:sp>
        <p:nvSpPr>
          <p:cNvPr id="38" name="Text 32"/>
          <p:cNvSpPr txBox="1"/>
          <p:nvPr/>
        </p:nvSpPr>
        <p:spPr>
          <a:xfrm>
            <a:off x="8664925" y="4886554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17 / 30</a:t>
            </a:r>
            <a:endParaRPr lang="en-US" sz="800" dirty="0"/>
          </a:p>
        </p:txBody>
      </p:sp>
      <p:sp>
        <p:nvSpPr>
          <p:cNvPr id="39" name="Text 33"/>
          <p:cNvSpPr txBox="1"/>
          <p:nvPr/>
        </p:nvSpPr>
        <p:spPr>
          <a:xfrm>
            <a:off x="649589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40" name="Text 34"/>
          <p:cNvSpPr txBox="1"/>
          <p:nvPr/>
        </p:nvSpPr>
        <p:spPr>
          <a:xfrm>
            <a:off x="682325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41" name="Text 35"/>
          <p:cNvSpPr txBox="1"/>
          <p:nvPr/>
        </p:nvSpPr>
        <p:spPr>
          <a:xfrm>
            <a:off x="706374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42" name="Text 36"/>
          <p:cNvSpPr txBox="1"/>
          <p:nvPr/>
        </p:nvSpPr>
        <p:spPr>
          <a:xfrm>
            <a:off x="74788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43" name="Text 37"/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44" name="Text 38"/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pic>
        <p:nvPicPr>
          <p:cNvPr id="46" name="그림 45" descr="스크린샷, 텍스트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E76DB7-DFD5-2A06-7B71-18B4BB17B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00" y="3729487"/>
            <a:ext cx="8001000" cy="127511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64DB7-DACD-50C0-9E37-13B55FEB1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DF8059E9-00FE-661A-8CE1-3DDE74F499D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B02AD8E4-28D9-7D73-A1E6-7BE366A0769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ED30FBBC-53E3-E09B-694E-F8FE3B346978}"/>
              </a:ext>
            </a:extLst>
          </p:cNvPr>
          <p:cNvSpPr txBox="1"/>
          <p:nvPr/>
        </p:nvSpPr>
        <p:spPr>
          <a:xfrm>
            <a:off x="571500" y="100304"/>
            <a:ext cx="81921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1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시연 영상 및 성능</a:t>
            </a:r>
            <a:endParaRPr lang="en-US" sz="1800" dirty="0"/>
          </a:p>
        </p:txBody>
      </p:sp>
      <p:sp>
        <p:nvSpPr>
          <p:cNvPr id="39" name="Text 33">
            <a:extLst>
              <a:ext uri="{FF2B5EF4-FFF2-40B4-BE49-F238E27FC236}">
                <a16:creationId xmlns:a16="http://schemas.microsoft.com/office/drawing/2014/main" id="{135F20F9-92B8-2139-6DE1-6A702BA99AB7}"/>
              </a:ext>
            </a:extLst>
          </p:cNvPr>
          <p:cNvSpPr txBox="1"/>
          <p:nvPr/>
        </p:nvSpPr>
        <p:spPr>
          <a:xfrm>
            <a:off x="649589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40" name="Text 34">
            <a:extLst>
              <a:ext uri="{FF2B5EF4-FFF2-40B4-BE49-F238E27FC236}">
                <a16:creationId xmlns:a16="http://schemas.microsoft.com/office/drawing/2014/main" id="{31D22CB1-D3C9-25BB-7435-0B6906F9ECB3}"/>
              </a:ext>
            </a:extLst>
          </p:cNvPr>
          <p:cNvSpPr txBox="1"/>
          <p:nvPr/>
        </p:nvSpPr>
        <p:spPr>
          <a:xfrm>
            <a:off x="682325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41" name="Text 35">
            <a:extLst>
              <a:ext uri="{FF2B5EF4-FFF2-40B4-BE49-F238E27FC236}">
                <a16:creationId xmlns:a16="http://schemas.microsoft.com/office/drawing/2014/main" id="{4B656E4F-1F0E-4813-4189-4A19134AD0E1}"/>
              </a:ext>
            </a:extLst>
          </p:cNvPr>
          <p:cNvSpPr txBox="1"/>
          <p:nvPr/>
        </p:nvSpPr>
        <p:spPr>
          <a:xfrm>
            <a:off x="706374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42" name="Text 36">
            <a:extLst>
              <a:ext uri="{FF2B5EF4-FFF2-40B4-BE49-F238E27FC236}">
                <a16:creationId xmlns:a16="http://schemas.microsoft.com/office/drawing/2014/main" id="{94D364CB-FF40-FD7A-3F42-9E783EF4A948}"/>
              </a:ext>
            </a:extLst>
          </p:cNvPr>
          <p:cNvSpPr txBox="1"/>
          <p:nvPr/>
        </p:nvSpPr>
        <p:spPr>
          <a:xfrm>
            <a:off x="74788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43" name="Text 37">
            <a:extLst>
              <a:ext uri="{FF2B5EF4-FFF2-40B4-BE49-F238E27FC236}">
                <a16:creationId xmlns:a16="http://schemas.microsoft.com/office/drawing/2014/main" id="{D25853A0-BA38-F6AC-60AB-E4C9A28CAF1D}"/>
              </a:ext>
            </a:extLst>
          </p:cNvPr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44" name="Text 38">
            <a:extLst>
              <a:ext uri="{FF2B5EF4-FFF2-40B4-BE49-F238E27FC236}">
                <a16:creationId xmlns:a16="http://schemas.microsoft.com/office/drawing/2014/main" id="{F6DAFC62-D1E5-CC15-D629-047228D84EEA}"/>
              </a:ext>
            </a:extLst>
          </p:cNvPr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sp>
        <p:nvSpPr>
          <p:cNvPr id="51" name="Text 32">
            <a:extLst>
              <a:ext uri="{FF2B5EF4-FFF2-40B4-BE49-F238E27FC236}">
                <a16:creationId xmlns:a16="http://schemas.microsoft.com/office/drawing/2014/main" id="{18B03A45-5349-ACF8-B25D-898DF09A52D8}"/>
              </a:ext>
            </a:extLst>
          </p:cNvPr>
          <p:cNvSpPr txBox="1"/>
          <p:nvPr/>
        </p:nvSpPr>
        <p:spPr>
          <a:xfrm>
            <a:off x="8664925" y="4886554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18 / 30</a:t>
            </a:r>
            <a:endParaRPr lang="en-US" sz="800" dirty="0"/>
          </a:p>
        </p:txBody>
      </p:sp>
      <p:pic>
        <p:nvPicPr>
          <p:cNvPr id="5" name="KakaoTalk_20260224_183158328">
            <a:hlinkClick r:id="" action="ppaction://media"/>
            <a:extLst>
              <a:ext uri="{FF2B5EF4-FFF2-40B4-BE49-F238E27FC236}">
                <a16:creationId xmlns:a16="http://schemas.microsoft.com/office/drawing/2014/main" id="{8025500A-B3E5-9BD2-9516-F4C4CE28C9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75" y="514350"/>
            <a:ext cx="90868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4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 l="-400" r="-400"/>
          <a:stretch/>
        </p:blipFill>
        <p:spPr>
          <a:xfrm>
            <a:off x="0" y="0"/>
            <a:ext cx="38405" cy="5143500"/>
          </a:xfrm>
          <a:prstGeom prst="rect">
            <a:avLst/>
          </a:prstGeom>
        </p:spPr>
      </p:pic>
      <p:sp>
        <p:nvSpPr>
          <p:cNvPr id="5" name="Text 2"/>
          <p:cNvSpPr txBox="1"/>
          <p:nvPr/>
        </p:nvSpPr>
        <p:spPr>
          <a:xfrm>
            <a:off x="495605" y="342900"/>
            <a:ext cx="8192110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2100" b="1" kern="0" spc="-42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목차</a:t>
            </a:r>
            <a:endParaRPr lang="en-US" sz="2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rcRect l="-10" r="-10"/>
          <a:stretch/>
        </p:blipFill>
        <p:spPr>
          <a:xfrm>
            <a:off x="495605" y="1047902"/>
            <a:ext cx="8076895" cy="666598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752551" y="1242670"/>
            <a:ext cx="352044" cy="276149"/>
          </a:xfrm>
          <a:prstGeom prst="roundRect">
            <a:avLst>
              <a:gd name="adj" fmla="val 45672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 4"/>
          <p:cNvSpPr txBox="1"/>
          <p:nvPr/>
        </p:nvSpPr>
        <p:spPr>
          <a:xfrm>
            <a:off x="809244" y="1281074"/>
            <a:ext cx="23865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01</a:t>
            </a:r>
            <a:endParaRPr lang="en-US" sz="1000" dirty="0"/>
          </a:p>
        </p:txBody>
      </p:sp>
      <p:sp>
        <p:nvSpPr>
          <p:cNvPr id="9" name="Text 5"/>
          <p:cNvSpPr txBox="1"/>
          <p:nvPr/>
        </p:nvSpPr>
        <p:spPr>
          <a:xfrm>
            <a:off x="1291133" y="1185977"/>
            <a:ext cx="1327709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프로젝트 개요</a:t>
            </a:r>
            <a:endParaRPr lang="en-US" sz="1100" dirty="0"/>
          </a:p>
        </p:txBody>
      </p:sp>
      <p:sp>
        <p:nvSpPr>
          <p:cNvPr id="10" name="Text 6"/>
          <p:cNvSpPr txBox="1"/>
          <p:nvPr/>
        </p:nvSpPr>
        <p:spPr>
          <a:xfrm>
            <a:off x="1291133" y="1419149"/>
            <a:ext cx="141183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kern="0" spc="17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Overview &amp; Background</a:t>
            </a:r>
            <a:endParaRPr lang="en-US" sz="8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rcRect l="-10" r="-10"/>
          <a:stretch/>
        </p:blipFill>
        <p:spPr>
          <a:xfrm>
            <a:off x="495605" y="1848002"/>
            <a:ext cx="8076895" cy="666598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752551" y="2042770"/>
            <a:ext cx="352044" cy="276149"/>
          </a:xfrm>
          <a:prstGeom prst="roundRect">
            <a:avLst>
              <a:gd name="adj" fmla="val 45672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3" name="Text 8"/>
          <p:cNvSpPr txBox="1"/>
          <p:nvPr/>
        </p:nvSpPr>
        <p:spPr>
          <a:xfrm>
            <a:off x="809244" y="2081174"/>
            <a:ext cx="23865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02</a:t>
            </a:r>
            <a:endParaRPr lang="en-US" sz="1000" dirty="0"/>
          </a:p>
        </p:txBody>
      </p:sp>
      <p:sp>
        <p:nvSpPr>
          <p:cNvPr id="14" name="Text 9"/>
          <p:cNvSpPr txBox="1"/>
          <p:nvPr/>
        </p:nvSpPr>
        <p:spPr>
          <a:xfrm>
            <a:off x="1291133" y="1986077"/>
            <a:ext cx="1543507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 구성 및 역할</a:t>
            </a:r>
            <a:endParaRPr lang="en-US" sz="1100" dirty="0"/>
          </a:p>
        </p:txBody>
      </p:sp>
      <p:sp>
        <p:nvSpPr>
          <p:cNvPr id="15" name="Text 10"/>
          <p:cNvSpPr txBox="1"/>
          <p:nvPr/>
        </p:nvSpPr>
        <p:spPr>
          <a:xfrm>
            <a:off x="1291133" y="2219249"/>
            <a:ext cx="170078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kern="0" spc="17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Team Roles &amp; Contributions</a:t>
            </a:r>
            <a:endParaRPr lang="en-US" sz="8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/>
          <a:srcRect l="-10" r="-10"/>
          <a:stretch/>
        </p:blipFill>
        <p:spPr>
          <a:xfrm>
            <a:off x="495605" y="2648102"/>
            <a:ext cx="8076895" cy="666598"/>
          </a:xfrm>
          <a:prstGeom prst="rect">
            <a:avLst/>
          </a:prstGeom>
        </p:spPr>
      </p:pic>
      <p:sp>
        <p:nvSpPr>
          <p:cNvPr id="17" name="Shape 11"/>
          <p:cNvSpPr/>
          <p:nvPr/>
        </p:nvSpPr>
        <p:spPr>
          <a:xfrm>
            <a:off x="752551" y="2842870"/>
            <a:ext cx="352044" cy="276149"/>
          </a:xfrm>
          <a:prstGeom prst="roundRect">
            <a:avLst>
              <a:gd name="adj" fmla="val 45672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" name="Text 12"/>
          <p:cNvSpPr txBox="1"/>
          <p:nvPr/>
        </p:nvSpPr>
        <p:spPr>
          <a:xfrm>
            <a:off x="809244" y="2881274"/>
            <a:ext cx="23865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03</a:t>
            </a:r>
            <a:endParaRPr lang="en-US" sz="1000" dirty="0"/>
          </a:p>
        </p:txBody>
      </p:sp>
      <p:sp>
        <p:nvSpPr>
          <p:cNvPr id="19" name="Text 13"/>
          <p:cNvSpPr txBox="1"/>
          <p:nvPr/>
        </p:nvSpPr>
        <p:spPr>
          <a:xfrm>
            <a:off x="1291133" y="2786177"/>
            <a:ext cx="1358798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수행 절차 및 방법</a:t>
            </a:r>
            <a:endParaRPr lang="en-US" sz="1100" dirty="0"/>
          </a:p>
        </p:txBody>
      </p:sp>
      <p:sp>
        <p:nvSpPr>
          <p:cNvPr id="20" name="Text 14"/>
          <p:cNvSpPr txBox="1"/>
          <p:nvPr/>
        </p:nvSpPr>
        <p:spPr>
          <a:xfrm>
            <a:off x="1291133" y="3019349"/>
            <a:ext cx="147767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kern="0" spc="17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Methodology &amp; Timeline</a:t>
            </a:r>
            <a:endParaRPr lang="en-US" sz="800" dirty="0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4"/>
          <a:srcRect l="-10" r="-10"/>
          <a:stretch/>
        </p:blipFill>
        <p:spPr>
          <a:xfrm>
            <a:off x="495605" y="3448202"/>
            <a:ext cx="8076895" cy="666598"/>
          </a:xfrm>
          <a:prstGeom prst="rect">
            <a:avLst/>
          </a:prstGeom>
        </p:spPr>
      </p:pic>
      <p:sp>
        <p:nvSpPr>
          <p:cNvPr id="22" name="Shape 15"/>
          <p:cNvSpPr/>
          <p:nvPr/>
        </p:nvSpPr>
        <p:spPr>
          <a:xfrm>
            <a:off x="752551" y="3642970"/>
            <a:ext cx="352044" cy="276149"/>
          </a:xfrm>
          <a:prstGeom prst="roundRect">
            <a:avLst>
              <a:gd name="adj" fmla="val 45672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3" name="Text 16"/>
          <p:cNvSpPr txBox="1"/>
          <p:nvPr/>
        </p:nvSpPr>
        <p:spPr>
          <a:xfrm>
            <a:off x="809244" y="3681374"/>
            <a:ext cx="23865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04</a:t>
            </a:r>
            <a:endParaRPr lang="en-US" sz="1000" dirty="0"/>
          </a:p>
        </p:txBody>
      </p:sp>
      <p:sp>
        <p:nvSpPr>
          <p:cNvPr id="24" name="Text 17"/>
          <p:cNvSpPr txBox="1"/>
          <p:nvPr/>
        </p:nvSpPr>
        <p:spPr>
          <a:xfrm>
            <a:off x="1291133" y="3586277"/>
            <a:ext cx="1502359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수행 경과</a:t>
            </a:r>
            <a:endParaRPr lang="en-US" sz="1100" dirty="0"/>
          </a:p>
        </p:txBody>
      </p:sp>
      <p:sp>
        <p:nvSpPr>
          <p:cNvPr id="25" name="Text 18"/>
          <p:cNvSpPr txBox="1"/>
          <p:nvPr/>
        </p:nvSpPr>
        <p:spPr>
          <a:xfrm>
            <a:off x="1291133" y="3819449"/>
            <a:ext cx="165506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kern="0" spc="17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Results &amp; Trouble Shooting</a:t>
            </a:r>
            <a:endParaRPr lang="en-US" sz="800" dirty="0"/>
          </a:p>
        </p:txBody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4"/>
          <a:srcRect l="-10" r="-10"/>
          <a:stretch/>
        </p:blipFill>
        <p:spPr>
          <a:xfrm>
            <a:off x="495605" y="4248302"/>
            <a:ext cx="8076895" cy="666598"/>
          </a:xfrm>
          <a:prstGeom prst="rect">
            <a:avLst/>
          </a:prstGeom>
        </p:spPr>
      </p:pic>
      <p:sp>
        <p:nvSpPr>
          <p:cNvPr id="27" name="Shape 19"/>
          <p:cNvSpPr/>
          <p:nvPr/>
        </p:nvSpPr>
        <p:spPr>
          <a:xfrm>
            <a:off x="752551" y="4443070"/>
            <a:ext cx="352044" cy="276149"/>
          </a:xfrm>
          <a:prstGeom prst="roundRect">
            <a:avLst>
              <a:gd name="adj" fmla="val 45672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8" name="Text 20"/>
          <p:cNvSpPr txBox="1"/>
          <p:nvPr/>
        </p:nvSpPr>
        <p:spPr>
          <a:xfrm>
            <a:off x="809244" y="4481474"/>
            <a:ext cx="23865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05</a:t>
            </a:r>
            <a:endParaRPr lang="en-US" sz="1000" dirty="0"/>
          </a:p>
        </p:txBody>
      </p:sp>
      <p:sp>
        <p:nvSpPr>
          <p:cNvPr id="29" name="Text 21"/>
          <p:cNvSpPr txBox="1"/>
          <p:nvPr/>
        </p:nvSpPr>
        <p:spPr>
          <a:xfrm>
            <a:off x="1291133" y="4386377"/>
            <a:ext cx="1739189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자체 평가</a:t>
            </a:r>
            <a:endParaRPr lang="en-US" sz="1100" dirty="0"/>
          </a:p>
        </p:txBody>
      </p:sp>
      <p:sp>
        <p:nvSpPr>
          <p:cNvPr id="30" name="Text 22"/>
          <p:cNvSpPr txBox="1"/>
          <p:nvPr/>
        </p:nvSpPr>
        <p:spPr>
          <a:xfrm>
            <a:off x="1291133" y="4619549"/>
            <a:ext cx="191566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kern="0" spc="17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Self-Evaluation &amp; Retrospective</a:t>
            </a:r>
            <a:endParaRPr lang="en-US" sz="800" dirty="0"/>
          </a:p>
        </p:txBody>
      </p:sp>
      <p:sp>
        <p:nvSpPr>
          <p:cNvPr id="31" name="Text 23"/>
          <p:cNvSpPr txBox="1"/>
          <p:nvPr/>
        </p:nvSpPr>
        <p:spPr>
          <a:xfrm>
            <a:off x="8513978" y="4949860"/>
            <a:ext cx="3337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 / 30</a:t>
            </a:r>
            <a:endParaRPr lang="en-US" sz="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571500" y="381305"/>
            <a:ext cx="81921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시장 규모 분석</a:t>
            </a:r>
            <a:endParaRPr lang="en-US" sz="1800" dirty="0"/>
          </a:p>
        </p:txBody>
      </p:sp>
      <p:sp>
        <p:nvSpPr>
          <p:cNvPr id="5" name="Text 3"/>
          <p:cNvSpPr txBox="1"/>
          <p:nvPr/>
        </p:nvSpPr>
        <p:spPr>
          <a:xfrm>
            <a:off x="571500" y="761695"/>
            <a:ext cx="81153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Market Size Analysis (TAM·SAM·SOM)</a:t>
            </a:r>
            <a:endParaRPr lang="en-US" sz="900" dirty="0"/>
          </a:p>
        </p:txBody>
      </p:sp>
      <p:sp>
        <p:nvSpPr>
          <p:cNvPr id="6" name="Text 4"/>
          <p:cNvSpPr txBox="1"/>
          <p:nvPr/>
        </p:nvSpPr>
        <p:spPr>
          <a:xfrm>
            <a:off x="533095" y="1340510"/>
            <a:ext cx="83850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TAM</a:t>
            </a:r>
            <a:endParaRPr lang="en-US" sz="1200" dirty="0"/>
          </a:p>
        </p:txBody>
      </p:sp>
      <p:sp>
        <p:nvSpPr>
          <p:cNvPr id="7" name="Text 5"/>
          <p:cNvSpPr txBox="1"/>
          <p:nvPr/>
        </p:nvSpPr>
        <p:spPr>
          <a:xfrm>
            <a:off x="500177" y="1588313"/>
            <a:ext cx="9052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Total Addressable</a:t>
            </a:r>
            <a:endParaRPr lang="en-US" sz="8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l="-18" r="-18"/>
          <a:stretch/>
        </p:blipFill>
        <p:spPr>
          <a:xfrm>
            <a:off x="1447495" y="1171346"/>
            <a:ext cx="7125005" cy="714146"/>
          </a:xfrm>
          <a:prstGeom prst="rect">
            <a:avLst/>
          </a:prstGeom>
        </p:spPr>
      </p:pic>
      <p:sp>
        <p:nvSpPr>
          <p:cNvPr id="9" name="Text 6"/>
          <p:cNvSpPr txBox="1"/>
          <p:nvPr/>
        </p:nvSpPr>
        <p:spPr>
          <a:xfrm>
            <a:off x="1600200" y="1399946"/>
            <a:ext cx="1110996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약 12.8조 원</a:t>
            </a:r>
            <a:endParaRPr lang="en-US" sz="1300" dirty="0"/>
          </a:p>
        </p:txBody>
      </p:sp>
      <p:sp>
        <p:nvSpPr>
          <p:cNvPr id="10" name="Text 7"/>
          <p:cNvSpPr txBox="1"/>
          <p:nvPr/>
        </p:nvSpPr>
        <p:spPr>
          <a:xfrm>
            <a:off x="2643530" y="1466698"/>
            <a:ext cx="6124651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글로벌 AI 보조공학 + 스마트시티 안전 + MaaS 시장 합산</a:t>
            </a:r>
            <a:endParaRPr lang="en-US" sz="1000" dirty="0"/>
          </a:p>
        </p:txBody>
      </p:sp>
      <p:sp>
        <p:nvSpPr>
          <p:cNvPr id="11" name="Text 8"/>
          <p:cNvSpPr txBox="1"/>
          <p:nvPr/>
        </p:nvSpPr>
        <p:spPr>
          <a:xfrm>
            <a:off x="533095" y="2072030"/>
            <a:ext cx="83850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SAM</a:t>
            </a:r>
            <a:endParaRPr lang="en-US" sz="1200" dirty="0"/>
          </a:p>
        </p:txBody>
      </p:sp>
      <p:sp>
        <p:nvSpPr>
          <p:cNvPr id="12" name="Text 9"/>
          <p:cNvSpPr txBox="1"/>
          <p:nvPr/>
        </p:nvSpPr>
        <p:spPr>
          <a:xfrm>
            <a:off x="543154" y="2318918"/>
            <a:ext cx="819302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Serviceable Available</a:t>
            </a:r>
            <a:endParaRPr lang="en-US" sz="800" dirty="0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rcRect l="-3" r="-3"/>
          <a:stretch/>
        </p:blipFill>
        <p:spPr>
          <a:xfrm>
            <a:off x="1447495" y="2038198"/>
            <a:ext cx="3919330" cy="571500"/>
          </a:xfrm>
          <a:prstGeom prst="rect">
            <a:avLst/>
          </a:prstGeom>
        </p:spPr>
      </p:pic>
      <p:sp>
        <p:nvSpPr>
          <p:cNvPr id="14" name="Text 10"/>
          <p:cNvSpPr txBox="1"/>
          <p:nvPr/>
        </p:nvSpPr>
        <p:spPr>
          <a:xfrm>
            <a:off x="1600200" y="2195474"/>
            <a:ext cx="986638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약 1.2조 원</a:t>
            </a:r>
            <a:endParaRPr lang="en-US" sz="1300" dirty="0"/>
          </a:p>
        </p:txBody>
      </p:sp>
      <p:sp>
        <p:nvSpPr>
          <p:cNvPr id="15" name="Text 11"/>
          <p:cNvSpPr txBox="1"/>
          <p:nvPr/>
        </p:nvSpPr>
        <p:spPr>
          <a:xfrm>
            <a:off x="2643530" y="2142967"/>
            <a:ext cx="2927276" cy="3726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국내 시각장애인 24.6만 + 고령 보행 약자 1,370만 </a:t>
            </a:r>
          </a:p>
          <a:p>
            <a:pPr marL="0" indent="0" algn="l">
              <a:buNone/>
            </a:pPr>
            <a:r>
              <a:rPr lang="en-US" sz="1000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+ CSR/PM 견인 시장</a:t>
            </a:r>
            <a:endParaRPr lang="en-US" sz="1000" dirty="0"/>
          </a:p>
        </p:txBody>
      </p:sp>
      <p:sp>
        <p:nvSpPr>
          <p:cNvPr id="16" name="Text 12"/>
          <p:cNvSpPr txBox="1"/>
          <p:nvPr/>
        </p:nvSpPr>
        <p:spPr>
          <a:xfrm>
            <a:off x="533095" y="2762402"/>
            <a:ext cx="83850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SOM</a:t>
            </a:r>
            <a:endParaRPr lang="en-US" sz="1200" dirty="0"/>
          </a:p>
        </p:txBody>
      </p:sp>
      <p:sp>
        <p:nvSpPr>
          <p:cNvPr id="17" name="Text 13"/>
          <p:cNvSpPr txBox="1"/>
          <p:nvPr/>
        </p:nvSpPr>
        <p:spPr>
          <a:xfrm>
            <a:off x="543154" y="3010205"/>
            <a:ext cx="819302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Serviceable Obtainable</a:t>
            </a:r>
            <a:endParaRPr lang="en-US" sz="800" dirty="0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rcRect t="-25" b="-25"/>
          <a:stretch/>
        </p:blipFill>
        <p:spPr>
          <a:xfrm>
            <a:off x="1447496" y="2800807"/>
            <a:ext cx="1110996" cy="428854"/>
          </a:xfrm>
          <a:prstGeom prst="rect">
            <a:avLst/>
          </a:prstGeom>
        </p:spPr>
      </p:pic>
      <p:sp>
        <p:nvSpPr>
          <p:cNvPr id="19" name="Text 14"/>
          <p:cNvSpPr txBox="1"/>
          <p:nvPr/>
        </p:nvSpPr>
        <p:spPr>
          <a:xfrm>
            <a:off x="1600200" y="2885846"/>
            <a:ext cx="1110996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약 15.4억 원</a:t>
            </a:r>
            <a:endParaRPr lang="en-US" sz="1300" dirty="0"/>
          </a:p>
        </p:txBody>
      </p:sp>
      <p:sp>
        <p:nvSpPr>
          <p:cNvPr id="20" name="Text 15"/>
          <p:cNvSpPr txBox="1"/>
          <p:nvPr/>
        </p:nvSpPr>
        <p:spPr>
          <a:xfrm>
            <a:off x="2663994" y="2957169"/>
            <a:ext cx="3163055" cy="186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0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2026 목표: PM 8사 + K-ESG 8사 + 지자체 10처 + 내비 3사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Shape 16"/>
          <p:cNvSpPr/>
          <p:nvPr/>
        </p:nvSpPr>
        <p:spPr>
          <a:xfrm>
            <a:off x="571500" y="3745382"/>
            <a:ext cx="8001000" cy="9144"/>
          </a:xfrm>
          <a:prstGeom prst="rect">
            <a:avLst/>
          </a:prstGeom>
          <a:solidFill>
            <a:srgbClr val="2A4A6B"/>
          </a:solidFill>
          <a:ln w="12700">
            <a:solidFill>
              <a:srgbClr val="2A4A6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/>
          <a:srcRect t="-22" b="-22"/>
          <a:stretch/>
        </p:blipFill>
        <p:spPr>
          <a:xfrm>
            <a:off x="571500" y="3868826"/>
            <a:ext cx="3962095" cy="361188"/>
          </a:xfrm>
          <a:prstGeom prst="rect">
            <a:avLst/>
          </a:prstGeom>
        </p:spPr>
      </p:pic>
      <p:sp>
        <p:nvSpPr>
          <p:cNvPr id="23" name="Text 17"/>
          <p:cNvSpPr txBox="1"/>
          <p:nvPr/>
        </p:nvSpPr>
        <p:spPr>
          <a:xfrm>
            <a:off x="685800" y="3870162"/>
            <a:ext cx="3867912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TAM 출처</a:t>
            </a:r>
            <a:endParaRPr lang="en-US" sz="800" dirty="0"/>
          </a:p>
        </p:txBody>
      </p:sp>
      <p:sp>
        <p:nvSpPr>
          <p:cNvPr id="24" name="Text 18"/>
          <p:cNvSpPr txBox="1"/>
          <p:nvPr/>
        </p:nvSpPr>
        <p:spPr>
          <a:xfrm>
            <a:off x="685799" y="4052550"/>
            <a:ext cx="4038905" cy="1005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Grand View Research (2025), MarketsandMarkets (2025), </a:t>
            </a:r>
          </a:p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Precedence Research (2024)</a:t>
            </a:r>
            <a:endParaRPr lang="en-US" sz="800" dirty="0"/>
          </a:p>
        </p:txBody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6"/>
          <a:srcRect t="-22" b="-22"/>
          <a:stretch/>
        </p:blipFill>
        <p:spPr>
          <a:xfrm>
            <a:off x="4610405" y="3868826"/>
            <a:ext cx="3962095" cy="361188"/>
          </a:xfrm>
          <a:prstGeom prst="rect">
            <a:avLst/>
          </a:prstGeom>
        </p:spPr>
      </p:pic>
      <p:sp>
        <p:nvSpPr>
          <p:cNvPr id="26" name="Text 19"/>
          <p:cNvSpPr txBox="1"/>
          <p:nvPr/>
        </p:nvSpPr>
        <p:spPr>
          <a:xfrm>
            <a:off x="4724705" y="3926434"/>
            <a:ext cx="3867912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SAM 출처</a:t>
            </a:r>
            <a:endParaRPr lang="en-US" sz="800" dirty="0"/>
          </a:p>
        </p:txBody>
      </p:sp>
      <p:sp>
        <p:nvSpPr>
          <p:cNvPr id="27" name="Text 20"/>
          <p:cNvSpPr txBox="1"/>
          <p:nvPr/>
        </p:nvSpPr>
        <p:spPr>
          <a:xfrm>
            <a:off x="4724705" y="4073652"/>
            <a:ext cx="3867912" cy="1051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KOSIS 보건복지부 장애인현황 (2024), 국가데이터처 인구총조사 (2024)</a:t>
            </a:r>
            <a:endParaRPr lang="en-US" sz="800" dirty="0"/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6"/>
          <a:srcRect t="-22" b="-22"/>
          <a:stretch/>
        </p:blipFill>
        <p:spPr>
          <a:xfrm>
            <a:off x="571500" y="4305910"/>
            <a:ext cx="3962095" cy="361188"/>
          </a:xfrm>
          <a:prstGeom prst="rect">
            <a:avLst/>
          </a:prstGeom>
        </p:spPr>
      </p:pic>
      <p:sp>
        <p:nvSpPr>
          <p:cNvPr id="29" name="Text 21"/>
          <p:cNvSpPr txBox="1"/>
          <p:nvPr/>
        </p:nvSpPr>
        <p:spPr>
          <a:xfrm>
            <a:off x="685800" y="4363517"/>
            <a:ext cx="3943807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정부 예산 출처</a:t>
            </a:r>
            <a:endParaRPr lang="en-US" sz="800" dirty="0"/>
          </a:p>
        </p:txBody>
      </p:sp>
      <p:sp>
        <p:nvSpPr>
          <p:cNvPr id="30" name="Text 22"/>
          <p:cNvSpPr txBox="1"/>
          <p:nvPr/>
        </p:nvSpPr>
        <p:spPr>
          <a:xfrm>
            <a:off x="685800" y="4510735"/>
            <a:ext cx="3943807" cy="1051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행정안전부 제1차 국가보행안전 기본계획 (2022~2026)</a:t>
            </a:r>
            <a:endParaRPr lang="en-US" sz="800" dirty="0"/>
          </a:p>
        </p:txBody>
      </p:sp>
      <p:pic>
        <p:nvPicPr>
          <p:cNvPr id="31" name="Image 6" descr="preencoded.png"/>
          <p:cNvPicPr>
            <a:picLocks noChangeAspect="1"/>
          </p:cNvPicPr>
          <p:nvPr/>
        </p:nvPicPr>
        <p:blipFill>
          <a:blip r:embed="rId6"/>
          <a:srcRect t="-22" b="-22"/>
          <a:stretch/>
        </p:blipFill>
        <p:spPr>
          <a:xfrm>
            <a:off x="4610405" y="4305910"/>
            <a:ext cx="3962095" cy="361188"/>
          </a:xfrm>
          <a:prstGeom prst="rect">
            <a:avLst/>
          </a:prstGeom>
        </p:spPr>
      </p:pic>
      <p:sp>
        <p:nvSpPr>
          <p:cNvPr id="32" name="Text 23"/>
          <p:cNvSpPr txBox="1"/>
          <p:nvPr/>
        </p:nvSpPr>
        <p:spPr>
          <a:xfrm>
            <a:off x="4724705" y="4363517"/>
            <a:ext cx="3867912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ESG 출처</a:t>
            </a:r>
            <a:endParaRPr lang="en-US" sz="800" dirty="0"/>
          </a:p>
        </p:txBody>
      </p:sp>
      <p:sp>
        <p:nvSpPr>
          <p:cNvPr id="33" name="Text 24"/>
          <p:cNvSpPr txBox="1"/>
          <p:nvPr/>
        </p:nvSpPr>
        <p:spPr>
          <a:xfrm>
            <a:off x="4724705" y="4510735"/>
            <a:ext cx="3943807" cy="1051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한국경제인협회 &amp; K-ESG얼라이언스 사회적 가치 보고서 (2025)</a:t>
            </a:r>
            <a:endParaRPr lang="en-US" sz="800" dirty="0"/>
          </a:p>
        </p:txBody>
      </p:sp>
      <p:sp>
        <p:nvSpPr>
          <p:cNvPr id="34" name="Text 25"/>
          <p:cNvSpPr txBox="1"/>
          <p:nvPr/>
        </p:nvSpPr>
        <p:spPr>
          <a:xfrm>
            <a:off x="8384134" y="4886554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19 / 30</a:t>
            </a:r>
            <a:endParaRPr lang="en-US" sz="800" dirty="0"/>
          </a:p>
        </p:txBody>
      </p:sp>
      <p:sp>
        <p:nvSpPr>
          <p:cNvPr id="35" name="Text 26"/>
          <p:cNvSpPr txBox="1"/>
          <p:nvPr/>
        </p:nvSpPr>
        <p:spPr>
          <a:xfrm>
            <a:off x="649589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36" name="Text 27"/>
          <p:cNvSpPr txBox="1"/>
          <p:nvPr/>
        </p:nvSpPr>
        <p:spPr>
          <a:xfrm>
            <a:off x="682325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37" name="Text 28"/>
          <p:cNvSpPr txBox="1"/>
          <p:nvPr/>
        </p:nvSpPr>
        <p:spPr>
          <a:xfrm>
            <a:off x="706374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38" name="Text 29"/>
          <p:cNvSpPr txBox="1"/>
          <p:nvPr/>
        </p:nvSpPr>
        <p:spPr>
          <a:xfrm>
            <a:off x="74788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39" name="Text 30"/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40" name="Text 31"/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571500" y="381305"/>
            <a:ext cx="81921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수익 구조 3대 축</a:t>
            </a:r>
            <a:endParaRPr lang="en-US" sz="1800" dirty="0"/>
          </a:p>
        </p:txBody>
      </p:sp>
      <p:sp>
        <p:nvSpPr>
          <p:cNvPr id="5" name="Text 3"/>
          <p:cNvSpPr txBox="1"/>
          <p:nvPr/>
        </p:nvSpPr>
        <p:spPr>
          <a:xfrm>
            <a:off x="571500" y="761695"/>
            <a:ext cx="81153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Revenue Model: Three Pillars</a:t>
            </a:r>
            <a:endParaRPr lang="en-US" sz="9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rcRect l="-11" r="-11"/>
          <a:stretch/>
        </p:blipFill>
        <p:spPr>
          <a:xfrm>
            <a:off x="571500" y="1123798"/>
            <a:ext cx="2565806" cy="3638398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rcRect t="-394" b="-394"/>
          <a:stretch/>
        </p:blipFill>
        <p:spPr>
          <a:xfrm>
            <a:off x="580644" y="1123798"/>
            <a:ext cx="2546604" cy="38405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714146" y="1752905"/>
            <a:ext cx="2286000" cy="9144"/>
          </a:xfrm>
          <a:prstGeom prst="rect">
            <a:avLst/>
          </a:prstGeom>
          <a:solidFill>
            <a:srgbClr val="2A4A6B"/>
          </a:solidFill>
          <a:ln w="12700">
            <a:solidFill>
              <a:srgbClr val="2A4A6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Text 5"/>
          <p:cNvSpPr txBox="1"/>
          <p:nvPr/>
        </p:nvSpPr>
        <p:spPr>
          <a:xfrm>
            <a:off x="714146" y="1292962"/>
            <a:ext cx="36210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🚴</a:t>
            </a:r>
            <a:endParaRPr lang="en-US" sz="1800" dirty="0"/>
          </a:p>
        </p:txBody>
      </p:sp>
      <p:sp>
        <p:nvSpPr>
          <p:cNvPr id="10" name="Text 6"/>
          <p:cNvSpPr txBox="1"/>
          <p:nvPr/>
        </p:nvSpPr>
        <p:spPr>
          <a:xfrm>
            <a:off x="1094537" y="1276502"/>
            <a:ext cx="1981505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B2B — PM 업체</a:t>
            </a:r>
            <a:endParaRPr lang="en-US" sz="900" dirty="0"/>
          </a:p>
        </p:txBody>
      </p:sp>
      <p:sp>
        <p:nvSpPr>
          <p:cNvPr id="11" name="Text 7"/>
          <p:cNvSpPr txBox="1"/>
          <p:nvPr/>
        </p:nvSpPr>
        <p:spPr>
          <a:xfrm>
            <a:off x="1094537" y="1481328"/>
            <a:ext cx="1981505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견인료 방어 API</a:t>
            </a:r>
            <a:endParaRPr lang="en-US" sz="900" dirty="0"/>
          </a:p>
        </p:txBody>
      </p:sp>
      <p:sp>
        <p:nvSpPr>
          <p:cNvPr id="12" name="Text 8"/>
          <p:cNvSpPr txBox="1"/>
          <p:nvPr/>
        </p:nvSpPr>
        <p:spPr>
          <a:xfrm>
            <a:off x="714146" y="1852574"/>
            <a:ext cx="246888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타겟</a:t>
            </a:r>
            <a:endParaRPr lang="en-US" sz="800" dirty="0"/>
          </a:p>
        </p:txBody>
      </p:sp>
      <p:sp>
        <p:nvSpPr>
          <p:cNvPr id="13" name="Shape 9"/>
          <p:cNvSpPr/>
          <p:nvPr/>
        </p:nvSpPr>
        <p:spPr>
          <a:xfrm>
            <a:off x="714146" y="2018995"/>
            <a:ext cx="276149" cy="171907"/>
          </a:xfrm>
          <a:prstGeom prst="roundRect">
            <a:avLst>
              <a:gd name="adj" fmla="val 236407"/>
            </a:avLst>
          </a:prstGeom>
          <a:solidFill>
            <a:srgbClr val="243B55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" name="Text 10"/>
          <p:cNvSpPr txBox="1"/>
          <p:nvPr/>
        </p:nvSpPr>
        <p:spPr>
          <a:xfrm>
            <a:off x="756514" y="2048256"/>
            <a:ext cx="219456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지쿠</a:t>
            </a:r>
            <a:endParaRPr lang="en-US" sz="800" dirty="0"/>
          </a:p>
        </p:txBody>
      </p:sp>
      <p:sp>
        <p:nvSpPr>
          <p:cNvPr id="15" name="Shape 11"/>
          <p:cNvSpPr/>
          <p:nvPr/>
        </p:nvSpPr>
        <p:spPr>
          <a:xfrm>
            <a:off x="1025957" y="2018995"/>
            <a:ext cx="209398" cy="171907"/>
          </a:xfrm>
          <a:prstGeom prst="roundRect">
            <a:avLst>
              <a:gd name="adj" fmla="val 236407"/>
            </a:avLst>
          </a:prstGeom>
          <a:solidFill>
            <a:srgbClr val="243B55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2"/>
          <p:cNvSpPr txBox="1"/>
          <p:nvPr/>
        </p:nvSpPr>
        <p:spPr>
          <a:xfrm>
            <a:off x="1080516" y="2048256"/>
            <a:ext cx="15270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빔</a:t>
            </a:r>
            <a:endParaRPr lang="en-US" sz="800" dirty="0"/>
          </a:p>
        </p:txBody>
      </p:sp>
      <p:sp>
        <p:nvSpPr>
          <p:cNvPr id="17" name="Shape 13"/>
          <p:cNvSpPr/>
          <p:nvPr/>
        </p:nvSpPr>
        <p:spPr>
          <a:xfrm>
            <a:off x="1268273" y="2018995"/>
            <a:ext cx="276149" cy="171907"/>
          </a:xfrm>
          <a:prstGeom prst="roundRect">
            <a:avLst>
              <a:gd name="adj" fmla="val 236407"/>
            </a:avLst>
          </a:prstGeom>
          <a:solidFill>
            <a:srgbClr val="243B55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" name="Text 14"/>
          <p:cNvSpPr txBox="1"/>
          <p:nvPr/>
        </p:nvSpPr>
        <p:spPr>
          <a:xfrm>
            <a:off x="1309726" y="2048256"/>
            <a:ext cx="219456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스윙</a:t>
            </a:r>
            <a:endParaRPr lang="en-US" sz="800" dirty="0"/>
          </a:p>
        </p:txBody>
      </p:sp>
      <p:sp>
        <p:nvSpPr>
          <p:cNvPr id="19" name="Shape 15"/>
          <p:cNvSpPr/>
          <p:nvPr/>
        </p:nvSpPr>
        <p:spPr>
          <a:xfrm>
            <a:off x="1580083" y="2018995"/>
            <a:ext cx="276149" cy="171907"/>
          </a:xfrm>
          <a:prstGeom prst="roundRect">
            <a:avLst>
              <a:gd name="adj" fmla="val 236407"/>
            </a:avLst>
          </a:prstGeom>
          <a:solidFill>
            <a:srgbClr val="243B55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6"/>
          <p:cNvSpPr txBox="1"/>
          <p:nvPr/>
        </p:nvSpPr>
        <p:spPr>
          <a:xfrm>
            <a:off x="1621536" y="2048256"/>
            <a:ext cx="219456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디어</a:t>
            </a:r>
            <a:endParaRPr lang="en-US" sz="800" dirty="0"/>
          </a:p>
        </p:txBody>
      </p:sp>
      <p:sp>
        <p:nvSpPr>
          <p:cNvPr id="21" name="Shape 17"/>
          <p:cNvSpPr/>
          <p:nvPr/>
        </p:nvSpPr>
        <p:spPr>
          <a:xfrm>
            <a:off x="1891894" y="2018995"/>
            <a:ext cx="323698" cy="171907"/>
          </a:xfrm>
          <a:prstGeom prst="roundRect">
            <a:avLst>
              <a:gd name="adj" fmla="val 236407"/>
            </a:avLst>
          </a:prstGeom>
          <a:solidFill>
            <a:srgbClr val="243B55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2" name="Text 18"/>
          <p:cNvSpPr txBox="1"/>
          <p:nvPr/>
        </p:nvSpPr>
        <p:spPr>
          <a:xfrm>
            <a:off x="1933346" y="2048256"/>
            <a:ext cx="26700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8개사</a:t>
            </a:r>
            <a:endParaRPr lang="en-US" sz="800" dirty="0"/>
          </a:p>
        </p:txBody>
      </p:sp>
      <p:sp>
        <p:nvSpPr>
          <p:cNvPr id="23" name="Text 19"/>
          <p:cNvSpPr txBox="1"/>
          <p:nvPr/>
        </p:nvSpPr>
        <p:spPr>
          <a:xfrm>
            <a:off x="714146" y="2353056"/>
            <a:ext cx="23774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월 150만 원</a:t>
            </a:r>
            <a:endParaRPr lang="en-US" sz="1200" dirty="0"/>
          </a:p>
        </p:txBody>
      </p:sp>
      <p:sp>
        <p:nvSpPr>
          <p:cNvPr id="24" name="Text 20"/>
          <p:cNvSpPr txBox="1"/>
          <p:nvPr/>
        </p:nvSpPr>
        <p:spPr>
          <a:xfrm>
            <a:off x="714146" y="2600858"/>
            <a:ext cx="237744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API 호출료 포함</a:t>
            </a:r>
            <a:endParaRPr lang="en-US" sz="800" dirty="0"/>
          </a:p>
        </p:txBody>
      </p:sp>
      <p:sp>
        <p:nvSpPr>
          <p:cNvPr id="25" name="Shape 21"/>
          <p:cNvSpPr/>
          <p:nvPr/>
        </p:nvSpPr>
        <p:spPr>
          <a:xfrm>
            <a:off x="714146" y="4058107"/>
            <a:ext cx="2286000" cy="543154"/>
          </a:xfrm>
          <a:prstGeom prst="roundRect">
            <a:avLst>
              <a:gd name="adj" fmla="val 11814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6" name="Text 22"/>
          <p:cNvSpPr txBox="1"/>
          <p:nvPr/>
        </p:nvSpPr>
        <p:spPr>
          <a:xfrm>
            <a:off x="800100" y="4144061"/>
            <a:ext cx="2199132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ROI 포인트</a:t>
            </a:r>
            <a:endParaRPr lang="en-US" sz="800" dirty="0"/>
          </a:p>
        </p:txBody>
      </p:sp>
      <p:sp>
        <p:nvSpPr>
          <p:cNvPr id="27" name="Text 23"/>
          <p:cNvSpPr txBox="1"/>
          <p:nvPr/>
        </p:nvSpPr>
        <p:spPr>
          <a:xfrm>
            <a:off x="800100" y="4292194"/>
            <a:ext cx="219090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킥보드 1대 견인비 약 4만 원</a:t>
            </a:r>
            <a:endParaRPr lang="en-US" sz="800" dirty="0"/>
          </a:p>
          <a:p>
            <a:pPr marL="0" indent="0" algn="l">
              <a:buNone/>
            </a:pP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→ 월 38대 선제 수거 시 본전 달성</a:t>
            </a:r>
            <a:endParaRPr lang="en-US" sz="800" dirty="0"/>
          </a:p>
        </p:txBody>
      </p:sp>
      <p:pic>
        <p:nvPicPr>
          <p:cNvPr id="28" name="Image 2" descr="preencoded.png"/>
          <p:cNvPicPr>
            <a:picLocks noChangeAspect="1"/>
          </p:cNvPicPr>
          <p:nvPr/>
        </p:nvPicPr>
        <p:blipFill>
          <a:blip r:embed="rId5"/>
          <a:srcRect l="-8" r="-8"/>
          <a:stretch/>
        </p:blipFill>
        <p:spPr>
          <a:xfrm>
            <a:off x="3289097" y="1123798"/>
            <a:ext cx="2565806" cy="3638398"/>
          </a:xfrm>
          <a:prstGeom prst="rect">
            <a:avLst/>
          </a:prstGeom>
        </p:spPr>
      </p:pic>
      <p:pic>
        <p:nvPicPr>
          <p:cNvPr id="29" name="Image 3" descr="preencoded.png"/>
          <p:cNvPicPr>
            <a:picLocks noChangeAspect="1"/>
          </p:cNvPicPr>
          <p:nvPr/>
        </p:nvPicPr>
        <p:blipFill>
          <a:blip r:embed="rId4"/>
          <a:srcRect t="-397" b="-397"/>
          <a:stretch/>
        </p:blipFill>
        <p:spPr>
          <a:xfrm>
            <a:off x="3299155" y="1123798"/>
            <a:ext cx="2546604" cy="38405"/>
          </a:xfrm>
          <a:prstGeom prst="rect">
            <a:avLst/>
          </a:prstGeom>
        </p:spPr>
      </p:pic>
      <p:sp>
        <p:nvSpPr>
          <p:cNvPr id="30" name="Shape 24"/>
          <p:cNvSpPr/>
          <p:nvPr/>
        </p:nvSpPr>
        <p:spPr>
          <a:xfrm>
            <a:off x="3431743" y="1752905"/>
            <a:ext cx="2286000" cy="9144"/>
          </a:xfrm>
          <a:prstGeom prst="rect">
            <a:avLst/>
          </a:prstGeom>
          <a:solidFill>
            <a:srgbClr val="2A4A6B"/>
          </a:solidFill>
          <a:ln w="12700">
            <a:solidFill>
              <a:srgbClr val="2A4A6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1" name="Text 25"/>
          <p:cNvSpPr txBox="1"/>
          <p:nvPr/>
        </p:nvSpPr>
        <p:spPr>
          <a:xfrm>
            <a:off x="3431743" y="1292962"/>
            <a:ext cx="36210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🏛️</a:t>
            </a:r>
            <a:endParaRPr lang="en-US" sz="1800" dirty="0"/>
          </a:p>
        </p:txBody>
      </p:sp>
      <p:sp>
        <p:nvSpPr>
          <p:cNvPr id="32" name="Text 26"/>
          <p:cNvSpPr txBox="1"/>
          <p:nvPr/>
        </p:nvSpPr>
        <p:spPr>
          <a:xfrm>
            <a:off x="3813048" y="1276502"/>
            <a:ext cx="1981505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B2G — 지자체</a:t>
            </a:r>
            <a:endParaRPr lang="en-US" sz="900" dirty="0"/>
          </a:p>
        </p:txBody>
      </p:sp>
      <p:sp>
        <p:nvSpPr>
          <p:cNvPr id="33" name="Text 27"/>
          <p:cNvSpPr txBox="1"/>
          <p:nvPr/>
        </p:nvSpPr>
        <p:spPr>
          <a:xfrm>
            <a:off x="3813048" y="1481328"/>
            <a:ext cx="20574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스마트 안전 관리</a:t>
            </a:r>
            <a:endParaRPr lang="en-US" sz="900" dirty="0"/>
          </a:p>
        </p:txBody>
      </p:sp>
      <p:sp>
        <p:nvSpPr>
          <p:cNvPr id="34" name="Text 28"/>
          <p:cNvSpPr txBox="1"/>
          <p:nvPr/>
        </p:nvSpPr>
        <p:spPr>
          <a:xfrm>
            <a:off x="3431743" y="1852574"/>
            <a:ext cx="246888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타겟</a:t>
            </a:r>
            <a:endParaRPr lang="en-US" sz="800" dirty="0"/>
          </a:p>
        </p:txBody>
      </p:sp>
      <p:sp>
        <p:nvSpPr>
          <p:cNvPr id="35" name="Shape 29"/>
          <p:cNvSpPr/>
          <p:nvPr/>
        </p:nvSpPr>
        <p:spPr>
          <a:xfrm>
            <a:off x="3431742" y="2018995"/>
            <a:ext cx="530047" cy="157277"/>
          </a:xfrm>
          <a:prstGeom prst="roundRect">
            <a:avLst>
              <a:gd name="adj" fmla="val 236407"/>
            </a:avLst>
          </a:prstGeom>
          <a:solidFill>
            <a:srgbClr val="243B55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6" name="Text 30"/>
          <p:cNvSpPr txBox="1"/>
          <p:nvPr/>
        </p:nvSpPr>
        <p:spPr>
          <a:xfrm>
            <a:off x="3486302" y="2042160"/>
            <a:ext cx="428854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서울/경기</a:t>
            </a:r>
            <a:endParaRPr lang="en-US" sz="800" dirty="0"/>
          </a:p>
        </p:txBody>
      </p:sp>
      <p:sp>
        <p:nvSpPr>
          <p:cNvPr id="37" name="Shape 31"/>
          <p:cNvSpPr/>
          <p:nvPr/>
        </p:nvSpPr>
        <p:spPr>
          <a:xfrm>
            <a:off x="3992880" y="2018995"/>
            <a:ext cx="584606" cy="169774"/>
          </a:xfrm>
          <a:prstGeom prst="roundRect">
            <a:avLst>
              <a:gd name="adj" fmla="val 236407"/>
            </a:avLst>
          </a:prstGeom>
          <a:solidFill>
            <a:srgbClr val="243B55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8" name="Text 32"/>
          <p:cNvSpPr txBox="1"/>
          <p:nvPr/>
        </p:nvSpPr>
        <p:spPr>
          <a:xfrm>
            <a:off x="4059631" y="2036064"/>
            <a:ext cx="512674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도로교통과</a:t>
            </a:r>
            <a:endParaRPr lang="en-US" sz="800" dirty="0"/>
          </a:p>
        </p:txBody>
      </p:sp>
      <p:sp>
        <p:nvSpPr>
          <p:cNvPr id="39" name="Shape 33"/>
          <p:cNvSpPr/>
          <p:nvPr/>
        </p:nvSpPr>
        <p:spPr>
          <a:xfrm>
            <a:off x="4612538" y="2018995"/>
            <a:ext cx="303582" cy="171907"/>
          </a:xfrm>
          <a:prstGeom prst="roundRect">
            <a:avLst>
              <a:gd name="adj" fmla="val 236407"/>
            </a:avLst>
          </a:prstGeom>
          <a:solidFill>
            <a:srgbClr val="243B55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0" name="Text 34"/>
          <p:cNvSpPr txBox="1"/>
          <p:nvPr/>
        </p:nvSpPr>
        <p:spPr>
          <a:xfrm>
            <a:off x="4679290" y="2048256"/>
            <a:ext cx="210312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NIA</a:t>
            </a:r>
            <a:endParaRPr lang="en-US" sz="800" dirty="0"/>
          </a:p>
        </p:txBody>
      </p:sp>
      <p:sp>
        <p:nvSpPr>
          <p:cNvPr id="41" name="Text 35"/>
          <p:cNvSpPr txBox="1"/>
          <p:nvPr/>
        </p:nvSpPr>
        <p:spPr>
          <a:xfrm>
            <a:off x="3431743" y="2409901"/>
            <a:ext cx="246888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단계별 요금제</a:t>
            </a:r>
            <a:endParaRPr lang="en-US" sz="1200" dirty="0"/>
          </a:p>
        </p:txBody>
      </p:sp>
      <p:graphicFrame>
        <p:nvGraphicFramePr>
          <p:cNvPr id="42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466240"/>
              </p:ext>
            </p:extLst>
          </p:nvPr>
        </p:nvGraphicFramePr>
        <p:xfrm>
          <a:off x="3431743" y="2486253"/>
          <a:ext cx="2468880" cy="1895553"/>
        </p:xfrm>
        <a:graphic>
          <a:graphicData uri="http://schemas.openxmlformats.org/drawingml/2006/table">
            <a:tbl>
              <a:tblPr/>
              <a:tblGrid>
                <a:gridCol w="864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4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18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oto Sans KR" pitchFamily="34" charset="0"/>
                          <a:ea typeface="Noto Sans KR" pitchFamily="34" charset="-122"/>
                          <a:cs typeface="Noto Sans KR" pitchFamily="34" charset="-120"/>
                        </a:rPr>
                        <a:t>Basic</a:t>
                      </a:r>
                      <a:endParaRPr lang="en-US" sz="900" dirty="0">
                        <a:latin typeface="Noto Sans KR" charset="0"/>
                        <a:ea typeface="Noto Sans KR" charset="0"/>
                        <a:cs typeface="Noto Sans KR" charset="0"/>
                      </a:endParaRPr>
                    </a:p>
                  </a:txBody>
                  <a:tcPr marL="0" marR="0" marT="38405" marB="38405" anchor="ctr">
                    <a:lnL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00" b="1" dirty="0">
                          <a:solidFill>
                            <a:srgbClr val="FFC107"/>
                          </a:solidFill>
                          <a:latin typeface="Noto Sans KR" pitchFamily="34" charset="0"/>
                          <a:ea typeface="Noto Sans KR" pitchFamily="34" charset="-122"/>
                          <a:cs typeface="Noto Sans KR" pitchFamily="34" charset="-120"/>
                        </a:rPr>
                        <a:t>월 50만 원</a:t>
                      </a:r>
                      <a:endParaRPr lang="en-US" sz="1600" dirty="0"/>
                    </a:p>
                    <a:p>
                      <a:pPr marL="0" indent="0">
                        <a:buNone/>
                      </a:pPr>
                      <a:r>
                        <a:rPr lang="en-US" sz="800" dirty="0">
                          <a:solidFill>
                            <a:srgbClr val="B8C5D6"/>
                          </a:solidFill>
                          <a:latin typeface="Noto Sans KR" pitchFamily="34" charset="0"/>
                          <a:ea typeface="Noto Sans KR" pitchFamily="34" charset="-122"/>
                          <a:cs typeface="Noto Sans KR" pitchFamily="34" charset="-120"/>
                        </a:rPr>
                        <a:t>핵심 위험 구간 10곳 모니터링</a:t>
                      </a:r>
                      <a:endParaRPr lang="en-US" sz="1600" dirty="0"/>
                    </a:p>
                  </a:txBody>
                  <a:tcPr marL="0" marR="0" marT="38405" marB="38405" anchor="ctr">
                    <a:lnL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8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oto Sans KR" pitchFamily="34" charset="0"/>
                          <a:ea typeface="Noto Sans KR" pitchFamily="34" charset="-122"/>
                          <a:cs typeface="Noto Sans KR" pitchFamily="34" charset="-120"/>
                        </a:rPr>
                        <a:t>Standard</a:t>
                      </a:r>
                      <a:endParaRPr lang="en-US" sz="675" dirty="0">
                        <a:latin typeface="Noto Sans KR" charset="0"/>
                        <a:ea typeface="Noto Sans KR" charset="0"/>
                        <a:cs typeface="Noto Sans KR" charset="0"/>
                      </a:endParaRPr>
                    </a:p>
                  </a:txBody>
                  <a:tcPr marL="0" marR="0" marT="38405" marB="38405" anchor="ctr">
                    <a:lnL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00" b="1" dirty="0">
                          <a:solidFill>
                            <a:srgbClr val="FFC107"/>
                          </a:solidFill>
                          <a:latin typeface="Noto Sans KR" pitchFamily="34" charset="0"/>
                          <a:ea typeface="Noto Sans KR" pitchFamily="34" charset="-122"/>
                          <a:cs typeface="Noto Sans KR" pitchFamily="34" charset="-120"/>
                        </a:rPr>
                        <a:t>월 150만 원</a:t>
                      </a:r>
                      <a:endParaRPr lang="en-US" sz="1600" dirty="0"/>
                    </a:p>
                    <a:p>
                      <a:pPr marL="0" indent="0">
                        <a:buNone/>
                      </a:pPr>
                      <a:r>
                        <a:rPr lang="en-US" sz="800" dirty="0">
                          <a:solidFill>
                            <a:srgbClr val="B8C5D6"/>
                          </a:solidFill>
                          <a:latin typeface="Noto Sans KR" pitchFamily="34" charset="0"/>
                          <a:ea typeface="Noto Sans KR" pitchFamily="34" charset="-122"/>
                          <a:cs typeface="Noto Sans KR" pitchFamily="34" charset="-120"/>
                        </a:rPr>
                        <a:t>관내 전역 위험 지도 + PM 단속 연동</a:t>
                      </a:r>
                      <a:endParaRPr lang="en-US" sz="1600" dirty="0"/>
                    </a:p>
                  </a:txBody>
                  <a:tcPr marL="0" marR="0" marT="38405" marB="38405" anchor="ctr">
                    <a:lnL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oto Sans KR" pitchFamily="34" charset="0"/>
                          <a:ea typeface="Noto Sans KR" pitchFamily="34" charset="-122"/>
                          <a:cs typeface="Noto Sans KR" pitchFamily="34" charset="-120"/>
                        </a:rPr>
                        <a:t>Premium</a:t>
                      </a:r>
                      <a:endParaRPr lang="en-US" sz="675" dirty="0">
                        <a:latin typeface="Noto Sans KR" charset="0"/>
                        <a:ea typeface="Noto Sans KR" charset="0"/>
                        <a:cs typeface="Noto Sans KR" charset="0"/>
                      </a:endParaRPr>
                    </a:p>
                  </a:txBody>
                  <a:tcPr marL="0" marR="0" marT="38405" marB="38405" anchor="ctr">
                    <a:lnL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00" b="1" dirty="0">
                          <a:solidFill>
                            <a:srgbClr val="FFC107"/>
                          </a:solidFill>
                          <a:latin typeface="Noto Sans KR" pitchFamily="34" charset="0"/>
                          <a:ea typeface="Noto Sans KR" pitchFamily="34" charset="-122"/>
                          <a:cs typeface="Noto Sans KR" pitchFamily="34" charset="-120"/>
                        </a:rPr>
                        <a:t>월 250만 원</a:t>
                      </a:r>
                      <a:endParaRPr lang="en-US" sz="1600" dirty="0"/>
                    </a:p>
                    <a:p>
                      <a:pPr marL="0" indent="0">
                        <a:buNone/>
                      </a:pPr>
                      <a:r>
                        <a:rPr lang="en-US" sz="800" dirty="0">
                          <a:solidFill>
                            <a:srgbClr val="B8C5D6"/>
                          </a:solidFill>
                          <a:latin typeface="Noto Sans KR" pitchFamily="34" charset="0"/>
                          <a:ea typeface="Noto Sans KR" pitchFamily="34" charset="-122"/>
                          <a:cs typeface="Noto Sans KR" pitchFamily="34" charset="-120"/>
                        </a:rPr>
                        <a:t>관제 API 연동 + 민원 자동 접수</a:t>
                      </a:r>
                      <a:endParaRPr lang="en-US" sz="1600" dirty="0"/>
                    </a:p>
                  </a:txBody>
                  <a:tcPr marL="0" marR="0" marT="38405" marB="38405" anchor="ctr">
                    <a:lnL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3" name="Image 4" descr="preencoded.png"/>
          <p:cNvPicPr>
            <a:picLocks noChangeAspect="1"/>
          </p:cNvPicPr>
          <p:nvPr/>
        </p:nvPicPr>
        <p:blipFill>
          <a:blip r:embed="rId3"/>
          <a:srcRect l="-11" r="-11"/>
          <a:stretch/>
        </p:blipFill>
        <p:spPr>
          <a:xfrm>
            <a:off x="6006694" y="1123798"/>
            <a:ext cx="2565806" cy="3638398"/>
          </a:xfrm>
          <a:prstGeom prst="rect">
            <a:avLst/>
          </a:prstGeom>
        </p:spPr>
      </p:pic>
      <p:pic>
        <p:nvPicPr>
          <p:cNvPr id="44" name="Image 5" descr="preencoded.png"/>
          <p:cNvPicPr>
            <a:picLocks noChangeAspect="1"/>
          </p:cNvPicPr>
          <p:nvPr/>
        </p:nvPicPr>
        <p:blipFill>
          <a:blip r:embed="rId4"/>
          <a:srcRect t="-394" b="-394"/>
          <a:stretch/>
        </p:blipFill>
        <p:spPr>
          <a:xfrm>
            <a:off x="6016752" y="1123798"/>
            <a:ext cx="2546604" cy="38405"/>
          </a:xfrm>
          <a:prstGeom prst="rect">
            <a:avLst/>
          </a:prstGeom>
        </p:spPr>
      </p:pic>
      <p:sp>
        <p:nvSpPr>
          <p:cNvPr id="45" name="Shape 36"/>
          <p:cNvSpPr/>
          <p:nvPr/>
        </p:nvSpPr>
        <p:spPr>
          <a:xfrm>
            <a:off x="6150254" y="1752905"/>
            <a:ext cx="2286000" cy="9144"/>
          </a:xfrm>
          <a:prstGeom prst="rect">
            <a:avLst/>
          </a:prstGeom>
          <a:solidFill>
            <a:srgbClr val="2A4A6B"/>
          </a:solidFill>
          <a:ln w="12700">
            <a:solidFill>
              <a:srgbClr val="2A4A6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6" name="Text 37"/>
          <p:cNvSpPr txBox="1"/>
          <p:nvPr/>
        </p:nvSpPr>
        <p:spPr>
          <a:xfrm>
            <a:off x="6150254" y="1292962"/>
            <a:ext cx="36210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🤝</a:t>
            </a:r>
            <a:endParaRPr lang="en-US" sz="1800" dirty="0"/>
          </a:p>
        </p:txBody>
      </p:sp>
      <p:sp>
        <p:nvSpPr>
          <p:cNvPr id="47" name="Text 38"/>
          <p:cNvSpPr txBox="1"/>
          <p:nvPr/>
        </p:nvSpPr>
        <p:spPr>
          <a:xfrm>
            <a:off x="6530645" y="1276502"/>
            <a:ext cx="1981505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ESG — 대기업 후원</a:t>
            </a:r>
            <a:endParaRPr lang="en-US" sz="900" dirty="0"/>
          </a:p>
        </p:txBody>
      </p:sp>
      <p:sp>
        <p:nvSpPr>
          <p:cNvPr id="48" name="Text 39"/>
          <p:cNvSpPr txBox="1"/>
          <p:nvPr/>
        </p:nvSpPr>
        <p:spPr>
          <a:xfrm>
            <a:off x="6530645" y="1481328"/>
            <a:ext cx="20574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디지털 안내견 보급</a:t>
            </a:r>
            <a:endParaRPr lang="en-US" sz="900" dirty="0"/>
          </a:p>
        </p:txBody>
      </p:sp>
      <p:sp>
        <p:nvSpPr>
          <p:cNvPr id="49" name="Text 40"/>
          <p:cNvSpPr txBox="1"/>
          <p:nvPr/>
        </p:nvSpPr>
        <p:spPr>
          <a:xfrm>
            <a:off x="6150254" y="1852574"/>
            <a:ext cx="246888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타겟</a:t>
            </a:r>
            <a:endParaRPr lang="en-US" sz="800" dirty="0"/>
          </a:p>
        </p:txBody>
      </p:sp>
      <p:sp>
        <p:nvSpPr>
          <p:cNvPr id="50" name="Shape 41"/>
          <p:cNvSpPr/>
          <p:nvPr/>
        </p:nvSpPr>
        <p:spPr>
          <a:xfrm>
            <a:off x="6150254" y="2018995"/>
            <a:ext cx="502616" cy="181966"/>
          </a:xfrm>
          <a:prstGeom prst="roundRect">
            <a:avLst>
              <a:gd name="adj" fmla="val 236407"/>
            </a:avLst>
          </a:prstGeom>
          <a:solidFill>
            <a:srgbClr val="243B55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1" name="Text 42"/>
          <p:cNvSpPr txBox="1"/>
          <p:nvPr/>
        </p:nvSpPr>
        <p:spPr>
          <a:xfrm>
            <a:off x="6210910" y="2042160"/>
            <a:ext cx="435864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삼성화재</a:t>
            </a:r>
            <a:endParaRPr lang="en-US" sz="800" dirty="0"/>
          </a:p>
        </p:txBody>
      </p:sp>
      <p:sp>
        <p:nvSpPr>
          <p:cNvPr id="52" name="Shape 43"/>
          <p:cNvSpPr/>
          <p:nvPr/>
        </p:nvSpPr>
        <p:spPr>
          <a:xfrm>
            <a:off x="6699504" y="2018995"/>
            <a:ext cx="352044" cy="181966"/>
          </a:xfrm>
          <a:prstGeom prst="roundRect">
            <a:avLst>
              <a:gd name="adj" fmla="val 236407"/>
            </a:avLst>
          </a:prstGeom>
          <a:solidFill>
            <a:srgbClr val="243B55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3" name="Text 44"/>
          <p:cNvSpPr txBox="1"/>
          <p:nvPr/>
        </p:nvSpPr>
        <p:spPr>
          <a:xfrm>
            <a:off x="6735775" y="2048256"/>
            <a:ext cx="295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현대차</a:t>
            </a:r>
            <a:endParaRPr lang="en-US" sz="800" dirty="0"/>
          </a:p>
        </p:txBody>
      </p:sp>
      <p:sp>
        <p:nvSpPr>
          <p:cNvPr id="54" name="Shape 45"/>
          <p:cNvSpPr/>
          <p:nvPr/>
        </p:nvSpPr>
        <p:spPr>
          <a:xfrm>
            <a:off x="7093915" y="2018995"/>
            <a:ext cx="276149" cy="181966"/>
          </a:xfrm>
          <a:prstGeom prst="roundRect">
            <a:avLst>
              <a:gd name="adj" fmla="val 236407"/>
            </a:avLst>
          </a:prstGeom>
          <a:solidFill>
            <a:srgbClr val="243B55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5" name="Text 46"/>
          <p:cNvSpPr txBox="1"/>
          <p:nvPr/>
        </p:nvSpPr>
        <p:spPr>
          <a:xfrm>
            <a:off x="7130186" y="2048256"/>
            <a:ext cx="219456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SKT</a:t>
            </a:r>
            <a:endParaRPr lang="en-US" sz="800" dirty="0"/>
          </a:p>
        </p:txBody>
      </p:sp>
      <p:sp>
        <p:nvSpPr>
          <p:cNvPr id="58" name="Text 49"/>
          <p:cNvSpPr txBox="1"/>
          <p:nvPr/>
        </p:nvSpPr>
        <p:spPr>
          <a:xfrm>
            <a:off x="6135624" y="2409901"/>
            <a:ext cx="246888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파트너십 등급</a:t>
            </a:r>
            <a:endParaRPr lang="en-US" sz="1200" dirty="0"/>
          </a:p>
        </p:txBody>
      </p:sp>
      <p:graphicFrame>
        <p:nvGraphicFramePr>
          <p:cNvPr id="59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104517"/>
              </p:ext>
            </p:extLst>
          </p:nvPr>
        </p:nvGraphicFramePr>
        <p:xfrm>
          <a:off x="6150254" y="2486253"/>
          <a:ext cx="2279599" cy="1838859"/>
        </p:xfrm>
        <a:graphic>
          <a:graphicData uri="http://schemas.openxmlformats.org/drawingml/2006/table">
            <a:tbl>
              <a:tblPr/>
              <a:tblGrid>
                <a:gridCol w="797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95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oto Sans KR" pitchFamily="34" charset="0"/>
                          <a:ea typeface="Noto Sans KR" pitchFamily="34" charset="-122"/>
                          <a:cs typeface="Noto Sans KR" pitchFamily="34" charset="-120"/>
                        </a:rPr>
                        <a:t>Official</a:t>
                      </a:r>
                      <a:endParaRPr lang="en-US" sz="900" dirty="0">
                        <a:latin typeface="Noto Sans KR" charset="0"/>
                        <a:ea typeface="Noto Sans KR" charset="0"/>
                        <a:cs typeface="Noto Sans KR" charset="0"/>
                      </a:endParaRPr>
                    </a:p>
                  </a:txBody>
                  <a:tcPr marL="0" marR="0" marT="38405" marB="38405" anchor="ctr">
                    <a:lnL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00" b="1" dirty="0">
                          <a:solidFill>
                            <a:srgbClr val="FFC107"/>
                          </a:solidFill>
                          <a:latin typeface="Noto Sans KR" pitchFamily="34" charset="0"/>
                          <a:ea typeface="Noto Sans KR" pitchFamily="34" charset="-122"/>
                          <a:cs typeface="Noto Sans KR" pitchFamily="34" charset="-120"/>
                        </a:rPr>
                        <a:t>월 5천만 원</a:t>
                      </a:r>
                      <a:endParaRPr lang="en-US" sz="1600" dirty="0"/>
                    </a:p>
                    <a:p>
                      <a:pPr marL="0" indent="0">
                        <a:buNone/>
                      </a:pPr>
                      <a:r>
                        <a:rPr lang="en-US" sz="800" dirty="0">
                          <a:solidFill>
                            <a:srgbClr val="B8C5D6"/>
                          </a:solidFill>
                          <a:latin typeface="Noto Sans KR" pitchFamily="34" charset="0"/>
                          <a:ea typeface="Noto Sans KR" pitchFamily="34" charset="-122"/>
                          <a:cs typeface="Noto Sans KR" pitchFamily="34" charset="-120"/>
                        </a:rPr>
                        <a:t>앱 내 로고 노출 + 연간 ESG 리포트</a:t>
                      </a:r>
                      <a:endParaRPr lang="en-US" sz="1600" dirty="0"/>
                    </a:p>
                  </a:txBody>
                  <a:tcPr marL="0" marR="0" marT="38405" marB="38405" anchor="ctr">
                    <a:lnL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95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oto Sans KR" pitchFamily="34" charset="0"/>
                          <a:ea typeface="Noto Sans KR" pitchFamily="34" charset="-122"/>
                          <a:cs typeface="Noto Sans KR" pitchFamily="34" charset="-120"/>
                        </a:rPr>
                        <a:t>Premium</a:t>
                      </a:r>
                      <a:endParaRPr lang="en-US" sz="900" dirty="0">
                        <a:latin typeface="Noto Sans KR" charset="0"/>
                        <a:ea typeface="Noto Sans KR" charset="0"/>
                        <a:cs typeface="Noto Sans KR" charset="0"/>
                      </a:endParaRPr>
                    </a:p>
                  </a:txBody>
                  <a:tcPr marL="0" marR="0" marT="38405" marB="38405" anchor="ctr">
                    <a:lnL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00" b="1" dirty="0">
                          <a:solidFill>
                            <a:srgbClr val="FFC107"/>
                          </a:solidFill>
                          <a:latin typeface="Noto Sans KR" pitchFamily="34" charset="0"/>
                          <a:ea typeface="Noto Sans KR" pitchFamily="34" charset="-122"/>
                          <a:cs typeface="Noto Sans KR" pitchFamily="34" charset="-120"/>
                        </a:rPr>
                        <a:t>월 1억 원</a:t>
                      </a:r>
                      <a:endParaRPr lang="en-US" sz="1600" dirty="0"/>
                    </a:p>
                    <a:p>
                      <a:pPr marL="0" indent="0">
                        <a:buNone/>
                      </a:pPr>
                      <a:r>
                        <a:rPr lang="en-US" sz="800" dirty="0">
                          <a:solidFill>
                            <a:srgbClr val="B8C5D6"/>
                          </a:solidFill>
                          <a:latin typeface="Noto Sans KR" pitchFamily="34" charset="0"/>
                          <a:ea typeface="Noto Sans KR" pitchFamily="34" charset="-122"/>
                          <a:cs typeface="Noto Sans KR" pitchFamily="34" charset="-120"/>
                        </a:rPr>
                        <a:t>케이스 브랜딩 + 보이스 광고</a:t>
                      </a:r>
                      <a:endParaRPr lang="en-US" sz="1600" dirty="0"/>
                    </a:p>
                  </a:txBody>
                  <a:tcPr marL="0" marR="0" marT="38405" marB="38405" anchor="ctr">
                    <a:lnL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95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latin typeface="Noto Sans KR" pitchFamily="34" charset="0"/>
                          <a:ea typeface="Noto Sans KR" pitchFamily="34" charset="-122"/>
                          <a:cs typeface="Noto Sans KR" pitchFamily="34" charset="-120"/>
                        </a:rPr>
                        <a:t>Visionary</a:t>
                      </a:r>
                      <a:endParaRPr lang="en-US" sz="900" dirty="0">
                        <a:latin typeface="Noto Sans KR" charset="0"/>
                        <a:ea typeface="Noto Sans KR" charset="0"/>
                        <a:cs typeface="Noto Sans KR" charset="0"/>
                      </a:endParaRPr>
                    </a:p>
                  </a:txBody>
                  <a:tcPr marL="0" marR="0" marT="38405" marB="38405" anchor="ctr">
                    <a:lnL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00" b="1" dirty="0">
                          <a:solidFill>
                            <a:srgbClr val="FFC107"/>
                          </a:solidFill>
                          <a:latin typeface="Noto Sans KR" pitchFamily="34" charset="0"/>
                          <a:ea typeface="Noto Sans KR" pitchFamily="34" charset="-122"/>
                          <a:cs typeface="Noto Sans KR" pitchFamily="34" charset="-120"/>
                        </a:rPr>
                        <a:t>월 1.5억 원+</a:t>
                      </a:r>
                      <a:endParaRPr lang="en-US" sz="1600" dirty="0"/>
                    </a:p>
                    <a:p>
                      <a:pPr marL="0" indent="0">
                        <a:buNone/>
                      </a:pPr>
                      <a:r>
                        <a:rPr lang="en-US" sz="800" dirty="0">
                          <a:solidFill>
                            <a:srgbClr val="B8C5D6"/>
                          </a:solidFill>
                          <a:latin typeface="Noto Sans KR" pitchFamily="34" charset="0"/>
                          <a:ea typeface="Noto Sans KR" pitchFamily="34" charset="-122"/>
                          <a:cs typeface="Noto Sans KR" pitchFamily="34" charset="-120"/>
                        </a:rPr>
                        <a:t>독점 기술 협력 + 서비스 결합</a:t>
                      </a:r>
                      <a:endParaRPr lang="en-US" sz="1600" dirty="0"/>
                    </a:p>
                  </a:txBody>
                  <a:tcPr marL="0" marR="0" marT="38405" marB="38405" anchor="ctr">
                    <a:lnL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4AF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0" name="Text 50"/>
          <p:cNvSpPr txBox="1"/>
          <p:nvPr/>
        </p:nvSpPr>
        <p:spPr>
          <a:xfrm>
            <a:off x="8384134" y="4886554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20 / 30</a:t>
            </a:r>
            <a:endParaRPr lang="en-US" sz="800" dirty="0"/>
          </a:p>
        </p:txBody>
      </p:sp>
      <p:sp>
        <p:nvSpPr>
          <p:cNvPr id="61" name="Text 51"/>
          <p:cNvSpPr txBox="1"/>
          <p:nvPr/>
        </p:nvSpPr>
        <p:spPr>
          <a:xfrm>
            <a:off x="59929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62" name="Text 52"/>
          <p:cNvSpPr txBox="1"/>
          <p:nvPr/>
        </p:nvSpPr>
        <p:spPr>
          <a:xfrm>
            <a:off x="632033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63" name="Text 53"/>
          <p:cNvSpPr txBox="1"/>
          <p:nvPr/>
        </p:nvSpPr>
        <p:spPr>
          <a:xfrm>
            <a:off x="656082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64" name="Text 54"/>
          <p:cNvSpPr txBox="1"/>
          <p:nvPr/>
        </p:nvSpPr>
        <p:spPr>
          <a:xfrm>
            <a:off x="697595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65" name="Text 55"/>
          <p:cNvSpPr txBox="1"/>
          <p:nvPr/>
        </p:nvSpPr>
        <p:spPr>
          <a:xfrm>
            <a:off x="7303313" y="228600"/>
            <a:ext cx="4288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비즈니스</a:t>
            </a:r>
            <a:endParaRPr lang="en-US" sz="800" dirty="0"/>
          </a:p>
        </p:txBody>
      </p:sp>
      <p:sp>
        <p:nvSpPr>
          <p:cNvPr id="66" name="Text 56"/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67" name="Text 57"/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571500" y="381305"/>
            <a:ext cx="81921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파트너십 로드맵 &amp; SOM 달성</a:t>
            </a:r>
            <a:endParaRPr lang="en-US" sz="1800" dirty="0"/>
          </a:p>
        </p:txBody>
      </p:sp>
      <p:sp>
        <p:nvSpPr>
          <p:cNvPr id="5" name="Text 3"/>
          <p:cNvSpPr txBox="1"/>
          <p:nvPr/>
        </p:nvSpPr>
        <p:spPr>
          <a:xfrm>
            <a:off x="571500" y="761695"/>
            <a:ext cx="81153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Partnership Roadmap &amp; Revenue Scenario</a:t>
            </a:r>
            <a:endParaRPr lang="en-US" sz="9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rcRect l="-1507" r="-1507"/>
          <a:stretch/>
        </p:blipFill>
        <p:spPr>
          <a:xfrm>
            <a:off x="571500" y="1143000"/>
            <a:ext cx="171907" cy="133502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800100" y="1123798"/>
            <a:ext cx="143926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파트너 그룹별 매출 구조</a:t>
            </a:r>
            <a:endParaRPr lang="en-US" sz="900" dirty="0"/>
          </a:p>
        </p:txBody>
      </p:sp>
      <p:sp>
        <p:nvSpPr>
          <p:cNvPr id="8" name="Shape 5"/>
          <p:cNvSpPr/>
          <p:nvPr/>
        </p:nvSpPr>
        <p:spPr>
          <a:xfrm>
            <a:off x="571500" y="1371600"/>
            <a:ext cx="1552651" cy="1429207"/>
          </a:xfrm>
          <a:prstGeom prst="roundRect">
            <a:avLst>
              <a:gd name="adj" fmla="val 3412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9" name="Shape 6"/>
          <p:cNvSpPr/>
          <p:nvPr/>
        </p:nvSpPr>
        <p:spPr>
          <a:xfrm>
            <a:off x="571500" y="1371600"/>
            <a:ext cx="1552651" cy="28346"/>
          </a:xfrm>
          <a:prstGeom prst="roundRect">
            <a:avLst>
              <a:gd name="adj" fmla="val 172045"/>
            </a:avLst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" name="Text 7"/>
          <p:cNvSpPr txBox="1"/>
          <p:nvPr/>
        </p:nvSpPr>
        <p:spPr>
          <a:xfrm>
            <a:off x="1181405" y="1514246"/>
            <a:ext cx="40965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🚴</a:t>
            </a:r>
            <a:endParaRPr lang="en-US" sz="2100" dirty="0"/>
          </a:p>
        </p:txBody>
      </p:sp>
      <p:sp>
        <p:nvSpPr>
          <p:cNvPr id="11" name="Text 8"/>
          <p:cNvSpPr txBox="1"/>
          <p:nvPr/>
        </p:nvSpPr>
        <p:spPr>
          <a:xfrm>
            <a:off x="1101852" y="1990649"/>
            <a:ext cx="495605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PM 업체</a:t>
            </a:r>
            <a:endParaRPr lang="en-US" sz="900" dirty="0"/>
          </a:p>
        </p:txBody>
      </p:sp>
      <p:sp>
        <p:nvSpPr>
          <p:cNvPr id="12" name="Text 9"/>
          <p:cNvSpPr txBox="1"/>
          <p:nvPr/>
        </p:nvSpPr>
        <p:spPr>
          <a:xfrm>
            <a:off x="1233526" y="2200046"/>
            <a:ext cx="3054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8개사</a:t>
            </a:r>
            <a:endParaRPr lang="en-US" sz="800" dirty="0"/>
          </a:p>
        </p:txBody>
      </p:sp>
      <p:sp>
        <p:nvSpPr>
          <p:cNvPr id="13" name="Text 10"/>
          <p:cNvSpPr txBox="1"/>
          <p:nvPr/>
        </p:nvSpPr>
        <p:spPr>
          <a:xfrm>
            <a:off x="1107338" y="2364638"/>
            <a:ext cx="502311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1.44억</a:t>
            </a:r>
            <a:endParaRPr lang="en-US" sz="1300" dirty="0"/>
          </a:p>
        </p:txBody>
      </p:sp>
      <p:sp>
        <p:nvSpPr>
          <p:cNvPr id="14" name="Text 11"/>
          <p:cNvSpPr txBox="1"/>
          <p:nvPr/>
        </p:nvSpPr>
        <p:spPr>
          <a:xfrm>
            <a:off x="916838" y="2647798"/>
            <a:ext cx="908914" cy="1051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8사 × 월 150만원</a:t>
            </a:r>
            <a:endParaRPr lang="en-US" sz="800" dirty="0"/>
          </a:p>
        </p:txBody>
      </p:sp>
      <p:sp>
        <p:nvSpPr>
          <p:cNvPr id="15" name="Shape 12"/>
          <p:cNvSpPr/>
          <p:nvPr/>
        </p:nvSpPr>
        <p:spPr>
          <a:xfrm>
            <a:off x="2238451" y="1371600"/>
            <a:ext cx="1552651" cy="1429207"/>
          </a:xfrm>
          <a:prstGeom prst="roundRect">
            <a:avLst>
              <a:gd name="adj" fmla="val 3412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3"/>
          <p:cNvSpPr/>
          <p:nvPr/>
        </p:nvSpPr>
        <p:spPr>
          <a:xfrm>
            <a:off x="2238451" y="1371600"/>
            <a:ext cx="1552651" cy="28346"/>
          </a:xfrm>
          <a:prstGeom prst="roundRect">
            <a:avLst>
              <a:gd name="adj" fmla="val 172045"/>
            </a:avLst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4"/>
          <p:cNvSpPr txBox="1"/>
          <p:nvPr/>
        </p:nvSpPr>
        <p:spPr>
          <a:xfrm>
            <a:off x="2848356" y="1514246"/>
            <a:ext cx="40965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🤝</a:t>
            </a:r>
            <a:endParaRPr lang="en-US" sz="2100" dirty="0"/>
          </a:p>
        </p:txBody>
      </p:sp>
      <p:sp>
        <p:nvSpPr>
          <p:cNvPr id="18" name="Text 15"/>
          <p:cNvSpPr txBox="1"/>
          <p:nvPr/>
        </p:nvSpPr>
        <p:spPr>
          <a:xfrm>
            <a:off x="2501798" y="1990649"/>
            <a:ext cx="10287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K-ESG 얼라이언스</a:t>
            </a:r>
            <a:endParaRPr lang="en-US" sz="900" dirty="0"/>
          </a:p>
        </p:txBody>
      </p:sp>
      <p:sp>
        <p:nvSpPr>
          <p:cNvPr id="19" name="Text 16"/>
          <p:cNvSpPr txBox="1"/>
          <p:nvPr/>
        </p:nvSpPr>
        <p:spPr>
          <a:xfrm>
            <a:off x="2900477" y="2200046"/>
            <a:ext cx="3054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8개사</a:t>
            </a:r>
            <a:endParaRPr lang="en-US" sz="800" dirty="0"/>
          </a:p>
        </p:txBody>
      </p:sp>
      <p:sp>
        <p:nvSpPr>
          <p:cNvPr id="20" name="Text 17"/>
          <p:cNvSpPr txBox="1"/>
          <p:nvPr/>
        </p:nvSpPr>
        <p:spPr>
          <a:xfrm>
            <a:off x="2891028" y="2370734"/>
            <a:ext cx="342900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8억</a:t>
            </a:r>
            <a:endParaRPr lang="en-US" sz="1300" dirty="0"/>
          </a:p>
        </p:txBody>
      </p:sp>
      <p:sp>
        <p:nvSpPr>
          <p:cNvPr id="21" name="Text 18"/>
          <p:cNvSpPr txBox="1"/>
          <p:nvPr/>
        </p:nvSpPr>
        <p:spPr>
          <a:xfrm>
            <a:off x="2685593" y="2641702"/>
            <a:ext cx="661111" cy="1051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8사 × 연 1억원</a:t>
            </a:r>
            <a:endParaRPr lang="en-US" sz="800" dirty="0"/>
          </a:p>
        </p:txBody>
      </p:sp>
      <p:sp>
        <p:nvSpPr>
          <p:cNvPr id="22" name="Shape 19"/>
          <p:cNvSpPr/>
          <p:nvPr/>
        </p:nvSpPr>
        <p:spPr>
          <a:xfrm>
            <a:off x="3905402" y="1371600"/>
            <a:ext cx="1552651" cy="1429207"/>
          </a:xfrm>
          <a:prstGeom prst="roundRect">
            <a:avLst>
              <a:gd name="adj" fmla="val 3412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3" name="Shape 20"/>
          <p:cNvSpPr/>
          <p:nvPr/>
        </p:nvSpPr>
        <p:spPr>
          <a:xfrm>
            <a:off x="3905402" y="1371600"/>
            <a:ext cx="1552651" cy="28346"/>
          </a:xfrm>
          <a:prstGeom prst="roundRect">
            <a:avLst>
              <a:gd name="adj" fmla="val 172045"/>
            </a:avLst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" name="Text 21"/>
          <p:cNvSpPr txBox="1"/>
          <p:nvPr/>
        </p:nvSpPr>
        <p:spPr>
          <a:xfrm>
            <a:off x="4515307" y="1514246"/>
            <a:ext cx="40965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🏛️</a:t>
            </a:r>
            <a:endParaRPr lang="en-US" sz="2100" dirty="0"/>
          </a:p>
        </p:txBody>
      </p:sp>
      <p:sp>
        <p:nvSpPr>
          <p:cNvPr id="25" name="Text 22"/>
          <p:cNvSpPr txBox="1"/>
          <p:nvPr/>
        </p:nvSpPr>
        <p:spPr>
          <a:xfrm>
            <a:off x="4340657" y="1990649"/>
            <a:ext cx="683971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지자체/기관</a:t>
            </a:r>
            <a:endParaRPr lang="en-US" sz="900" dirty="0"/>
          </a:p>
        </p:txBody>
      </p:sp>
      <p:sp>
        <p:nvSpPr>
          <p:cNvPr id="26" name="Text 23"/>
          <p:cNvSpPr txBox="1"/>
          <p:nvPr/>
        </p:nvSpPr>
        <p:spPr>
          <a:xfrm>
            <a:off x="4584802" y="2200046"/>
            <a:ext cx="27706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10처</a:t>
            </a:r>
            <a:endParaRPr lang="en-US" sz="800" dirty="0"/>
          </a:p>
        </p:txBody>
      </p:sp>
      <p:sp>
        <p:nvSpPr>
          <p:cNvPr id="27" name="Text 24"/>
          <p:cNvSpPr txBox="1"/>
          <p:nvPr/>
        </p:nvSpPr>
        <p:spPr>
          <a:xfrm>
            <a:off x="4479341" y="2370734"/>
            <a:ext cx="499262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4.4억</a:t>
            </a:r>
            <a:endParaRPr lang="en-US" sz="1300" dirty="0"/>
          </a:p>
        </p:txBody>
      </p:sp>
      <p:sp>
        <p:nvSpPr>
          <p:cNvPr id="28" name="Text 25"/>
          <p:cNvSpPr txBox="1"/>
          <p:nvPr/>
        </p:nvSpPr>
        <p:spPr>
          <a:xfrm>
            <a:off x="4218127" y="2647798"/>
            <a:ext cx="975665" cy="1051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10처 × 월 200만원</a:t>
            </a:r>
            <a:endParaRPr lang="en-US" sz="800" dirty="0"/>
          </a:p>
        </p:txBody>
      </p:sp>
      <p:sp>
        <p:nvSpPr>
          <p:cNvPr id="29" name="Shape 26"/>
          <p:cNvSpPr/>
          <p:nvPr/>
        </p:nvSpPr>
        <p:spPr>
          <a:xfrm>
            <a:off x="5572354" y="1371600"/>
            <a:ext cx="1552651" cy="1429207"/>
          </a:xfrm>
          <a:prstGeom prst="roundRect">
            <a:avLst>
              <a:gd name="adj" fmla="val 3412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0" name="Shape 27"/>
          <p:cNvSpPr/>
          <p:nvPr/>
        </p:nvSpPr>
        <p:spPr>
          <a:xfrm>
            <a:off x="5572354" y="1371600"/>
            <a:ext cx="1552651" cy="28346"/>
          </a:xfrm>
          <a:prstGeom prst="roundRect">
            <a:avLst>
              <a:gd name="adj" fmla="val 172045"/>
            </a:avLst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1" name="Text 28"/>
          <p:cNvSpPr txBox="1"/>
          <p:nvPr/>
        </p:nvSpPr>
        <p:spPr>
          <a:xfrm>
            <a:off x="6182258" y="1514246"/>
            <a:ext cx="40965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1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🗺️</a:t>
            </a:r>
            <a:endParaRPr lang="en-US" sz="2100" dirty="0"/>
          </a:p>
        </p:txBody>
      </p:sp>
      <p:sp>
        <p:nvSpPr>
          <p:cNvPr id="32" name="Text 29"/>
          <p:cNvSpPr txBox="1"/>
          <p:nvPr/>
        </p:nvSpPr>
        <p:spPr>
          <a:xfrm>
            <a:off x="6046927" y="1990649"/>
            <a:ext cx="609905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내비게이션</a:t>
            </a:r>
            <a:endParaRPr lang="en-US" sz="900" dirty="0"/>
          </a:p>
        </p:txBody>
      </p:sp>
      <p:sp>
        <p:nvSpPr>
          <p:cNvPr id="33" name="Text 30"/>
          <p:cNvSpPr txBox="1"/>
          <p:nvPr/>
        </p:nvSpPr>
        <p:spPr>
          <a:xfrm>
            <a:off x="6234379" y="2200046"/>
            <a:ext cx="3054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3개사</a:t>
            </a:r>
            <a:endParaRPr lang="en-US" sz="800" dirty="0"/>
          </a:p>
        </p:txBody>
      </p:sp>
      <p:sp>
        <p:nvSpPr>
          <p:cNvPr id="34" name="Text 31"/>
          <p:cNvSpPr txBox="1"/>
          <p:nvPr/>
        </p:nvSpPr>
        <p:spPr>
          <a:xfrm>
            <a:off x="6096000" y="2370734"/>
            <a:ext cx="560832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1.56억</a:t>
            </a:r>
            <a:endParaRPr lang="en-US" sz="1300" dirty="0"/>
          </a:p>
        </p:txBody>
      </p:sp>
      <p:sp>
        <p:nvSpPr>
          <p:cNvPr id="35" name="Text 32"/>
          <p:cNvSpPr txBox="1"/>
          <p:nvPr/>
        </p:nvSpPr>
        <p:spPr>
          <a:xfrm>
            <a:off x="5969508" y="2635605"/>
            <a:ext cx="833628" cy="1234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3사 × 연 5천만원</a:t>
            </a:r>
            <a:endParaRPr lang="en-US" sz="800" dirty="0"/>
          </a:p>
        </p:txBody>
      </p:sp>
      <p:sp>
        <p:nvSpPr>
          <p:cNvPr id="36" name="Shape 33"/>
          <p:cNvSpPr/>
          <p:nvPr/>
        </p:nvSpPr>
        <p:spPr>
          <a:xfrm>
            <a:off x="7239305" y="1371600"/>
            <a:ext cx="1333195" cy="1429207"/>
          </a:xfrm>
          <a:prstGeom prst="roundRect">
            <a:avLst>
              <a:gd name="adj" fmla="val 3919"/>
            </a:avLst>
          </a:prstGeom>
          <a:solidFill>
            <a:srgbClr val="243B55"/>
          </a:solidFill>
          <a:ln w="254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7" name="Text 34"/>
          <p:cNvSpPr txBox="1"/>
          <p:nvPr/>
        </p:nvSpPr>
        <p:spPr>
          <a:xfrm>
            <a:off x="7679131" y="1717243"/>
            <a:ext cx="56144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연간 목표</a:t>
            </a:r>
            <a:endParaRPr lang="en-US" sz="900" dirty="0"/>
          </a:p>
        </p:txBody>
      </p:sp>
      <p:sp>
        <p:nvSpPr>
          <p:cNvPr id="38" name="Text 35"/>
          <p:cNvSpPr txBox="1"/>
          <p:nvPr/>
        </p:nvSpPr>
        <p:spPr>
          <a:xfrm>
            <a:off x="7561174" y="1945843"/>
            <a:ext cx="822046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15.4억</a:t>
            </a:r>
            <a:endParaRPr lang="en-US" sz="1800" dirty="0"/>
          </a:p>
        </p:txBody>
      </p:sp>
      <p:sp>
        <p:nvSpPr>
          <p:cNvPr id="39" name="Text 36"/>
          <p:cNvSpPr txBox="1"/>
          <p:nvPr/>
        </p:nvSpPr>
        <p:spPr>
          <a:xfrm>
            <a:off x="7547152" y="2314041"/>
            <a:ext cx="743407" cy="1371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2026 SOM 달성</a:t>
            </a:r>
            <a:endParaRPr lang="en-US" sz="800" dirty="0"/>
          </a:p>
        </p:txBody>
      </p:sp>
      <p:pic>
        <p:nvPicPr>
          <p:cNvPr id="40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1500" y="2971800"/>
            <a:ext cx="133502" cy="133502"/>
          </a:xfrm>
          <a:prstGeom prst="rect">
            <a:avLst/>
          </a:prstGeom>
        </p:spPr>
      </p:pic>
      <p:sp>
        <p:nvSpPr>
          <p:cNvPr id="41" name="Text 37"/>
          <p:cNvSpPr txBox="1"/>
          <p:nvPr/>
        </p:nvSpPr>
        <p:spPr>
          <a:xfrm>
            <a:off x="761695" y="2952598"/>
            <a:ext cx="107716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3단계 확장 로드맵</a:t>
            </a:r>
            <a:endParaRPr lang="en-US" sz="900" dirty="0"/>
          </a:p>
        </p:txBody>
      </p:sp>
      <p:sp>
        <p:nvSpPr>
          <p:cNvPr id="42" name="Shape 38"/>
          <p:cNvSpPr/>
          <p:nvPr/>
        </p:nvSpPr>
        <p:spPr>
          <a:xfrm>
            <a:off x="571500" y="3200400"/>
            <a:ext cx="1790395" cy="1238098"/>
          </a:xfrm>
          <a:prstGeom prst="roundRect">
            <a:avLst>
              <a:gd name="adj" fmla="val 4545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3" name="Shape 39"/>
          <p:cNvSpPr/>
          <p:nvPr/>
        </p:nvSpPr>
        <p:spPr>
          <a:xfrm>
            <a:off x="571500" y="3200400"/>
            <a:ext cx="28346" cy="1238098"/>
          </a:xfrm>
          <a:prstGeom prst="roundRect">
            <a:avLst>
              <a:gd name="adj" fmla="val 198514"/>
            </a:avLst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4" name="Shape 40"/>
          <p:cNvSpPr/>
          <p:nvPr/>
        </p:nvSpPr>
        <p:spPr>
          <a:xfrm>
            <a:off x="694944" y="3333902"/>
            <a:ext cx="352044" cy="181051"/>
          </a:xfrm>
          <a:prstGeom prst="roundRect">
            <a:avLst>
              <a:gd name="adj" fmla="val 106327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5" name="Text 41"/>
          <p:cNvSpPr txBox="1"/>
          <p:nvPr/>
        </p:nvSpPr>
        <p:spPr>
          <a:xfrm>
            <a:off x="752551" y="3353105"/>
            <a:ext cx="3145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1단계</a:t>
            </a:r>
            <a:endParaRPr lang="en-US" sz="800" dirty="0"/>
          </a:p>
        </p:txBody>
      </p:sp>
      <p:sp>
        <p:nvSpPr>
          <p:cNvPr id="46" name="Text 42"/>
          <p:cNvSpPr txBox="1"/>
          <p:nvPr/>
        </p:nvSpPr>
        <p:spPr>
          <a:xfrm>
            <a:off x="1117397" y="3338474"/>
            <a:ext cx="92720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캐시플로우 확보</a:t>
            </a:r>
            <a:endParaRPr lang="en-US" sz="900" dirty="0"/>
          </a:p>
        </p:txBody>
      </p:sp>
      <p:sp>
        <p:nvSpPr>
          <p:cNvPr id="47" name="Text 43"/>
          <p:cNvSpPr txBox="1"/>
          <p:nvPr/>
        </p:nvSpPr>
        <p:spPr>
          <a:xfrm>
            <a:off x="694944" y="3590849"/>
            <a:ext cx="1634947" cy="267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PM 업체 &amp; 지자체 제휴로</a:t>
            </a:r>
            <a:endParaRPr lang="en-US" sz="800" dirty="0"/>
          </a:p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즉시 현금 흐름 창출</a:t>
            </a:r>
            <a:endParaRPr lang="en-US" sz="800" dirty="0"/>
          </a:p>
        </p:txBody>
      </p:sp>
      <p:pic>
        <p:nvPicPr>
          <p:cNvPr id="48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86230" y="4114800"/>
            <a:ext cx="190195" cy="190195"/>
          </a:xfrm>
          <a:prstGeom prst="rect">
            <a:avLst/>
          </a:prstGeom>
        </p:spPr>
      </p:pic>
      <p:pic>
        <p:nvPicPr>
          <p:cNvPr id="49" name="Image 3" descr="preencoded.png"/>
          <p:cNvPicPr>
            <a:picLocks noChangeAspect="1"/>
          </p:cNvPicPr>
          <p:nvPr/>
        </p:nvPicPr>
        <p:blipFill>
          <a:blip r:embed="rId6"/>
          <a:srcRect l="-760" r="-760"/>
          <a:stretch/>
        </p:blipFill>
        <p:spPr>
          <a:xfrm>
            <a:off x="2476195" y="3733495"/>
            <a:ext cx="152705" cy="171907"/>
          </a:xfrm>
          <a:prstGeom prst="rect">
            <a:avLst/>
          </a:prstGeom>
        </p:spPr>
      </p:pic>
      <p:sp>
        <p:nvSpPr>
          <p:cNvPr id="50" name="Shape 44"/>
          <p:cNvSpPr/>
          <p:nvPr/>
        </p:nvSpPr>
        <p:spPr>
          <a:xfrm>
            <a:off x="2743200" y="3200400"/>
            <a:ext cx="1790395" cy="1238098"/>
          </a:xfrm>
          <a:prstGeom prst="roundRect">
            <a:avLst>
              <a:gd name="adj" fmla="val 4545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1" name="Shape 45"/>
          <p:cNvSpPr/>
          <p:nvPr/>
        </p:nvSpPr>
        <p:spPr>
          <a:xfrm>
            <a:off x="2743200" y="3200400"/>
            <a:ext cx="28346" cy="1238098"/>
          </a:xfrm>
          <a:prstGeom prst="roundRect">
            <a:avLst>
              <a:gd name="adj" fmla="val 198514"/>
            </a:avLst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2" name="Shape 46"/>
          <p:cNvSpPr/>
          <p:nvPr/>
        </p:nvSpPr>
        <p:spPr>
          <a:xfrm>
            <a:off x="2866644" y="3333902"/>
            <a:ext cx="352044" cy="181051"/>
          </a:xfrm>
          <a:prstGeom prst="roundRect">
            <a:avLst>
              <a:gd name="adj" fmla="val 106327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3" name="Text 47"/>
          <p:cNvSpPr txBox="1"/>
          <p:nvPr/>
        </p:nvSpPr>
        <p:spPr>
          <a:xfrm>
            <a:off x="2924251" y="3353105"/>
            <a:ext cx="3145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2단계</a:t>
            </a:r>
            <a:endParaRPr lang="en-US" sz="800" dirty="0"/>
          </a:p>
        </p:txBody>
      </p:sp>
      <p:sp>
        <p:nvSpPr>
          <p:cNvPr id="54" name="Text 48"/>
          <p:cNvSpPr txBox="1"/>
          <p:nvPr/>
        </p:nvSpPr>
        <p:spPr>
          <a:xfrm>
            <a:off x="3289097" y="3338474"/>
            <a:ext cx="68305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사용자 확대</a:t>
            </a:r>
            <a:endParaRPr lang="en-US" sz="900" dirty="0"/>
          </a:p>
        </p:txBody>
      </p:sp>
      <p:sp>
        <p:nvSpPr>
          <p:cNvPr id="55" name="Text 49"/>
          <p:cNvSpPr txBox="1"/>
          <p:nvPr/>
        </p:nvSpPr>
        <p:spPr>
          <a:xfrm>
            <a:off x="2866644" y="3590849"/>
            <a:ext cx="1634947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ESG 대기업 후원으로</a:t>
            </a:r>
            <a:endParaRPr lang="en-US" sz="800" dirty="0"/>
          </a:p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하드웨어 무상 보급</a:t>
            </a:r>
            <a:endParaRPr lang="en-US" sz="800" dirty="0"/>
          </a:p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→ 데이터 규모 증가</a:t>
            </a:r>
            <a:endParaRPr lang="en-US" sz="800" dirty="0"/>
          </a:p>
        </p:txBody>
      </p:sp>
      <p:pic>
        <p:nvPicPr>
          <p:cNvPr id="5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534156" y="4114800"/>
            <a:ext cx="237744" cy="190195"/>
          </a:xfrm>
          <a:prstGeom prst="rect">
            <a:avLst/>
          </a:prstGeom>
        </p:spPr>
      </p:pic>
      <p:pic>
        <p:nvPicPr>
          <p:cNvPr id="57" name="Image 5" descr="preencoded.png"/>
          <p:cNvPicPr>
            <a:picLocks noChangeAspect="1"/>
          </p:cNvPicPr>
          <p:nvPr/>
        </p:nvPicPr>
        <p:blipFill>
          <a:blip r:embed="rId6"/>
          <a:srcRect l="-760" r="-760"/>
          <a:stretch/>
        </p:blipFill>
        <p:spPr>
          <a:xfrm>
            <a:off x="4647895" y="3733495"/>
            <a:ext cx="152705" cy="171907"/>
          </a:xfrm>
          <a:prstGeom prst="rect">
            <a:avLst/>
          </a:prstGeom>
        </p:spPr>
      </p:pic>
      <p:sp>
        <p:nvSpPr>
          <p:cNvPr id="58" name="Shape 50"/>
          <p:cNvSpPr/>
          <p:nvPr/>
        </p:nvSpPr>
        <p:spPr>
          <a:xfrm>
            <a:off x="4914900" y="3200400"/>
            <a:ext cx="1790395" cy="1238098"/>
          </a:xfrm>
          <a:prstGeom prst="roundRect">
            <a:avLst>
              <a:gd name="adj" fmla="val 4545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9" name="Shape 51"/>
          <p:cNvSpPr/>
          <p:nvPr/>
        </p:nvSpPr>
        <p:spPr>
          <a:xfrm>
            <a:off x="4914900" y="3200400"/>
            <a:ext cx="28346" cy="1238098"/>
          </a:xfrm>
          <a:prstGeom prst="roundRect">
            <a:avLst>
              <a:gd name="adj" fmla="val 198514"/>
            </a:avLst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0" name="Shape 52"/>
          <p:cNvSpPr/>
          <p:nvPr/>
        </p:nvSpPr>
        <p:spPr>
          <a:xfrm>
            <a:off x="5038344" y="3333902"/>
            <a:ext cx="352044" cy="181051"/>
          </a:xfrm>
          <a:prstGeom prst="roundRect">
            <a:avLst>
              <a:gd name="adj" fmla="val 106327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" name="Text 53"/>
          <p:cNvSpPr txBox="1"/>
          <p:nvPr/>
        </p:nvSpPr>
        <p:spPr>
          <a:xfrm>
            <a:off x="5095951" y="3353105"/>
            <a:ext cx="3145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3단계</a:t>
            </a:r>
            <a:endParaRPr lang="en-US" sz="800" dirty="0"/>
          </a:p>
        </p:txBody>
      </p:sp>
      <p:sp>
        <p:nvSpPr>
          <p:cNvPr id="62" name="Text 54"/>
          <p:cNvSpPr txBox="1"/>
          <p:nvPr/>
        </p:nvSpPr>
        <p:spPr>
          <a:xfrm>
            <a:off x="5460797" y="3338474"/>
            <a:ext cx="1000354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데이터 사업 확장</a:t>
            </a:r>
            <a:endParaRPr lang="en-US" sz="900" dirty="0"/>
          </a:p>
        </p:txBody>
      </p:sp>
      <p:sp>
        <p:nvSpPr>
          <p:cNvPr id="63" name="Text 55"/>
          <p:cNvSpPr txBox="1"/>
          <p:nvPr/>
        </p:nvSpPr>
        <p:spPr>
          <a:xfrm>
            <a:off x="5038344" y="3590849"/>
            <a:ext cx="1634947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축적된 보행 데이터를</a:t>
            </a:r>
            <a:endParaRPr lang="en-US" sz="800" dirty="0"/>
          </a:p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내비 API로 공급하여</a:t>
            </a:r>
            <a:endParaRPr lang="en-US" sz="800" dirty="0"/>
          </a:p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B2B 사업 확장</a:t>
            </a:r>
            <a:endParaRPr lang="en-US" sz="800" dirty="0"/>
          </a:p>
        </p:txBody>
      </p:sp>
      <p:pic>
        <p:nvPicPr>
          <p:cNvPr id="6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729630" y="4114800"/>
            <a:ext cx="190195" cy="190195"/>
          </a:xfrm>
          <a:prstGeom prst="rect">
            <a:avLst/>
          </a:prstGeom>
        </p:spPr>
      </p:pic>
      <p:sp>
        <p:nvSpPr>
          <p:cNvPr id="65" name="Shape 56"/>
          <p:cNvSpPr/>
          <p:nvPr/>
        </p:nvSpPr>
        <p:spPr>
          <a:xfrm>
            <a:off x="6858000" y="3200400"/>
            <a:ext cx="1714500" cy="1238098"/>
          </a:xfrm>
          <a:prstGeom prst="roundRect">
            <a:avLst>
              <a:gd name="adj" fmla="val 4545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6" name="Text 57"/>
          <p:cNvSpPr txBox="1"/>
          <p:nvPr/>
        </p:nvSpPr>
        <p:spPr>
          <a:xfrm>
            <a:off x="6943954" y="3452774"/>
            <a:ext cx="154350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Why Us?</a:t>
            </a:r>
            <a:endParaRPr lang="en-US" sz="900" dirty="0"/>
          </a:p>
        </p:txBody>
      </p:sp>
      <p:pic>
        <p:nvPicPr>
          <p:cNvPr id="67" name="Image 7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6981444" y="3719779"/>
            <a:ext cx="85954" cy="95098"/>
          </a:xfrm>
          <a:prstGeom prst="rect">
            <a:avLst/>
          </a:prstGeom>
        </p:spPr>
      </p:pic>
      <p:sp>
        <p:nvSpPr>
          <p:cNvPr id="68" name="Text 58"/>
          <p:cNvSpPr txBox="1"/>
          <p:nvPr/>
        </p:nvSpPr>
        <p:spPr>
          <a:xfrm>
            <a:off x="7125005" y="3700577"/>
            <a:ext cx="1164031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견인료/행정비 대폭 절감</a:t>
            </a:r>
            <a:endParaRPr lang="en-US" sz="800" dirty="0"/>
          </a:p>
        </p:txBody>
      </p:sp>
      <p:pic>
        <p:nvPicPr>
          <p:cNvPr id="69" name="Image 8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6981444" y="3900830"/>
            <a:ext cx="85954" cy="95098"/>
          </a:xfrm>
          <a:prstGeom prst="rect">
            <a:avLst/>
          </a:prstGeom>
        </p:spPr>
      </p:pic>
      <p:sp>
        <p:nvSpPr>
          <p:cNvPr id="70" name="Text 59"/>
          <p:cNvSpPr txBox="1"/>
          <p:nvPr/>
        </p:nvSpPr>
        <p:spPr>
          <a:xfrm>
            <a:off x="7125005" y="3881628"/>
            <a:ext cx="896112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ESG 효율성 극대화</a:t>
            </a:r>
            <a:endParaRPr lang="en-US" sz="800" dirty="0"/>
          </a:p>
        </p:txBody>
      </p:sp>
      <p:pic>
        <p:nvPicPr>
          <p:cNvPr id="71" name="Image 9" descr="preencoded.png"/>
          <p:cNvPicPr>
            <a:picLocks noChangeAspect="1"/>
          </p:cNvPicPr>
          <p:nvPr/>
        </p:nvPicPr>
        <p:blipFill>
          <a:blip r:embed="rId9"/>
          <a:srcRect l="-1648" r="-1648"/>
          <a:stretch/>
        </p:blipFill>
        <p:spPr>
          <a:xfrm>
            <a:off x="6981444" y="4081882"/>
            <a:ext cx="85954" cy="95098"/>
          </a:xfrm>
          <a:prstGeom prst="rect">
            <a:avLst/>
          </a:prstGeom>
        </p:spPr>
      </p:pic>
      <p:sp>
        <p:nvSpPr>
          <p:cNvPr id="72" name="Text 60"/>
          <p:cNvSpPr txBox="1"/>
          <p:nvPr/>
        </p:nvSpPr>
        <p:spPr>
          <a:xfrm>
            <a:off x="7125005" y="4062679"/>
            <a:ext cx="907085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데이터 허브 플랫폼</a:t>
            </a:r>
            <a:endParaRPr lang="en-US" sz="800" dirty="0"/>
          </a:p>
        </p:txBody>
      </p:sp>
      <p:sp>
        <p:nvSpPr>
          <p:cNvPr id="73" name="Text 61"/>
          <p:cNvSpPr txBox="1"/>
          <p:nvPr/>
        </p:nvSpPr>
        <p:spPr>
          <a:xfrm>
            <a:off x="8460943" y="4886554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21 / 30</a:t>
            </a:r>
            <a:endParaRPr lang="en-US" sz="800" dirty="0"/>
          </a:p>
        </p:txBody>
      </p:sp>
      <p:sp>
        <p:nvSpPr>
          <p:cNvPr id="74" name="Text 62"/>
          <p:cNvSpPr txBox="1"/>
          <p:nvPr/>
        </p:nvSpPr>
        <p:spPr>
          <a:xfrm>
            <a:off x="59929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75" name="Text 63"/>
          <p:cNvSpPr txBox="1"/>
          <p:nvPr/>
        </p:nvSpPr>
        <p:spPr>
          <a:xfrm>
            <a:off x="632033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76" name="Text 64"/>
          <p:cNvSpPr txBox="1"/>
          <p:nvPr/>
        </p:nvSpPr>
        <p:spPr>
          <a:xfrm>
            <a:off x="656082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77" name="Text 65"/>
          <p:cNvSpPr txBox="1"/>
          <p:nvPr/>
        </p:nvSpPr>
        <p:spPr>
          <a:xfrm>
            <a:off x="697595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78" name="Text 66"/>
          <p:cNvSpPr txBox="1"/>
          <p:nvPr/>
        </p:nvSpPr>
        <p:spPr>
          <a:xfrm>
            <a:off x="7303313" y="228600"/>
            <a:ext cx="4288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비즈니스</a:t>
            </a:r>
            <a:endParaRPr lang="en-US" sz="800" dirty="0"/>
          </a:p>
        </p:txBody>
      </p:sp>
      <p:sp>
        <p:nvSpPr>
          <p:cNvPr id="79" name="Text 67"/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80" name="Text 68"/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571500" y="381305"/>
            <a:ext cx="81153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ROI 분석 &amp; 흑자 전환</a:t>
            </a:r>
            <a:endParaRPr lang="en-US" sz="1800" dirty="0"/>
          </a:p>
        </p:txBody>
      </p:sp>
      <p:sp>
        <p:nvSpPr>
          <p:cNvPr id="5" name="Text 3"/>
          <p:cNvSpPr txBox="1"/>
          <p:nvPr/>
        </p:nvSpPr>
        <p:spPr>
          <a:xfrm>
            <a:off x="571500" y="761695"/>
            <a:ext cx="81153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ROI Analysis &amp; Break-Even Point Roadmap</a:t>
            </a:r>
            <a:endParaRPr lang="en-US" sz="9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1500" y="1147572"/>
            <a:ext cx="123444" cy="123444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752551" y="1123798"/>
            <a:ext cx="1121969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흑자 전환 타임라인</a:t>
            </a:r>
            <a:endParaRPr lang="en-US" sz="900" dirty="0"/>
          </a:p>
        </p:txBody>
      </p:sp>
      <p:sp>
        <p:nvSpPr>
          <p:cNvPr id="8" name="Shape 5"/>
          <p:cNvSpPr/>
          <p:nvPr/>
        </p:nvSpPr>
        <p:spPr>
          <a:xfrm>
            <a:off x="571500" y="1429207"/>
            <a:ext cx="3905402" cy="533095"/>
          </a:xfrm>
          <a:prstGeom prst="roundRect">
            <a:avLst>
              <a:gd name="adj" fmla="val 24504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9" name="Shape 6"/>
          <p:cNvSpPr/>
          <p:nvPr/>
        </p:nvSpPr>
        <p:spPr>
          <a:xfrm>
            <a:off x="571500" y="1429207"/>
            <a:ext cx="28346" cy="533095"/>
          </a:xfrm>
          <a:prstGeom prst="roundRect">
            <a:avLst>
              <a:gd name="adj" fmla="val 460836"/>
            </a:avLst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" name="Text 7"/>
          <p:cNvSpPr txBox="1"/>
          <p:nvPr/>
        </p:nvSpPr>
        <p:spPr>
          <a:xfrm>
            <a:off x="714146" y="1524305"/>
            <a:ext cx="36210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📉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1094537" y="1536192"/>
            <a:ext cx="323698" cy="171907"/>
          </a:xfrm>
          <a:prstGeom prst="roundRect">
            <a:avLst>
              <a:gd name="adj" fmla="val 118203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" name="Text 9"/>
          <p:cNvSpPr txBox="1"/>
          <p:nvPr/>
        </p:nvSpPr>
        <p:spPr>
          <a:xfrm>
            <a:off x="1152144" y="1555394"/>
            <a:ext cx="286207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1년차</a:t>
            </a:r>
            <a:endParaRPr lang="en-US" sz="800" dirty="0"/>
          </a:p>
        </p:txBody>
      </p:sp>
      <p:sp>
        <p:nvSpPr>
          <p:cNvPr id="13" name="Text 10"/>
          <p:cNvSpPr txBox="1"/>
          <p:nvPr/>
        </p:nvSpPr>
        <p:spPr>
          <a:xfrm>
            <a:off x="1494130" y="1533449"/>
            <a:ext cx="83576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적자 — 도입기</a:t>
            </a:r>
            <a:endParaRPr lang="en-US" sz="900" dirty="0"/>
          </a:p>
        </p:txBody>
      </p:sp>
      <p:sp>
        <p:nvSpPr>
          <p:cNvPr id="14" name="Text 11"/>
          <p:cNvSpPr txBox="1"/>
          <p:nvPr/>
        </p:nvSpPr>
        <p:spPr>
          <a:xfrm>
            <a:off x="1094537" y="1733702"/>
            <a:ext cx="3467405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인프라 구축 및 AI 모델 고도화 집중 투자</a:t>
            </a:r>
            <a:endParaRPr lang="en-US" sz="800" dirty="0"/>
          </a:p>
        </p:txBody>
      </p:sp>
      <p:sp>
        <p:nvSpPr>
          <p:cNvPr id="15" name="Shape 12"/>
          <p:cNvSpPr/>
          <p:nvPr/>
        </p:nvSpPr>
        <p:spPr>
          <a:xfrm>
            <a:off x="571500" y="2038198"/>
            <a:ext cx="3905402" cy="533095"/>
          </a:xfrm>
          <a:prstGeom prst="roundRect">
            <a:avLst>
              <a:gd name="adj" fmla="val 24504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3"/>
          <p:cNvSpPr/>
          <p:nvPr/>
        </p:nvSpPr>
        <p:spPr>
          <a:xfrm>
            <a:off x="571500" y="2038198"/>
            <a:ext cx="28346" cy="533095"/>
          </a:xfrm>
          <a:prstGeom prst="roundRect">
            <a:avLst>
              <a:gd name="adj" fmla="val 460836"/>
            </a:avLst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4"/>
          <p:cNvSpPr txBox="1"/>
          <p:nvPr/>
        </p:nvSpPr>
        <p:spPr>
          <a:xfrm>
            <a:off x="714146" y="2133295"/>
            <a:ext cx="36210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📈</a:t>
            </a:r>
            <a:endParaRPr lang="en-US" sz="1800" dirty="0"/>
          </a:p>
        </p:txBody>
      </p:sp>
      <p:sp>
        <p:nvSpPr>
          <p:cNvPr id="18" name="Shape 15"/>
          <p:cNvSpPr/>
          <p:nvPr/>
        </p:nvSpPr>
        <p:spPr>
          <a:xfrm>
            <a:off x="1094537" y="2145182"/>
            <a:ext cx="323698" cy="171907"/>
          </a:xfrm>
          <a:prstGeom prst="roundRect">
            <a:avLst>
              <a:gd name="adj" fmla="val 118203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Text 16"/>
          <p:cNvSpPr txBox="1"/>
          <p:nvPr/>
        </p:nvSpPr>
        <p:spPr>
          <a:xfrm>
            <a:off x="1152144" y="2164385"/>
            <a:ext cx="286207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2년차</a:t>
            </a:r>
            <a:endParaRPr lang="en-US" sz="800" dirty="0"/>
          </a:p>
        </p:txBody>
      </p:sp>
      <p:sp>
        <p:nvSpPr>
          <p:cNvPr id="20" name="Text 17"/>
          <p:cNvSpPr txBox="1"/>
          <p:nvPr/>
        </p:nvSpPr>
        <p:spPr>
          <a:xfrm>
            <a:off x="1494130" y="2143354"/>
            <a:ext cx="83576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확장 — 성장기</a:t>
            </a:r>
            <a:endParaRPr lang="en-US" sz="900" dirty="0"/>
          </a:p>
        </p:txBody>
      </p:sp>
      <p:sp>
        <p:nvSpPr>
          <p:cNvPr id="21" name="Text 18"/>
          <p:cNvSpPr txBox="1"/>
          <p:nvPr/>
        </p:nvSpPr>
        <p:spPr>
          <a:xfrm>
            <a:off x="1094537" y="2343607"/>
            <a:ext cx="3467405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수도권 5개 구청 + 주요 PM 3사 제휴 완료 시 매출 가시화</a:t>
            </a:r>
            <a:endParaRPr lang="en-US" sz="800" dirty="0"/>
          </a:p>
        </p:txBody>
      </p:sp>
      <p:sp>
        <p:nvSpPr>
          <p:cNvPr id="22" name="Shape 19"/>
          <p:cNvSpPr/>
          <p:nvPr/>
        </p:nvSpPr>
        <p:spPr>
          <a:xfrm>
            <a:off x="571500" y="2648102"/>
            <a:ext cx="3905402" cy="533095"/>
          </a:xfrm>
          <a:prstGeom prst="roundRect">
            <a:avLst>
              <a:gd name="adj" fmla="val 24504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3" name="Shape 20"/>
          <p:cNvSpPr/>
          <p:nvPr/>
        </p:nvSpPr>
        <p:spPr>
          <a:xfrm>
            <a:off x="571500" y="2648102"/>
            <a:ext cx="28346" cy="533095"/>
          </a:xfrm>
          <a:prstGeom prst="roundRect">
            <a:avLst>
              <a:gd name="adj" fmla="val 460836"/>
            </a:avLst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4" name="Text 21"/>
          <p:cNvSpPr txBox="1"/>
          <p:nvPr/>
        </p:nvSpPr>
        <p:spPr>
          <a:xfrm>
            <a:off x="714146" y="2743200"/>
            <a:ext cx="36210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💰</a:t>
            </a:r>
            <a:endParaRPr lang="en-US" sz="1800" dirty="0"/>
          </a:p>
        </p:txBody>
      </p:sp>
      <p:sp>
        <p:nvSpPr>
          <p:cNvPr id="25" name="Shape 22"/>
          <p:cNvSpPr/>
          <p:nvPr/>
        </p:nvSpPr>
        <p:spPr>
          <a:xfrm>
            <a:off x="1094537" y="2755087"/>
            <a:ext cx="323698" cy="171907"/>
          </a:xfrm>
          <a:prstGeom prst="roundRect">
            <a:avLst>
              <a:gd name="adj" fmla="val 118203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6" name="Text 23"/>
          <p:cNvSpPr txBox="1"/>
          <p:nvPr/>
        </p:nvSpPr>
        <p:spPr>
          <a:xfrm>
            <a:off x="1152144" y="2774290"/>
            <a:ext cx="286207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3년차</a:t>
            </a:r>
            <a:endParaRPr lang="en-US" sz="800" dirty="0"/>
          </a:p>
        </p:txBody>
      </p:sp>
      <p:sp>
        <p:nvSpPr>
          <p:cNvPr id="27" name="Text 24"/>
          <p:cNvSpPr txBox="1"/>
          <p:nvPr/>
        </p:nvSpPr>
        <p:spPr>
          <a:xfrm>
            <a:off x="1494130" y="2752344"/>
            <a:ext cx="110185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안정기 — BEP 달성</a:t>
            </a:r>
            <a:endParaRPr lang="en-US" sz="900" dirty="0"/>
          </a:p>
        </p:txBody>
      </p:sp>
      <p:sp>
        <p:nvSpPr>
          <p:cNvPr id="28" name="Text 25"/>
          <p:cNvSpPr txBox="1"/>
          <p:nvPr/>
        </p:nvSpPr>
        <p:spPr>
          <a:xfrm>
            <a:off x="1094537" y="2952598"/>
            <a:ext cx="3467405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런칭 18~24개월 내 흑자 전환 예상 (플랫폼 규모의 경제 달성)</a:t>
            </a:r>
            <a:endParaRPr lang="en-US" sz="800" dirty="0"/>
          </a:p>
        </p:txBody>
      </p:sp>
      <p:pic>
        <p:nvPicPr>
          <p:cNvPr id="29" name="Image 1" descr="preencoded.png"/>
          <p:cNvPicPr>
            <a:picLocks noChangeAspect="1"/>
          </p:cNvPicPr>
          <p:nvPr/>
        </p:nvPicPr>
        <p:blipFill>
          <a:blip r:embed="rId4"/>
          <a:srcRect t="-829" b="-829"/>
          <a:stretch/>
        </p:blipFill>
        <p:spPr>
          <a:xfrm>
            <a:off x="4667098" y="1147572"/>
            <a:ext cx="75895" cy="123444"/>
          </a:xfrm>
          <a:prstGeom prst="rect">
            <a:avLst/>
          </a:prstGeom>
        </p:spPr>
      </p:pic>
      <p:sp>
        <p:nvSpPr>
          <p:cNvPr id="30" name="Text 26"/>
          <p:cNvSpPr txBox="1"/>
          <p:nvPr/>
        </p:nvSpPr>
        <p:spPr>
          <a:xfrm>
            <a:off x="4800600" y="1123798"/>
            <a:ext cx="103327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이해관계자별 ROI</a:t>
            </a:r>
            <a:endParaRPr lang="en-US" sz="900" dirty="0"/>
          </a:p>
        </p:txBody>
      </p:sp>
      <p:sp>
        <p:nvSpPr>
          <p:cNvPr id="31" name="Shape 27"/>
          <p:cNvSpPr/>
          <p:nvPr/>
        </p:nvSpPr>
        <p:spPr>
          <a:xfrm>
            <a:off x="4667098" y="1429207"/>
            <a:ext cx="3905402" cy="714146"/>
          </a:xfrm>
          <a:prstGeom prst="roundRect">
            <a:avLst>
              <a:gd name="adj" fmla="val 13658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2" name="Shape 28"/>
          <p:cNvSpPr/>
          <p:nvPr/>
        </p:nvSpPr>
        <p:spPr>
          <a:xfrm>
            <a:off x="4667098" y="1429207"/>
            <a:ext cx="3905402" cy="28346"/>
          </a:xfrm>
          <a:prstGeom prst="roundRect">
            <a:avLst>
              <a:gd name="adj" fmla="val 344091"/>
            </a:avLst>
          </a:prstGeom>
          <a:solidFill>
            <a:srgbClr val="4CAF50"/>
          </a:solidFill>
          <a:ln w="12700">
            <a:solidFill>
              <a:srgbClr val="4CAF5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3" name="Text 29"/>
          <p:cNvSpPr txBox="1"/>
          <p:nvPr/>
        </p:nvSpPr>
        <p:spPr>
          <a:xfrm>
            <a:off x="4781398" y="1624889"/>
            <a:ext cx="36210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🏛️</a:t>
            </a:r>
            <a:endParaRPr lang="en-US" sz="1800" dirty="0"/>
          </a:p>
        </p:txBody>
      </p:sp>
      <p:sp>
        <p:nvSpPr>
          <p:cNvPr id="34" name="Text 30"/>
          <p:cNvSpPr txBox="1"/>
          <p:nvPr/>
        </p:nvSpPr>
        <p:spPr>
          <a:xfrm>
            <a:off x="5161788" y="1552651"/>
            <a:ext cx="34957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지자체 관점</a:t>
            </a:r>
            <a:endParaRPr lang="en-US" sz="800" dirty="0"/>
          </a:p>
        </p:txBody>
      </p:sp>
      <p:sp>
        <p:nvSpPr>
          <p:cNvPr id="35" name="Text 31"/>
          <p:cNvSpPr txBox="1"/>
          <p:nvPr/>
        </p:nvSpPr>
        <p:spPr>
          <a:xfrm>
            <a:off x="5161788" y="1738274"/>
            <a:ext cx="3419856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75% 행정비 절감</a:t>
            </a:r>
            <a:endParaRPr lang="en-US" sz="900" dirty="0"/>
          </a:p>
        </p:txBody>
      </p:sp>
      <p:sp>
        <p:nvSpPr>
          <p:cNvPr id="36" name="Text 32"/>
          <p:cNvSpPr txBox="1"/>
          <p:nvPr/>
        </p:nvSpPr>
        <p:spPr>
          <a:xfrm>
            <a:off x="5161788" y="1928470"/>
            <a:ext cx="34957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별도 순찰 인력 운영비(연 약 1억 원) 대비 대폭 절감</a:t>
            </a:r>
            <a:endParaRPr lang="en-US" sz="800" dirty="0"/>
          </a:p>
        </p:txBody>
      </p:sp>
      <p:sp>
        <p:nvSpPr>
          <p:cNvPr id="37" name="Shape 33"/>
          <p:cNvSpPr/>
          <p:nvPr/>
        </p:nvSpPr>
        <p:spPr>
          <a:xfrm>
            <a:off x="4667098" y="2211934"/>
            <a:ext cx="3905402" cy="714146"/>
          </a:xfrm>
          <a:prstGeom prst="roundRect">
            <a:avLst>
              <a:gd name="adj" fmla="val 13658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8" name="Shape 34"/>
          <p:cNvSpPr/>
          <p:nvPr/>
        </p:nvSpPr>
        <p:spPr>
          <a:xfrm>
            <a:off x="4667098" y="2211934"/>
            <a:ext cx="3905402" cy="28346"/>
          </a:xfrm>
          <a:prstGeom prst="roundRect">
            <a:avLst>
              <a:gd name="adj" fmla="val 344091"/>
            </a:avLst>
          </a:prstGeom>
          <a:solidFill>
            <a:srgbClr val="4CAF50"/>
          </a:solidFill>
          <a:ln w="12700">
            <a:solidFill>
              <a:srgbClr val="4CAF5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9" name="Text 35"/>
          <p:cNvSpPr txBox="1"/>
          <p:nvPr/>
        </p:nvSpPr>
        <p:spPr>
          <a:xfrm>
            <a:off x="4781398" y="2407615"/>
            <a:ext cx="36210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🚴</a:t>
            </a:r>
            <a:endParaRPr lang="en-US" sz="1800" dirty="0"/>
          </a:p>
        </p:txBody>
      </p:sp>
      <p:sp>
        <p:nvSpPr>
          <p:cNvPr id="40" name="Text 36"/>
          <p:cNvSpPr txBox="1"/>
          <p:nvPr/>
        </p:nvSpPr>
        <p:spPr>
          <a:xfrm>
            <a:off x="5161788" y="2335378"/>
            <a:ext cx="341985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PM 업체 관점</a:t>
            </a:r>
            <a:endParaRPr lang="en-US" sz="800" dirty="0"/>
          </a:p>
        </p:txBody>
      </p:sp>
      <p:sp>
        <p:nvSpPr>
          <p:cNvPr id="41" name="Text 37"/>
          <p:cNvSpPr txBox="1"/>
          <p:nvPr/>
        </p:nvSpPr>
        <p:spPr>
          <a:xfrm>
            <a:off x="5161788" y="2521001"/>
            <a:ext cx="3495751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일 1.3대 견인 방어로 이익</a:t>
            </a:r>
            <a:endParaRPr lang="en-US" sz="900" dirty="0"/>
          </a:p>
        </p:txBody>
      </p:sp>
      <p:sp>
        <p:nvSpPr>
          <p:cNvPr id="42" name="Text 38"/>
          <p:cNvSpPr txBox="1"/>
          <p:nvPr/>
        </p:nvSpPr>
        <p:spPr>
          <a:xfrm>
            <a:off x="5161788" y="2712110"/>
            <a:ext cx="34957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일 평균 1.3대의 견인 리스크만 방어해도 투자 수익 발생</a:t>
            </a:r>
            <a:endParaRPr lang="en-US" sz="800" dirty="0"/>
          </a:p>
        </p:txBody>
      </p:sp>
      <p:sp>
        <p:nvSpPr>
          <p:cNvPr id="43" name="Shape 39"/>
          <p:cNvSpPr/>
          <p:nvPr/>
        </p:nvSpPr>
        <p:spPr>
          <a:xfrm>
            <a:off x="4667098" y="2994660"/>
            <a:ext cx="3905402" cy="714146"/>
          </a:xfrm>
          <a:prstGeom prst="roundRect">
            <a:avLst>
              <a:gd name="adj" fmla="val 13658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4" name="Shape 40"/>
          <p:cNvSpPr/>
          <p:nvPr/>
        </p:nvSpPr>
        <p:spPr>
          <a:xfrm>
            <a:off x="4667098" y="2994660"/>
            <a:ext cx="3905402" cy="28346"/>
          </a:xfrm>
          <a:prstGeom prst="roundRect">
            <a:avLst>
              <a:gd name="adj" fmla="val 344091"/>
            </a:avLst>
          </a:prstGeom>
          <a:solidFill>
            <a:srgbClr val="4CAF50"/>
          </a:solidFill>
          <a:ln w="12700">
            <a:solidFill>
              <a:srgbClr val="4CAF5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5" name="Text 41"/>
          <p:cNvSpPr txBox="1"/>
          <p:nvPr/>
        </p:nvSpPr>
        <p:spPr>
          <a:xfrm>
            <a:off x="4781398" y="3191256"/>
            <a:ext cx="36210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🤝</a:t>
            </a:r>
            <a:endParaRPr lang="en-US" sz="1800" dirty="0"/>
          </a:p>
        </p:txBody>
      </p:sp>
      <p:sp>
        <p:nvSpPr>
          <p:cNvPr id="46" name="Text 42"/>
          <p:cNvSpPr txBox="1"/>
          <p:nvPr/>
        </p:nvSpPr>
        <p:spPr>
          <a:xfrm>
            <a:off x="5161788" y="3118104"/>
            <a:ext cx="349575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대기업 관점</a:t>
            </a:r>
            <a:endParaRPr lang="en-US" sz="800" dirty="0"/>
          </a:p>
        </p:txBody>
      </p:sp>
      <p:sp>
        <p:nvSpPr>
          <p:cNvPr id="47" name="Text 43"/>
          <p:cNvSpPr txBox="1"/>
          <p:nvPr/>
        </p:nvSpPr>
        <p:spPr>
          <a:xfrm>
            <a:off x="5161788" y="3304642"/>
            <a:ext cx="3495751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ESG 효율성 극대화</a:t>
            </a:r>
            <a:endParaRPr lang="en-US" sz="900" dirty="0"/>
          </a:p>
        </p:txBody>
      </p:sp>
      <p:sp>
        <p:nvSpPr>
          <p:cNvPr id="48" name="Text 44"/>
          <p:cNvSpPr txBox="1"/>
          <p:nvPr/>
        </p:nvSpPr>
        <p:spPr>
          <a:xfrm>
            <a:off x="5161788" y="3494837"/>
            <a:ext cx="34957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안내견 1마리 육성비(1억 원) = 수만 명에게 즉시 서비스 제공</a:t>
            </a:r>
            <a:endParaRPr lang="en-US" sz="800" dirty="0"/>
          </a:p>
        </p:txBody>
      </p:sp>
      <p:sp>
        <p:nvSpPr>
          <p:cNvPr id="49" name="Shape 45"/>
          <p:cNvSpPr/>
          <p:nvPr/>
        </p:nvSpPr>
        <p:spPr>
          <a:xfrm>
            <a:off x="571500" y="4190695"/>
            <a:ext cx="8001000" cy="476402"/>
          </a:xfrm>
          <a:prstGeom prst="roundRect">
            <a:avLst>
              <a:gd name="adj" fmla="val 30710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0" name="Text 46"/>
          <p:cNvSpPr txBox="1"/>
          <p:nvPr/>
        </p:nvSpPr>
        <p:spPr>
          <a:xfrm>
            <a:off x="1955902" y="4286707"/>
            <a:ext cx="314554" cy="2862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💡</a:t>
            </a:r>
            <a:endParaRPr lang="en-US" sz="1500" dirty="0"/>
          </a:p>
        </p:txBody>
      </p:sp>
      <p:sp>
        <p:nvSpPr>
          <p:cNvPr id="51" name="Text 47"/>
          <p:cNvSpPr txBox="1"/>
          <p:nvPr/>
        </p:nvSpPr>
        <p:spPr>
          <a:xfrm>
            <a:off x="1774850" y="4336085"/>
            <a:ext cx="593354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"사용자에게 과금하지 않습니다. 대신 그들이 만드는 안전 데이터의 가치로 수익을 창출합니다."</a:t>
            </a:r>
            <a:endParaRPr lang="en-US" sz="900" dirty="0"/>
          </a:p>
        </p:txBody>
      </p:sp>
      <p:sp>
        <p:nvSpPr>
          <p:cNvPr id="52" name="Text 48"/>
          <p:cNvSpPr txBox="1"/>
          <p:nvPr/>
        </p:nvSpPr>
        <p:spPr>
          <a:xfrm>
            <a:off x="8384134" y="4886554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22 / 30</a:t>
            </a:r>
            <a:endParaRPr lang="en-US" sz="800" dirty="0"/>
          </a:p>
        </p:txBody>
      </p:sp>
      <p:sp>
        <p:nvSpPr>
          <p:cNvPr id="53" name="Text 49"/>
          <p:cNvSpPr txBox="1"/>
          <p:nvPr/>
        </p:nvSpPr>
        <p:spPr>
          <a:xfrm>
            <a:off x="59929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54" name="Text 50"/>
          <p:cNvSpPr txBox="1"/>
          <p:nvPr/>
        </p:nvSpPr>
        <p:spPr>
          <a:xfrm>
            <a:off x="632033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55" name="Text 51"/>
          <p:cNvSpPr txBox="1"/>
          <p:nvPr/>
        </p:nvSpPr>
        <p:spPr>
          <a:xfrm>
            <a:off x="656082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56" name="Text 52"/>
          <p:cNvSpPr txBox="1"/>
          <p:nvPr/>
        </p:nvSpPr>
        <p:spPr>
          <a:xfrm>
            <a:off x="697595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57" name="Text 53"/>
          <p:cNvSpPr txBox="1"/>
          <p:nvPr/>
        </p:nvSpPr>
        <p:spPr>
          <a:xfrm>
            <a:off x="7303313" y="228600"/>
            <a:ext cx="4288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비즈니스</a:t>
            </a:r>
            <a:endParaRPr lang="en-US" sz="800" dirty="0"/>
          </a:p>
        </p:txBody>
      </p:sp>
      <p:sp>
        <p:nvSpPr>
          <p:cNvPr id="58" name="Text 54"/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59" name="Text 55"/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571500" y="333756"/>
            <a:ext cx="8115300" cy="3145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트러블슈팅 (Part 1)</a:t>
            </a:r>
            <a:endParaRPr lang="en-US" sz="1600" dirty="0"/>
          </a:p>
        </p:txBody>
      </p:sp>
      <p:sp>
        <p:nvSpPr>
          <p:cNvPr id="5" name="Text 3"/>
          <p:cNvSpPr txBox="1"/>
          <p:nvPr/>
        </p:nvSpPr>
        <p:spPr>
          <a:xfrm>
            <a:off x="571500" y="676656"/>
            <a:ext cx="81153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Model Troubleshooting: Detection Strategy &amp; Environment</a:t>
            </a:r>
            <a:endParaRPr lang="en-US" sz="800" dirty="0"/>
          </a:p>
        </p:txBody>
      </p:sp>
      <p:sp>
        <p:nvSpPr>
          <p:cNvPr id="6" name="Shape 4"/>
          <p:cNvSpPr/>
          <p:nvPr/>
        </p:nvSpPr>
        <p:spPr>
          <a:xfrm>
            <a:off x="571500" y="966521"/>
            <a:ext cx="8001000" cy="1904695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rcRect l="-33" r="-33"/>
          <a:stretch/>
        </p:blipFill>
        <p:spPr>
          <a:xfrm>
            <a:off x="694944" y="1190549"/>
            <a:ext cx="171907" cy="1527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942746" y="1166774"/>
            <a:ext cx="1308506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점자블록 탐지 실패</a:t>
            </a:r>
            <a:endParaRPr lang="en-US" sz="1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rcRect t="-3" b="-3"/>
          <a:stretch/>
        </p:blipFill>
        <p:spPr>
          <a:xfrm>
            <a:off x="694944" y="1462126"/>
            <a:ext cx="4972507" cy="523951"/>
          </a:xfrm>
          <a:prstGeom prst="rect">
            <a:avLst/>
          </a:prstGeom>
        </p:spPr>
      </p:pic>
      <p:sp>
        <p:nvSpPr>
          <p:cNvPr id="10" name="Text 6"/>
          <p:cNvSpPr txBox="1"/>
          <p:nvPr/>
        </p:nvSpPr>
        <p:spPr>
          <a:xfrm>
            <a:off x="819302" y="1518818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EF53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BEFORE — 문제 현상</a:t>
            </a:r>
            <a:endParaRPr lang="en-US" sz="800" dirty="0"/>
          </a:p>
        </p:txBody>
      </p:sp>
      <p:sp>
        <p:nvSpPr>
          <p:cNvPr id="11" name="Text 7"/>
          <p:cNvSpPr txBox="1"/>
          <p:nvPr/>
        </p:nvSpPr>
        <p:spPr>
          <a:xfrm>
            <a:off x="819302" y="1662379"/>
            <a:ext cx="4829861" cy="267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normal 잘 잡음 → broken 적당히 잡음 →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아주 부서지면 못 잡음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→ </a:t>
            </a:r>
          </a:p>
          <a:p>
            <a:pPr marL="0" indent="0" algn="l">
              <a:buNone/>
            </a:pPr>
            <a:r>
              <a:rPr lang="en-US" sz="8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학습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시 일반 바닥까지 오탐지 / 점자블록 없는 곳이 더 많음 / 지팡이로 이미 인지 중</a:t>
            </a:r>
            <a:endParaRPr lang="en-US" sz="800" dirty="0"/>
          </a:p>
        </p:txBody>
      </p:sp>
      <p:sp>
        <p:nvSpPr>
          <p:cNvPr id="12" name="Shape 8"/>
          <p:cNvSpPr/>
          <p:nvPr/>
        </p:nvSpPr>
        <p:spPr>
          <a:xfrm>
            <a:off x="694944" y="2100377"/>
            <a:ext cx="1556308" cy="170079"/>
          </a:xfrm>
          <a:prstGeom prst="roundRect">
            <a:avLst>
              <a:gd name="adj" fmla="val 374251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1695" y="2138782"/>
            <a:ext cx="75895" cy="75895"/>
          </a:xfrm>
          <a:prstGeom prst="rect">
            <a:avLst/>
          </a:prstGeom>
        </p:spPr>
      </p:pic>
      <p:sp>
        <p:nvSpPr>
          <p:cNvPr id="14" name="Text 9"/>
          <p:cNvSpPr txBox="1"/>
          <p:nvPr/>
        </p:nvSpPr>
        <p:spPr>
          <a:xfrm>
            <a:off x="875995" y="2100377"/>
            <a:ext cx="1252728" cy="1764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PIVOT — 장애물 탐지로 전환</a:t>
            </a:r>
            <a:endParaRPr lang="en-US" sz="8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rcRect l="-14" r="-14"/>
          <a:stretch/>
        </p:blipFill>
        <p:spPr>
          <a:xfrm>
            <a:off x="694944" y="2328977"/>
            <a:ext cx="4972507" cy="390449"/>
          </a:xfrm>
          <a:prstGeom prst="rect">
            <a:avLst/>
          </a:prstGeom>
        </p:spPr>
      </p:pic>
      <p:sp>
        <p:nvSpPr>
          <p:cNvPr id="16" name="Text 10"/>
          <p:cNvSpPr txBox="1"/>
          <p:nvPr/>
        </p:nvSpPr>
        <p:spPr>
          <a:xfrm>
            <a:off x="819302" y="2385670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AFTER — 해결 과정 및 결과</a:t>
            </a:r>
            <a:endParaRPr lang="en-US" sz="800" dirty="0"/>
          </a:p>
        </p:txBody>
      </p:sp>
      <p:sp>
        <p:nvSpPr>
          <p:cNvPr id="17" name="Text 11"/>
          <p:cNvSpPr txBox="1"/>
          <p:nvPr/>
        </p:nvSpPr>
        <p:spPr>
          <a:xfrm>
            <a:off x="819302" y="2529230"/>
            <a:ext cx="494416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점자블록 포기 →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장애물 객체 탐지 모델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개발 → 안정적 탐지 확보</a:t>
            </a:r>
            <a:endParaRPr lang="en-US" sz="800" dirty="0"/>
          </a:p>
        </p:txBody>
      </p:sp>
      <p:sp>
        <p:nvSpPr>
          <p:cNvPr id="21" name="Shape 14"/>
          <p:cNvSpPr/>
          <p:nvPr/>
        </p:nvSpPr>
        <p:spPr>
          <a:xfrm>
            <a:off x="571500" y="2986430"/>
            <a:ext cx="8001000" cy="1904695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2" name="Image 5" descr="preencoded.png"/>
          <p:cNvPicPr>
            <a:picLocks noChangeAspect="1"/>
          </p:cNvPicPr>
          <p:nvPr/>
        </p:nvPicPr>
        <p:blipFill>
          <a:blip r:embed="rId7"/>
          <a:srcRect t="-180" b="-180"/>
          <a:stretch/>
        </p:blipFill>
        <p:spPr>
          <a:xfrm>
            <a:off x="694944" y="3209544"/>
            <a:ext cx="190195" cy="152705"/>
          </a:xfrm>
          <a:prstGeom prst="rect">
            <a:avLst/>
          </a:prstGeom>
        </p:spPr>
      </p:pic>
      <p:sp>
        <p:nvSpPr>
          <p:cNvPr id="23" name="Text 15"/>
          <p:cNvSpPr txBox="1"/>
          <p:nvPr/>
        </p:nvSpPr>
        <p:spPr>
          <a:xfrm>
            <a:off x="961949" y="3185770"/>
            <a:ext cx="1166774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로컬 환경 불일치</a:t>
            </a:r>
            <a:endParaRPr lang="en-US" sz="1000" dirty="0"/>
          </a:p>
        </p:txBody>
      </p:sp>
      <p:pic>
        <p:nvPicPr>
          <p:cNvPr id="24" name="Image 6" descr="preencoded.png"/>
          <p:cNvPicPr>
            <a:picLocks noChangeAspect="1"/>
          </p:cNvPicPr>
          <p:nvPr/>
        </p:nvPicPr>
        <p:blipFill>
          <a:blip r:embed="rId8"/>
          <a:srcRect l="-14" r="-14"/>
          <a:stretch/>
        </p:blipFill>
        <p:spPr>
          <a:xfrm>
            <a:off x="694944" y="3481121"/>
            <a:ext cx="4972507" cy="390449"/>
          </a:xfrm>
          <a:prstGeom prst="rect">
            <a:avLst/>
          </a:prstGeom>
        </p:spPr>
      </p:pic>
      <p:sp>
        <p:nvSpPr>
          <p:cNvPr id="25" name="Text 16"/>
          <p:cNvSpPr txBox="1"/>
          <p:nvPr/>
        </p:nvSpPr>
        <p:spPr>
          <a:xfrm>
            <a:off x="819302" y="3538728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EF53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BEFORE — 문제 현상</a:t>
            </a:r>
            <a:endParaRPr lang="en-US" sz="800" dirty="0"/>
          </a:p>
        </p:txBody>
      </p:sp>
      <p:sp>
        <p:nvSpPr>
          <p:cNvPr id="26" name="Text 17"/>
          <p:cNvSpPr txBox="1"/>
          <p:nvPr/>
        </p:nvSpPr>
        <p:spPr>
          <a:xfrm>
            <a:off x="819302" y="3681374"/>
            <a:ext cx="494416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로컬마다 다른 환경 →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매번 Pull 받아야 함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→ 모델 엔지니어링 개발 지연</a:t>
            </a:r>
            <a:endParaRPr lang="en-US" sz="800" dirty="0"/>
          </a:p>
        </p:txBody>
      </p:sp>
      <p:sp>
        <p:nvSpPr>
          <p:cNvPr id="27" name="Shape 18"/>
          <p:cNvSpPr/>
          <p:nvPr/>
        </p:nvSpPr>
        <p:spPr>
          <a:xfrm>
            <a:off x="694944" y="3985870"/>
            <a:ext cx="1267968" cy="152705"/>
          </a:xfrm>
          <a:prstGeom prst="roundRect">
            <a:avLst>
              <a:gd name="adj" fmla="val 374251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8" name="Image 7" descr="preencoded.png"/>
          <p:cNvPicPr>
            <a:picLocks noChangeAspect="1"/>
          </p:cNvPicPr>
          <p:nvPr/>
        </p:nvPicPr>
        <p:blipFill>
          <a:blip r:embed="rId9"/>
          <a:srcRect l="-121" r="-121"/>
          <a:stretch/>
        </p:blipFill>
        <p:spPr>
          <a:xfrm>
            <a:off x="761695" y="4024274"/>
            <a:ext cx="95098" cy="75895"/>
          </a:xfrm>
          <a:prstGeom prst="rect">
            <a:avLst/>
          </a:prstGeom>
        </p:spPr>
      </p:pic>
      <p:sp>
        <p:nvSpPr>
          <p:cNvPr id="29" name="Text 19"/>
          <p:cNvSpPr txBox="1"/>
          <p:nvPr/>
        </p:nvSpPr>
        <p:spPr>
          <a:xfrm>
            <a:off x="895198" y="3985870"/>
            <a:ext cx="994562" cy="1472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Docker 컨테이너 도입</a:t>
            </a:r>
            <a:endParaRPr lang="en-US" sz="800" dirty="0"/>
          </a:p>
        </p:txBody>
      </p:sp>
      <p:pic>
        <p:nvPicPr>
          <p:cNvPr id="30" name="Image 8" descr="preencoded.png"/>
          <p:cNvPicPr>
            <a:picLocks noChangeAspect="1"/>
          </p:cNvPicPr>
          <p:nvPr/>
        </p:nvPicPr>
        <p:blipFill>
          <a:blip r:embed="rId6"/>
          <a:srcRect l="-14" r="-14"/>
          <a:stretch/>
        </p:blipFill>
        <p:spPr>
          <a:xfrm>
            <a:off x="694944" y="4214470"/>
            <a:ext cx="4972507" cy="390449"/>
          </a:xfrm>
          <a:prstGeom prst="rect">
            <a:avLst/>
          </a:prstGeom>
        </p:spPr>
      </p:pic>
      <p:sp>
        <p:nvSpPr>
          <p:cNvPr id="31" name="Text 20"/>
          <p:cNvSpPr txBox="1"/>
          <p:nvPr/>
        </p:nvSpPr>
        <p:spPr>
          <a:xfrm>
            <a:off x="819302" y="4272077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AFTER — 해결 과정 및 결과</a:t>
            </a:r>
            <a:endParaRPr lang="en-US" sz="800" dirty="0"/>
          </a:p>
        </p:txBody>
      </p:sp>
      <p:sp>
        <p:nvSpPr>
          <p:cNvPr id="32" name="Text 21"/>
          <p:cNvSpPr txBox="1"/>
          <p:nvPr/>
        </p:nvSpPr>
        <p:spPr>
          <a:xfrm>
            <a:off x="819302" y="4414723"/>
            <a:ext cx="494416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Docker 컨테이너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로 환경 통일 → 일관성 확보 → 개발 효율 향상</a:t>
            </a:r>
            <a:endParaRPr lang="en-US" sz="800" dirty="0"/>
          </a:p>
        </p:txBody>
      </p:sp>
      <p:sp>
        <p:nvSpPr>
          <p:cNvPr id="36" name="Text 24"/>
          <p:cNvSpPr txBox="1"/>
          <p:nvPr/>
        </p:nvSpPr>
        <p:spPr>
          <a:xfrm>
            <a:off x="8460943" y="4886554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23 / 30</a:t>
            </a:r>
            <a:endParaRPr lang="en-US" sz="800" dirty="0"/>
          </a:p>
        </p:txBody>
      </p:sp>
      <p:pic>
        <p:nvPicPr>
          <p:cNvPr id="37" name="Image 10" descr="preencoded.png"/>
          <p:cNvPicPr>
            <a:picLocks noChangeAspect="1"/>
          </p:cNvPicPr>
          <p:nvPr/>
        </p:nvPicPr>
        <p:blipFill>
          <a:blip r:embed="rId10"/>
          <a:srcRect l="-32" r="-32"/>
          <a:stretch/>
        </p:blipFill>
        <p:spPr>
          <a:xfrm>
            <a:off x="733349" y="976579"/>
            <a:ext cx="527609" cy="185623"/>
          </a:xfrm>
          <a:prstGeom prst="rect">
            <a:avLst/>
          </a:prstGeom>
        </p:spPr>
      </p:pic>
      <p:sp>
        <p:nvSpPr>
          <p:cNvPr id="38" name="Text 25"/>
          <p:cNvSpPr txBox="1"/>
          <p:nvPr/>
        </p:nvSpPr>
        <p:spPr>
          <a:xfrm>
            <a:off x="809244" y="1004926"/>
            <a:ext cx="4572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ISSUE 01</a:t>
            </a:r>
            <a:endParaRPr lang="en-US" sz="800" dirty="0"/>
          </a:p>
        </p:txBody>
      </p:sp>
      <p:pic>
        <p:nvPicPr>
          <p:cNvPr id="39" name="Image 11" descr="preencoded.png"/>
          <p:cNvPicPr>
            <a:picLocks noChangeAspect="1"/>
          </p:cNvPicPr>
          <p:nvPr/>
        </p:nvPicPr>
        <p:blipFill>
          <a:blip r:embed="rId10"/>
          <a:srcRect l="-32" r="-32"/>
          <a:stretch/>
        </p:blipFill>
        <p:spPr>
          <a:xfrm>
            <a:off x="733349" y="2995574"/>
            <a:ext cx="527609" cy="185623"/>
          </a:xfrm>
          <a:prstGeom prst="rect">
            <a:avLst/>
          </a:prstGeom>
        </p:spPr>
      </p:pic>
      <p:sp>
        <p:nvSpPr>
          <p:cNvPr id="40" name="Text 26"/>
          <p:cNvSpPr txBox="1"/>
          <p:nvPr/>
        </p:nvSpPr>
        <p:spPr>
          <a:xfrm>
            <a:off x="809244" y="3023921"/>
            <a:ext cx="4572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ISSUE 02</a:t>
            </a:r>
            <a:endParaRPr lang="en-US" sz="800" dirty="0"/>
          </a:p>
        </p:txBody>
      </p:sp>
      <p:sp>
        <p:nvSpPr>
          <p:cNvPr id="41" name="Text 27"/>
          <p:cNvSpPr txBox="1"/>
          <p:nvPr/>
        </p:nvSpPr>
        <p:spPr>
          <a:xfrm>
            <a:off x="6495898" y="190195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42" name="Text 28"/>
          <p:cNvSpPr txBox="1"/>
          <p:nvPr/>
        </p:nvSpPr>
        <p:spPr>
          <a:xfrm>
            <a:off x="6823253" y="190195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43" name="Text 29"/>
          <p:cNvSpPr txBox="1"/>
          <p:nvPr/>
        </p:nvSpPr>
        <p:spPr>
          <a:xfrm>
            <a:off x="7063740" y="190195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44" name="Text 30"/>
          <p:cNvSpPr txBox="1"/>
          <p:nvPr/>
        </p:nvSpPr>
        <p:spPr>
          <a:xfrm>
            <a:off x="7478878" y="190195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45" name="Text 31"/>
          <p:cNvSpPr txBox="1"/>
          <p:nvPr/>
        </p:nvSpPr>
        <p:spPr>
          <a:xfrm>
            <a:off x="7806233" y="190195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46" name="Text 32"/>
          <p:cNvSpPr txBox="1"/>
          <p:nvPr/>
        </p:nvSpPr>
        <p:spPr>
          <a:xfrm>
            <a:off x="8396935" y="190195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pic>
        <p:nvPicPr>
          <p:cNvPr id="48" name="그림 47" descr="스크린샷, 라인, 지상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A12BC14-6ADD-3E4F-C200-7034BAD4F29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212" r="2758"/>
          <a:stretch>
            <a:fillRect/>
          </a:stretch>
        </p:blipFill>
        <p:spPr>
          <a:xfrm>
            <a:off x="5902924" y="1462126"/>
            <a:ext cx="2466919" cy="1200606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4EE0C75B-792F-2AAC-FA6A-67B011F2F11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9910"/>
          <a:stretch>
            <a:fillRect/>
          </a:stretch>
        </p:blipFill>
        <p:spPr>
          <a:xfrm>
            <a:off x="5934522" y="3430479"/>
            <a:ext cx="2466918" cy="125799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571500" y="333756"/>
            <a:ext cx="8115300" cy="3145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트러블슈팅 (Part 2)</a:t>
            </a:r>
            <a:endParaRPr lang="en-US" sz="1600" dirty="0"/>
          </a:p>
        </p:txBody>
      </p:sp>
      <p:sp>
        <p:nvSpPr>
          <p:cNvPr id="5" name="Text 3"/>
          <p:cNvSpPr txBox="1"/>
          <p:nvPr/>
        </p:nvSpPr>
        <p:spPr>
          <a:xfrm>
            <a:off x="571500" y="676656"/>
            <a:ext cx="81153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Model Troubleshooting: Image Processing &amp; Model Selection</a:t>
            </a:r>
            <a:endParaRPr lang="en-US" sz="800" dirty="0"/>
          </a:p>
        </p:txBody>
      </p:sp>
      <p:sp>
        <p:nvSpPr>
          <p:cNvPr id="6" name="Shape 4"/>
          <p:cNvSpPr/>
          <p:nvPr/>
        </p:nvSpPr>
        <p:spPr>
          <a:xfrm>
            <a:off x="571500" y="966521"/>
            <a:ext cx="8001000" cy="1904695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4944" y="1190549"/>
            <a:ext cx="152705" cy="1527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923544" y="1166774"/>
            <a:ext cx="1713909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Bounding Box 90도 회전 문제</a:t>
            </a:r>
            <a:endParaRPr lang="en-US" sz="1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rcRect t="-3" b="-3"/>
          <a:stretch/>
        </p:blipFill>
        <p:spPr>
          <a:xfrm>
            <a:off x="694945" y="1462126"/>
            <a:ext cx="4701914" cy="523951"/>
          </a:xfrm>
          <a:prstGeom prst="rect">
            <a:avLst/>
          </a:prstGeom>
        </p:spPr>
      </p:pic>
      <p:sp>
        <p:nvSpPr>
          <p:cNvPr id="10" name="Text 6"/>
          <p:cNvSpPr txBox="1"/>
          <p:nvPr/>
        </p:nvSpPr>
        <p:spPr>
          <a:xfrm>
            <a:off x="819302" y="1518818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EF53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BEFORE — 문제 현상</a:t>
            </a:r>
            <a:endParaRPr lang="en-US" sz="800" dirty="0"/>
          </a:p>
        </p:txBody>
      </p:sp>
      <p:sp>
        <p:nvSpPr>
          <p:cNvPr id="11" name="Text 7"/>
          <p:cNvSpPr txBox="1"/>
          <p:nvPr/>
        </p:nvSpPr>
        <p:spPr>
          <a:xfrm>
            <a:off x="819302" y="1662379"/>
            <a:ext cx="4829861" cy="267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세로 촬영 → 메타데이터 남음 → 추론은 가로사진 → jpg 합칠 때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Bbox 좌표 그대로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+ 사진만 세로 회전 → </a:t>
            </a:r>
          </a:p>
          <a:p>
            <a:pPr marL="0" indent="0" algn="l">
              <a:buNone/>
            </a:pPr>
            <a:r>
              <a:rPr lang="en-US" sz="800" b="1" dirty="0" err="1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Bbox가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90도 돌아간 것처럼 보임</a:t>
            </a:r>
            <a:endParaRPr lang="en-US" sz="800" dirty="0"/>
          </a:p>
        </p:txBody>
      </p:sp>
      <p:sp>
        <p:nvSpPr>
          <p:cNvPr id="12" name="Shape 8"/>
          <p:cNvSpPr/>
          <p:nvPr/>
        </p:nvSpPr>
        <p:spPr>
          <a:xfrm>
            <a:off x="694944" y="2100377"/>
            <a:ext cx="1615439" cy="166421"/>
          </a:xfrm>
          <a:prstGeom prst="roundRect">
            <a:avLst>
              <a:gd name="adj" fmla="val 374251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1695" y="2138782"/>
            <a:ext cx="75895" cy="75895"/>
          </a:xfrm>
          <a:prstGeom prst="rect">
            <a:avLst/>
          </a:prstGeom>
        </p:spPr>
      </p:pic>
      <p:sp>
        <p:nvSpPr>
          <p:cNvPr id="14" name="Text 9"/>
          <p:cNvSpPr txBox="1"/>
          <p:nvPr/>
        </p:nvSpPr>
        <p:spPr>
          <a:xfrm>
            <a:off x="875994" y="2100377"/>
            <a:ext cx="1434389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Roboflow auto-orient 전처리</a:t>
            </a:r>
            <a:endParaRPr lang="en-US" sz="8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rcRect l="-14" r="-14"/>
          <a:stretch/>
        </p:blipFill>
        <p:spPr>
          <a:xfrm>
            <a:off x="694945" y="2328977"/>
            <a:ext cx="4701914" cy="390449"/>
          </a:xfrm>
          <a:prstGeom prst="rect">
            <a:avLst/>
          </a:prstGeom>
        </p:spPr>
      </p:pic>
      <p:sp>
        <p:nvSpPr>
          <p:cNvPr id="16" name="Text 10"/>
          <p:cNvSpPr txBox="1"/>
          <p:nvPr/>
        </p:nvSpPr>
        <p:spPr>
          <a:xfrm>
            <a:off x="819302" y="2385670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AFTER — 해결 과정 및 결과</a:t>
            </a:r>
            <a:endParaRPr lang="en-US" sz="800" dirty="0"/>
          </a:p>
        </p:txBody>
      </p:sp>
      <p:sp>
        <p:nvSpPr>
          <p:cNvPr id="17" name="Text 11"/>
          <p:cNvSpPr txBox="1"/>
          <p:nvPr/>
        </p:nvSpPr>
        <p:spPr>
          <a:xfrm>
            <a:off x="819302" y="2529230"/>
            <a:ext cx="486735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Roboflow 다운로드 시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auto-orient 전처리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적용 → 메타데이터 자동 보정 → Bbox 정상 표시</a:t>
            </a:r>
            <a:endParaRPr lang="en-US" sz="800" dirty="0"/>
          </a:p>
        </p:txBody>
      </p:sp>
      <p:sp>
        <p:nvSpPr>
          <p:cNvPr id="21" name="Shape 14"/>
          <p:cNvSpPr/>
          <p:nvPr/>
        </p:nvSpPr>
        <p:spPr>
          <a:xfrm>
            <a:off x="571500" y="2986430"/>
            <a:ext cx="8001000" cy="1904695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2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4944" y="3209544"/>
            <a:ext cx="152705" cy="152705"/>
          </a:xfrm>
          <a:prstGeom prst="rect">
            <a:avLst/>
          </a:prstGeom>
        </p:spPr>
      </p:pic>
      <p:sp>
        <p:nvSpPr>
          <p:cNvPr id="23" name="Text 15"/>
          <p:cNvSpPr txBox="1"/>
          <p:nvPr/>
        </p:nvSpPr>
        <p:spPr>
          <a:xfrm>
            <a:off x="923544" y="3185770"/>
            <a:ext cx="102504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모델 선택 문제</a:t>
            </a:r>
            <a:endParaRPr lang="en-US" sz="1000" dirty="0"/>
          </a:p>
        </p:txBody>
      </p:sp>
      <p:pic>
        <p:nvPicPr>
          <p:cNvPr id="24" name="Image 6" descr="preencoded.png"/>
          <p:cNvPicPr>
            <a:picLocks noChangeAspect="1"/>
          </p:cNvPicPr>
          <p:nvPr/>
        </p:nvPicPr>
        <p:blipFill>
          <a:blip r:embed="rId8"/>
          <a:srcRect l="-14" r="-14"/>
          <a:stretch/>
        </p:blipFill>
        <p:spPr>
          <a:xfrm>
            <a:off x="694944" y="3481121"/>
            <a:ext cx="4701915" cy="390449"/>
          </a:xfrm>
          <a:prstGeom prst="rect">
            <a:avLst/>
          </a:prstGeom>
        </p:spPr>
      </p:pic>
      <p:sp>
        <p:nvSpPr>
          <p:cNvPr id="25" name="Text 16"/>
          <p:cNvSpPr txBox="1"/>
          <p:nvPr/>
        </p:nvSpPr>
        <p:spPr>
          <a:xfrm>
            <a:off x="819302" y="3538728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EF53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BEFORE — 문제 현상</a:t>
            </a:r>
            <a:endParaRPr lang="en-US" sz="800" dirty="0"/>
          </a:p>
        </p:txBody>
      </p:sp>
      <p:sp>
        <p:nvSpPr>
          <p:cNvPr id="26" name="Text 17"/>
          <p:cNvSpPr txBox="1"/>
          <p:nvPr/>
        </p:nvSpPr>
        <p:spPr>
          <a:xfrm>
            <a:off x="819302" y="3681374"/>
            <a:ext cx="486735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yolo11n-obb.pt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tflite </a:t>
            </a:r>
            <a:r>
              <a:rPr lang="en-US" sz="8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변환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8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미지원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yolo11n-seg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추론 시간 과다 예상 → 온디바이스 배포 불가</a:t>
            </a:r>
            <a:endParaRPr lang="en-US" sz="800" dirty="0"/>
          </a:p>
        </p:txBody>
      </p:sp>
      <p:sp>
        <p:nvSpPr>
          <p:cNvPr id="27" name="Shape 18"/>
          <p:cNvSpPr/>
          <p:nvPr/>
        </p:nvSpPr>
        <p:spPr>
          <a:xfrm>
            <a:off x="694944" y="3985870"/>
            <a:ext cx="1341120" cy="124359"/>
          </a:xfrm>
          <a:prstGeom prst="roundRect">
            <a:avLst>
              <a:gd name="adj" fmla="val 374251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8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61695" y="4024274"/>
            <a:ext cx="75895" cy="75895"/>
          </a:xfrm>
          <a:prstGeom prst="rect">
            <a:avLst/>
          </a:prstGeom>
        </p:spPr>
      </p:pic>
      <p:sp>
        <p:nvSpPr>
          <p:cNvPr id="29" name="Text 19"/>
          <p:cNvSpPr txBox="1"/>
          <p:nvPr/>
        </p:nvSpPr>
        <p:spPr>
          <a:xfrm>
            <a:off x="875995" y="3985870"/>
            <a:ext cx="1072591" cy="1243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yolo26n.pt 모델로 변경</a:t>
            </a:r>
            <a:endParaRPr lang="en-US" sz="800" dirty="0"/>
          </a:p>
        </p:txBody>
      </p:sp>
      <p:pic>
        <p:nvPicPr>
          <p:cNvPr id="30" name="Image 8" descr="preencoded.png"/>
          <p:cNvPicPr>
            <a:picLocks noChangeAspect="1"/>
          </p:cNvPicPr>
          <p:nvPr/>
        </p:nvPicPr>
        <p:blipFill>
          <a:blip r:embed="rId6"/>
          <a:srcRect l="-14" r="-14"/>
          <a:stretch/>
        </p:blipFill>
        <p:spPr>
          <a:xfrm>
            <a:off x="694944" y="4214470"/>
            <a:ext cx="4701915" cy="390449"/>
          </a:xfrm>
          <a:prstGeom prst="rect">
            <a:avLst/>
          </a:prstGeom>
        </p:spPr>
      </p:pic>
      <p:sp>
        <p:nvSpPr>
          <p:cNvPr id="31" name="Text 20"/>
          <p:cNvSpPr txBox="1"/>
          <p:nvPr/>
        </p:nvSpPr>
        <p:spPr>
          <a:xfrm>
            <a:off x="819302" y="4272077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AFTER — 해결 과정 및 결과</a:t>
            </a:r>
            <a:endParaRPr lang="en-US" sz="800" dirty="0"/>
          </a:p>
        </p:txBody>
      </p:sp>
      <p:sp>
        <p:nvSpPr>
          <p:cNvPr id="32" name="Text 21"/>
          <p:cNvSpPr txBox="1"/>
          <p:nvPr/>
        </p:nvSpPr>
        <p:spPr>
          <a:xfrm>
            <a:off x="819302" y="4414723"/>
            <a:ext cx="486735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yolo26n.pt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활용 → tflite 변환 지원 + 빠른 추론 속도 → 온디바이스 배포 성공</a:t>
            </a:r>
            <a:endParaRPr lang="en-US" sz="800" dirty="0"/>
          </a:p>
        </p:txBody>
      </p:sp>
      <p:sp>
        <p:nvSpPr>
          <p:cNvPr id="36" name="Text 24"/>
          <p:cNvSpPr txBox="1"/>
          <p:nvPr/>
        </p:nvSpPr>
        <p:spPr>
          <a:xfrm>
            <a:off x="8460943" y="4886554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24 / 30</a:t>
            </a:r>
            <a:endParaRPr lang="en-US" sz="800" dirty="0"/>
          </a:p>
        </p:txBody>
      </p:sp>
      <p:pic>
        <p:nvPicPr>
          <p:cNvPr id="37" name="Image 10" descr="preencoded.png"/>
          <p:cNvPicPr>
            <a:picLocks noChangeAspect="1"/>
          </p:cNvPicPr>
          <p:nvPr/>
        </p:nvPicPr>
        <p:blipFill>
          <a:blip r:embed="rId10"/>
          <a:srcRect l="-32" r="-32"/>
          <a:stretch/>
        </p:blipFill>
        <p:spPr>
          <a:xfrm>
            <a:off x="733349" y="976579"/>
            <a:ext cx="527609" cy="185623"/>
          </a:xfrm>
          <a:prstGeom prst="rect">
            <a:avLst/>
          </a:prstGeom>
        </p:spPr>
      </p:pic>
      <p:sp>
        <p:nvSpPr>
          <p:cNvPr id="38" name="Text 25"/>
          <p:cNvSpPr txBox="1"/>
          <p:nvPr/>
        </p:nvSpPr>
        <p:spPr>
          <a:xfrm>
            <a:off x="809244" y="1004926"/>
            <a:ext cx="4572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ISSUE 03</a:t>
            </a:r>
            <a:endParaRPr lang="en-US" sz="800" dirty="0"/>
          </a:p>
        </p:txBody>
      </p:sp>
      <p:pic>
        <p:nvPicPr>
          <p:cNvPr id="39" name="Image 11" descr="preencoded.png"/>
          <p:cNvPicPr>
            <a:picLocks noChangeAspect="1"/>
          </p:cNvPicPr>
          <p:nvPr/>
        </p:nvPicPr>
        <p:blipFill>
          <a:blip r:embed="rId10"/>
          <a:srcRect l="-32" r="-32"/>
          <a:stretch/>
        </p:blipFill>
        <p:spPr>
          <a:xfrm>
            <a:off x="733349" y="2995574"/>
            <a:ext cx="527609" cy="185623"/>
          </a:xfrm>
          <a:prstGeom prst="rect">
            <a:avLst/>
          </a:prstGeom>
        </p:spPr>
      </p:pic>
      <p:sp>
        <p:nvSpPr>
          <p:cNvPr id="40" name="Text 26"/>
          <p:cNvSpPr txBox="1"/>
          <p:nvPr/>
        </p:nvSpPr>
        <p:spPr>
          <a:xfrm>
            <a:off x="809244" y="3023921"/>
            <a:ext cx="4572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ISSUE 04</a:t>
            </a:r>
            <a:endParaRPr lang="en-US" sz="800" dirty="0"/>
          </a:p>
        </p:txBody>
      </p:sp>
      <p:sp>
        <p:nvSpPr>
          <p:cNvPr id="41" name="Text 27"/>
          <p:cNvSpPr txBox="1"/>
          <p:nvPr/>
        </p:nvSpPr>
        <p:spPr>
          <a:xfrm>
            <a:off x="6495898" y="190195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42" name="Text 28"/>
          <p:cNvSpPr txBox="1"/>
          <p:nvPr/>
        </p:nvSpPr>
        <p:spPr>
          <a:xfrm>
            <a:off x="6823253" y="190195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43" name="Text 29"/>
          <p:cNvSpPr txBox="1"/>
          <p:nvPr/>
        </p:nvSpPr>
        <p:spPr>
          <a:xfrm>
            <a:off x="7063740" y="190195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44" name="Text 30"/>
          <p:cNvSpPr txBox="1"/>
          <p:nvPr/>
        </p:nvSpPr>
        <p:spPr>
          <a:xfrm>
            <a:off x="7478878" y="190195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45" name="Text 31"/>
          <p:cNvSpPr txBox="1"/>
          <p:nvPr/>
        </p:nvSpPr>
        <p:spPr>
          <a:xfrm>
            <a:off x="7806233" y="190195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46" name="Text 32"/>
          <p:cNvSpPr txBox="1"/>
          <p:nvPr/>
        </p:nvSpPr>
        <p:spPr>
          <a:xfrm>
            <a:off x="8396935" y="190195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pic>
        <p:nvPicPr>
          <p:cNvPr id="48" name="그림 47" descr="텍스트, 그래픽 디자인, 디자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88F02E-50B7-609B-865F-4532DFC6818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4568" r="21323"/>
          <a:stretch>
            <a:fillRect/>
          </a:stretch>
        </p:blipFill>
        <p:spPr>
          <a:xfrm>
            <a:off x="5513268" y="1031064"/>
            <a:ext cx="2942822" cy="1718387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D818343A-5E9A-D9F3-7CF2-CF93C8803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48" b="53592"/>
          <a:stretch>
            <a:fillRect/>
          </a:stretch>
        </p:blipFill>
        <p:spPr>
          <a:xfrm>
            <a:off x="5542752" y="4071823"/>
            <a:ext cx="2854183" cy="510727"/>
          </a:xfrm>
          <a:prstGeom prst="rect">
            <a:avLst/>
          </a:prstGeom>
        </p:spPr>
      </p:pic>
      <p:pic>
        <p:nvPicPr>
          <p:cNvPr id="52" name="그림 5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59CBAB-97B4-9AAF-EB4A-ACCB94CD47C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3472"/>
          <a:stretch>
            <a:fillRect/>
          </a:stretch>
        </p:blipFill>
        <p:spPr>
          <a:xfrm>
            <a:off x="5542752" y="3420709"/>
            <a:ext cx="2854183" cy="507555"/>
          </a:xfrm>
          <a:prstGeom prst="rect">
            <a:avLst/>
          </a:prstGeom>
        </p:spPr>
      </p:pic>
      <p:pic>
        <p:nvPicPr>
          <p:cNvPr id="19" name="그림 18" descr="라인, 패턴, 사각형, 대칭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964B54-CA33-E530-80F3-7FA92657F9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172" y="1639264"/>
            <a:ext cx="1425588" cy="105574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571500" y="333756"/>
            <a:ext cx="8115300" cy="3145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센서 &amp; 오디오 트러블슈팅 (Part 1)</a:t>
            </a:r>
            <a:endParaRPr lang="en-US" sz="1600" dirty="0"/>
          </a:p>
        </p:txBody>
      </p:sp>
      <p:sp>
        <p:nvSpPr>
          <p:cNvPr id="5" name="Text 3"/>
          <p:cNvSpPr txBox="1"/>
          <p:nvPr/>
        </p:nvSpPr>
        <p:spPr>
          <a:xfrm>
            <a:off x="571500" y="676656"/>
            <a:ext cx="81153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Sensor &amp; Audio Troubleshooting: TTS &amp; Navigation</a:t>
            </a:r>
            <a:endParaRPr lang="en-US" sz="800" dirty="0"/>
          </a:p>
        </p:txBody>
      </p:sp>
      <p:sp>
        <p:nvSpPr>
          <p:cNvPr id="6" name="Shape 4"/>
          <p:cNvSpPr/>
          <p:nvPr/>
        </p:nvSpPr>
        <p:spPr>
          <a:xfrm>
            <a:off x="571500" y="966521"/>
            <a:ext cx="8001000" cy="1904695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rcRect t="-180" b="-180"/>
          <a:stretch/>
        </p:blipFill>
        <p:spPr>
          <a:xfrm>
            <a:off x="694944" y="1190549"/>
            <a:ext cx="190195" cy="1527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961949" y="1166774"/>
            <a:ext cx="248716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TTS 음성 안내 중복 및 청각 피로도</a:t>
            </a:r>
            <a:endParaRPr lang="en-US" sz="1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rcRect l="-14" r="-14"/>
          <a:stretch/>
        </p:blipFill>
        <p:spPr>
          <a:xfrm>
            <a:off x="694944" y="1462126"/>
            <a:ext cx="3877056" cy="390449"/>
          </a:xfrm>
          <a:prstGeom prst="rect">
            <a:avLst/>
          </a:prstGeom>
        </p:spPr>
      </p:pic>
      <p:sp>
        <p:nvSpPr>
          <p:cNvPr id="10" name="Text 6"/>
          <p:cNvSpPr txBox="1"/>
          <p:nvPr/>
        </p:nvSpPr>
        <p:spPr>
          <a:xfrm>
            <a:off x="819302" y="1518818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EF53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BEFORE — 문제 현상</a:t>
            </a:r>
            <a:endParaRPr lang="en-US" sz="800" dirty="0"/>
          </a:p>
        </p:txBody>
      </p:sp>
      <p:sp>
        <p:nvSpPr>
          <p:cNvPr id="11" name="Text 7"/>
          <p:cNvSpPr txBox="1"/>
          <p:nvPr/>
        </p:nvSpPr>
        <p:spPr>
          <a:xfrm>
            <a:off x="819302" y="1662379"/>
            <a:ext cx="486735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AI가 초당 수십 프레임 감지 →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TTS 겹침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→ 주변 소리 못 들음</a:t>
            </a:r>
            <a:endParaRPr lang="en-US" sz="800" dirty="0"/>
          </a:p>
        </p:txBody>
      </p:sp>
      <p:sp>
        <p:nvSpPr>
          <p:cNvPr id="12" name="Shape 8"/>
          <p:cNvSpPr/>
          <p:nvPr/>
        </p:nvSpPr>
        <p:spPr>
          <a:xfrm>
            <a:off x="694944" y="1966874"/>
            <a:ext cx="1627632" cy="167336"/>
          </a:xfrm>
          <a:prstGeom prst="roundRect">
            <a:avLst>
              <a:gd name="adj" fmla="val 374251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1695" y="2005279"/>
            <a:ext cx="75895" cy="75895"/>
          </a:xfrm>
          <a:prstGeom prst="rect">
            <a:avLst/>
          </a:prstGeom>
        </p:spPr>
      </p:pic>
      <p:sp>
        <p:nvSpPr>
          <p:cNvPr id="14" name="Text 9"/>
          <p:cNvSpPr txBox="1"/>
          <p:nvPr/>
        </p:nvSpPr>
        <p:spPr>
          <a:xfrm>
            <a:off x="875995" y="1966874"/>
            <a:ext cx="1403909" cy="185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Throttling &amp; Priority Queue</a:t>
            </a:r>
            <a:endParaRPr lang="en-US" sz="8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rcRect l="-14" r="-14"/>
          <a:stretch/>
        </p:blipFill>
        <p:spPr>
          <a:xfrm>
            <a:off x="694945" y="2195474"/>
            <a:ext cx="3877056" cy="390449"/>
          </a:xfrm>
          <a:prstGeom prst="rect">
            <a:avLst/>
          </a:prstGeom>
        </p:spPr>
      </p:pic>
      <p:sp>
        <p:nvSpPr>
          <p:cNvPr id="16" name="Text 10"/>
          <p:cNvSpPr txBox="1"/>
          <p:nvPr/>
        </p:nvSpPr>
        <p:spPr>
          <a:xfrm>
            <a:off x="819302" y="2253082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AFTER — 해결 과정 및 결과</a:t>
            </a:r>
            <a:endParaRPr lang="en-US" sz="800" dirty="0"/>
          </a:p>
        </p:txBody>
      </p:sp>
      <p:sp>
        <p:nvSpPr>
          <p:cNvPr id="17" name="Text 11"/>
          <p:cNvSpPr txBox="1"/>
          <p:nvPr/>
        </p:nvSpPr>
        <p:spPr>
          <a:xfrm>
            <a:off x="819302" y="2395728"/>
            <a:ext cx="494416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동일 객체 3초 차단 +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거리 기반 우선순위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→ 안내 피로도 최소화</a:t>
            </a:r>
            <a:endParaRPr lang="en-US" sz="800" dirty="0"/>
          </a:p>
        </p:txBody>
      </p:sp>
      <p:sp>
        <p:nvSpPr>
          <p:cNvPr id="21" name="Shape 14"/>
          <p:cNvSpPr/>
          <p:nvPr/>
        </p:nvSpPr>
        <p:spPr>
          <a:xfrm>
            <a:off x="571500" y="2986430"/>
            <a:ext cx="8001000" cy="1904695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2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4944" y="3209544"/>
            <a:ext cx="152705" cy="152705"/>
          </a:xfrm>
          <a:prstGeom prst="rect">
            <a:avLst/>
          </a:prstGeom>
        </p:spPr>
      </p:pic>
      <p:sp>
        <p:nvSpPr>
          <p:cNvPr id="23" name="Text 15"/>
          <p:cNvSpPr txBox="1"/>
          <p:nvPr/>
        </p:nvSpPr>
        <p:spPr>
          <a:xfrm>
            <a:off x="923544" y="3185770"/>
            <a:ext cx="256032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저속 보행 시 내비게이션 화살표 떨림</a:t>
            </a:r>
            <a:endParaRPr lang="en-US" sz="1000" dirty="0"/>
          </a:p>
        </p:txBody>
      </p:sp>
      <p:pic>
        <p:nvPicPr>
          <p:cNvPr id="24" name="Image 6" descr="preencoded.png"/>
          <p:cNvPicPr>
            <a:picLocks noChangeAspect="1"/>
          </p:cNvPicPr>
          <p:nvPr/>
        </p:nvPicPr>
        <p:blipFill>
          <a:blip r:embed="rId4"/>
          <a:srcRect l="-14" r="-14"/>
          <a:stretch/>
        </p:blipFill>
        <p:spPr>
          <a:xfrm>
            <a:off x="694944" y="3481121"/>
            <a:ext cx="3877057" cy="390449"/>
          </a:xfrm>
          <a:prstGeom prst="rect">
            <a:avLst/>
          </a:prstGeom>
        </p:spPr>
      </p:pic>
      <p:sp>
        <p:nvSpPr>
          <p:cNvPr id="25" name="Text 16"/>
          <p:cNvSpPr txBox="1"/>
          <p:nvPr/>
        </p:nvSpPr>
        <p:spPr>
          <a:xfrm>
            <a:off x="819302" y="3538728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EF53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BEFORE — 문제 현상</a:t>
            </a:r>
            <a:endParaRPr lang="en-US" sz="800" dirty="0"/>
          </a:p>
        </p:txBody>
      </p:sp>
      <p:sp>
        <p:nvSpPr>
          <p:cNvPr id="26" name="Text 17"/>
          <p:cNvSpPr txBox="1"/>
          <p:nvPr/>
        </p:nvSpPr>
        <p:spPr>
          <a:xfrm>
            <a:off x="819302" y="3681374"/>
            <a:ext cx="494416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저속/정지 시 GPS로 방향 못 잡음 →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화살표 지그재그 회전</a:t>
            </a:r>
            <a:endParaRPr lang="en-US" sz="800" dirty="0"/>
          </a:p>
        </p:txBody>
      </p:sp>
      <p:sp>
        <p:nvSpPr>
          <p:cNvPr id="27" name="Shape 18"/>
          <p:cNvSpPr/>
          <p:nvPr/>
        </p:nvSpPr>
        <p:spPr>
          <a:xfrm>
            <a:off x="694944" y="3985870"/>
            <a:ext cx="1243584" cy="147217"/>
          </a:xfrm>
          <a:prstGeom prst="roundRect">
            <a:avLst>
              <a:gd name="adj" fmla="val 374251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8" name="Image 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1695" y="4024274"/>
            <a:ext cx="75895" cy="75895"/>
          </a:xfrm>
          <a:prstGeom prst="rect">
            <a:avLst/>
          </a:prstGeom>
        </p:spPr>
      </p:pic>
      <p:sp>
        <p:nvSpPr>
          <p:cNvPr id="29" name="Text 19"/>
          <p:cNvSpPr txBox="1"/>
          <p:nvPr/>
        </p:nvSpPr>
        <p:spPr>
          <a:xfrm>
            <a:off x="875994" y="3985870"/>
            <a:ext cx="1062533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Sensor Fusion &amp; LPF</a:t>
            </a:r>
            <a:endParaRPr lang="en-US" sz="800" dirty="0"/>
          </a:p>
        </p:txBody>
      </p:sp>
      <p:pic>
        <p:nvPicPr>
          <p:cNvPr id="30" name="Image 8" descr="preencoded.png"/>
          <p:cNvPicPr>
            <a:picLocks noChangeAspect="1"/>
          </p:cNvPicPr>
          <p:nvPr/>
        </p:nvPicPr>
        <p:blipFill>
          <a:blip r:embed="rId6"/>
          <a:srcRect l="-14" r="-14"/>
          <a:stretch/>
        </p:blipFill>
        <p:spPr>
          <a:xfrm>
            <a:off x="694945" y="4214470"/>
            <a:ext cx="3877056" cy="390449"/>
          </a:xfrm>
          <a:prstGeom prst="rect">
            <a:avLst/>
          </a:prstGeom>
        </p:spPr>
      </p:pic>
      <p:sp>
        <p:nvSpPr>
          <p:cNvPr id="31" name="Text 20"/>
          <p:cNvSpPr txBox="1"/>
          <p:nvPr/>
        </p:nvSpPr>
        <p:spPr>
          <a:xfrm>
            <a:off x="819302" y="4272077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AFTER — 해결 과정 및 결과</a:t>
            </a:r>
            <a:endParaRPr lang="en-US" sz="800" dirty="0"/>
          </a:p>
        </p:txBody>
      </p:sp>
      <p:sp>
        <p:nvSpPr>
          <p:cNvPr id="32" name="Text 21"/>
          <p:cNvSpPr txBox="1"/>
          <p:nvPr/>
        </p:nvSpPr>
        <p:spPr>
          <a:xfrm>
            <a:off x="819302" y="4414723"/>
            <a:ext cx="486735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자기계 센서 + GPS 합성 +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LPF(alpha=0.15)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→ 부드러운 방향 전환</a:t>
            </a:r>
            <a:endParaRPr lang="en-US" sz="800" dirty="0"/>
          </a:p>
        </p:txBody>
      </p:sp>
      <p:sp>
        <p:nvSpPr>
          <p:cNvPr id="36" name="Text 24"/>
          <p:cNvSpPr txBox="1"/>
          <p:nvPr/>
        </p:nvSpPr>
        <p:spPr>
          <a:xfrm>
            <a:off x="8460943" y="4886554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25 / 30</a:t>
            </a:r>
            <a:endParaRPr lang="en-US" sz="800" dirty="0"/>
          </a:p>
        </p:txBody>
      </p:sp>
      <p:pic>
        <p:nvPicPr>
          <p:cNvPr id="37" name="Image 10" descr="preencoded.png"/>
          <p:cNvPicPr>
            <a:picLocks noChangeAspect="1"/>
          </p:cNvPicPr>
          <p:nvPr/>
        </p:nvPicPr>
        <p:blipFill>
          <a:blip r:embed="rId9"/>
          <a:srcRect l="-32" r="-32"/>
          <a:stretch/>
        </p:blipFill>
        <p:spPr>
          <a:xfrm>
            <a:off x="733349" y="976579"/>
            <a:ext cx="527609" cy="185623"/>
          </a:xfrm>
          <a:prstGeom prst="rect">
            <a:avLst/>
          </a:prstGeom>
        </p:spPr>
      </p:pic>
      <p:sp>
        <p:nvSpPr>
          <p:cNvPr id="38" name="Text 25"/>
          <p:cNvSpPr txBox="1"/>
          <p:nvPr/>
        </p:nvSpPr>
        <p:spPr>
          <a:xfrm>
            <a:off x="809244" y="1004926"/>
            <a:ext cx="4572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ISSUE 01</a:t>
            </a:r>
            <a:endParaRPr lang="en-US" sz="800" dirty="0"/>
          </a:p>
        </p:txBody>
      </p:sp>
      <p:pic>
        <p:nvPicPr>
          <p:cNvPr id="39" name="Image 11" descr="preencoded.png"/>
          <p:cNvPicPr>
            <a:picLocks noChangeAspect="1"/>
          </p:cNvPicPr>
          <p:nvPr/>
        </p:nvPicPr>
        <p:blipFill>
          <a:blip r:embed="rId9"/>
          <a:srcRect l="-32" r="-32"/>
          <a:stretch/>
        </p:blipFill>
        <p:spPr>
          <a:xfrm>
            <a:off x="733349" y="2995574"/>
            <a:ext cx="527609" cy="185623"/>
          </a:xfrm>
          <a:prstGeom prst="rect">
            <a:avLst/>
          </a:prstGeom>
        </p:spPr>
      </p:pic>
      <p:sp>
        <p:nvSpPr>
          <p:cNvPr id="40" name="Text 26"/>
          <p:cNvSpPr txBox="1"/>
          <p:nvPr/>
        </p:nvSpPr>
        <p:spPr>
          <a:xfrm>
            <a:off x="809244" y="3023921"/>
            <a:ext cx="4572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ISSUE 02</a:t>
            </a:r>
            <a:endParaRPr lang="en-US" sz="800" dirty="0"/>
          </a:p>
        </p:txBody>
      </p:sp>
      <p:sp>
        <p:nvSpPr>
          <p:cNvPr id="41" name="Text 27"/>
          <p:cNvSpPr txBox="1"/>
          <p:nvPr/>
        </p:nvSpPr>
        <p:spPr>
          <a:xfrm>
            <a:off x="6495898" y="190195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42" name="Text 28"/>
          <p:cNvSpPr txBox="1"/>
          <p:nvPr/>
        </p:nvSpPr>
        <p:spPr>
          <a:xfrm>
            <a:off x="6823253" y="190195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43" name="Text 29"/>
          <p:cNvSpPr txBox="1"/>
          <p:nvPr/>
        </p:nvSpPr>
        <p:spPr>
          <a:xfrm>
            <a:off x="7063740" y="190195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44" name="Text 30"/>
          <p:cNvSpPr txBox="1"/>
          <p:nvPr/>
        </p:nvSpPr>
        <p:spPr>
          <a:xfrm>
            <a:off x="7478878" y="190195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45" name="Text 31"/>
          <p:cNvSpPr txBox="1"/>
          <p:nvPr/>
        </p:nvSpPr>
        <p:spPr>
          <a:xfrm>
            <a:off x="7806233" y="190195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46" name="Text 32"/>
          <p:cNvSpPr txBox="1"/>
          <p:nvPr/>
        </p:nvSpPr>
        <p:spPr>
          <a:xfrm>
            <a:off x="8396935" y="190195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pic>
        <p:nvPicPr>
          <p:cNvPr id="48" name="그림 47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336C93A-B438-F9C4-937B-7E716C7563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6032" y="1190549"/>
            <a:ext cx="3518017" cy="1620304"/>
          </a:xfrm>
          <a:prstGeom prst="rect">
            <a:avLst/>
          </a:prstGeom>
        </p:spPr>
      </p:pic>
      <p:pic>
        <p:nvPicPr>
          <p:cNvPr id="50" name="그림 49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E8BEC17-4649-B4D4-98D0-D682EB4541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9668" y="1438678"/>
            <a:ext cx="3868687" cy="1195380"/>
          </a:xfrm>
          <a:prstGeom prst="rect">
            <a:avLst/>
          </a:prstGeom>
        </p:spPr>
      </p:pic>
      <p:pic>
        <p:nvPicPr>
          <p:cNvPr id="52" name="그림 5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D91B6FF-6151-B1F6-C252-A92C239B92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4611" y="3077570"/>
            <a:ext cx="3610564" cy="1750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571500" y="333756"/>
            <a:ext cx="8115300" cy="3145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센서 &amp; 오디오 트러블슈팅 (Part 2)</a:t>
            </a:r>
            <a:endParaRPr lang="en-US" sz="1600" dirty="0"/>
          </a:p>
        </p:txBody>
      </p:sp>
      <p:sp>
        <p:nvSpPr>
          <p:cNvPr id="5" name="Text 3"/>
          <p:cNvSpPr txBox="1"/>
          <p:nvPr/>
        </p:nvSpPr>
        <p:spPr>
          <a:xfrm>
            <a:off x="571500" y="676656"/>
            <a:ext cx="81153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Sensor &amp; Audio Troubleshooting: Navigation &amp; Accessibility</a:t>
            </a:r>
            <a:endParaRPr lang="en-US" sz="800" dirty="0"/>
          </a:p>
        </p:txBody>
      </p:sp>
      <p:sp>
        <p:nvSpPr>
          <p:cNvPr id="6" name="Shape 4"/>
          <p:cNvSpPr/>
          <p:nvPr/>
        </p:nvSpPr>
        <p:spPr>
          <a:xfrm>
            <a:off x="571500" y="966521"/>
            <a:ext cx="8001000" cy="1904695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4944" y="1190549"/>
            <a:ext cx="152705" cy="1527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923544" y="1166774"/>
            <a:ext cx="241858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체크포인트 이탈 및 스킵 자동 처리</a:t>
            </a:r>
            <a:endParaRPr lang="en-US" sz="1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rcRect l="-14" r="-14"/>
          <a:stretch/>
        </p:blipFill>
        <p:spPr>
          <a:xfrm>
            <a:off x="694944" y="1462126"/>
            <a:ext cx="3117401" cy="390449"/>
          </a:xfrm>
          <a:prstGeom prst="rect">
            <a:avLst/>
          </a:prstGeom>
        </p:spPr>
      </p:pic>
      <p:sp>
        <p:nvSpPr>
          <p:cNvPr id="10" name="Text 6"/>
          <p:cNvSpPr txBox="1"/>
          <p:nvPr/>
        </p:nvSpPr>
        <p:spPr>
          <a:xfrm>
            <a:off x="819302" y="1518818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EF53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BEFORE — 문제 현상</a:t>
            </a:r>
            <a:endParaRPr lang="en-US" sz="800" dirty="0"/>
          </a:p>
        </p:txBody>
      </p:sp>
      <p:sp>
        <p:nvSpPr>
          <p:cNvPr id="11" name="Text 7"/>
          <p:cNvSpPr txBox="1"/>
          <p:nvPr/>
        </p:nvSpPr>
        <p:spPr>
          <a:xfrm>
            <a:off x="819302" y="1662379"/>
            <a:ext cx="494416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경로 이탈 후 다음 지점 도달 →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이전 지점 복귀 무한 루프</a:t>
            </a:r>
            <a:endParaRPr lang="en-US" sz="800" dirty="0"/>
          </a:p>
        </p:txBody>
      </p:sp>
      <p:sp>
        <p:nvSpPr>
          <p:cNvPr id="12" name="Shape 8"/>
          <p:cNvSpPr/>
          <p:nvPr/>
        </p:nvSpPr>
        <p:spPr>
          <a:xfrm>
            <a:off x="694944" y="1966874"/>
            <a:ext cx="1932431" cy="167336"/>
          </a:xfrm>
          <a:prstGeom prst="roundRect">
            <a:avLst>
              <a:gd name="adj" fmla="val 374251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1695" y="2005279"/>
            <a:ext cx="75895" cy="75895"/>
          </a:xfrm>
          <a:prstGeom prst="rect">
            <a:avLst/>
          </a:prstGeom>
        </p:spPr>
      </p:pic>
      <p:sp>
        <p:nvSpPr>
          <p:cNvPr id="14" name="Text 9"/>
          <p:cNvSpPr txBox="1"/>
          <p:nvPr/>
        </p:nvSpPr>
        <p:spPr>
          <a:xfrm>
            <a:off x="875994" y="1966874"/>
            <a:ext cx="1751381" cy="185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미래 지점 역순 탐색 (Reverse Search)</a:t>
            </a:r>
            <a:endParaRPr lang="en-US" sz="8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rcRect l="-14" r="-14"/>
          <a:stretch/>
        </p:blipFill>
        <p:spPr>
          <a:xfrm>
            <a:off x="694944" y="2195474"/>
            <a:ext cx="3117401" cy="390449"/>
          </a:xfrm>
          <a:prstGeom prst="rect">
            <a:avLst/>
          </a:prstGeom>
        </p:spPr>
      </p:pic>
      <p:sp>
        <p:nvSpPr>
          <p:cNvPr id="16" name="Text 10"/>
          <p:cNvSpPr txBox="1"/>
          <p:nvPr/>
        </p:nvSpPr>
        <p:spPr>
          <a:xfrm>
            <a:off x="819302" y="2253082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AFTER — 해결 과정 및 결과</a:t>
            </a:r>
            <a:endParaRPr lang="en-US" sz="800" dirty="0"/>
          </a:p>
        </p:txBody>
      </p:sp>
      <p:sp>
        <p:nvSpPr>
          <p:cNvPr id="17" name="Text 11"/>
          <p:cNvSpPr txBox="1"/>
          <p:nvPr/>
        </p:nvSpPr>
        <p:spPr>
          <a:xfrm>
            <a:off x="819302" y="2395728"/>
            <a:ext cx="494416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15m 이내 미래 지점 역순 탐색 →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건너뛴 지점 자동 완료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→ 최적 안내</a:t>
            </a:r>
            <a:endParaRPr lang="en-US" sz="800" dirty="0"/>
          </a:p>
        </p:txBody>
      </p:sp>
      <p:sp>
        <p:nvSpPr>
          <p:cNvPr id="21" name="Shape 14"/>
          <p:cNvSpPr/>
          <p:nvPr/>
        </p:nvSpPr>
        <p:spPr>
          <a:xfrm>
            <a:off x="571500" y="2986430"/>
            <a:ext cx="8001000" cy="1904695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2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4944" y="3209544"/>
            <a:ext cx="152705" cy="152705"/>
          </a:xfrm>
          <a:prstGeom prst="rect">
            <a:avLst/>
          </a:prstGeom>
        </p:spPr>
      </p:pic>
      <p:sp>
        <p:nvSpPr>
          <p:cNvPr id="23" name="Text 15"/>
          <p:cNvSpPr txBox="1"/>
          <p:nvPr/>
        </p:nvSpPr>
        <p:spPr>
          <a:xfrm>
            <a:off x="923544" y="3185770"/>
            <a:ext cx="2120494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제로 배리어(Zero-Barrier) UX</a:t>
            </a:r>
            <a:endParaRPr lang="en-US" sz="1000" dirty="0"/>
          </a:p>
        </p:txBody>
      </p:sp>
      <p:pic>
        <p:nvPicPr>
          <p:cNvPr id="24" name="Image 6" descr="preencoded.png"/>
          <p:cNvPicPr>
            <a:picLocks noChangeAspect="1"/>
          </p:cNvPicPr>
          <p:nvPr/>
        </p:nvPicPr>
        <p:blipFill>
          <a:blip r:embed="rId4"/>
          <a:srcRect l="-14" r="-14"/>
          <a:stretch/>
        </p:blipFill>
        <p:spPr>
          <a:xfrm>
            <a:off x="694944" y="3481121"/>
            <a:ext cx="3117401" cy="390449"/>
          </a:xfrm>
          <a:prstGeom prst="rect">
            <a:avLst/>
          </a:prstGeom>
        </p:spPr>
      </p:pic>
      <p:sp>
        <p:nvSpPr>
          <p:cNvPr id="25" name="Text 16"/>
          <p:cNvSpPr txBox="1"/>
          <p:nvPr/>
        </p:nvSpPr>
        <p:spPr>
          <a:xfrm>
            <a:off x="819302" y="3538728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EF53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BEFORE — 문제 현상</a:t>
            </a:r>
            <a:endParaRPr lang="en-US" sz="800" dirty="0"/>
          </a:p>
        </p:txBody>
      </p:sp>
      <p:sp>
        <p:nvSpPr>
          <p:cNvPr id="26" name="Text 17"/>
          <p:cNvSpPr txBox="1"/>
          <p:nvPr/>
        </p:nvSpPr>
        <p:spPr>
          <a:xfrm>
            <a:off x="819302" y="3681374"/>
            <a:ext cx="494416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스크린 리더 실행 번거로움 +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오터치 종료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+ 음성 인식 실패</a:t>
            </a:r>
            <a:endParaRPr lang="en-US" sz="800" dirty="0"/>
          </a:p>
        </p:txBody>
      </p:sp>
      <p:sp>
        <p:nvSpPr>
          <p:cNvPr id="27" name="Shape 18"/>
          <p:cNvSpPr/>
          <p:nvPr/>
        </p:nvSpPr>
        <p:spPr>
          <a:xfrm>
            <a:off x="694944" y="3985870"/>
            <a:ext cx="1780032" cy="152705"/>
          </a:xfrm>
          <a:prstGeom prst="roundRect">
            <a:avLst>
              <a:gd name="adj" fmla="val 374251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8" name="Image 7" descr="preencoded.png"/>
          <p:cNvPicPr>
            <a:picLocks noChangeAspect="1"/>
          </p:cNvPicPr>
          <p:nvPr/>
        </p:nvPicPr>
        <p:blipFill>
          <a:blip r:embed="rId8"/>
          <a:srcRect l="-258" r="-258"/>
          <a:stretch/>
        </p:blipFill>
        <p:spPr>
          <a:xfrm>
            <a:off x="761695" y="4024274"/>
            <a:ext cx="66751" cy="75895"/>
          </a:xfrm>
          <a:prstGeom prst="rect">
            <a:avLst/>
          </a:prstGeom>
        </p:spPr>
      </p:pic>
      <p:sp>
        <p:nvSpPr>
          <p:cNvPr id="29" name="Text 19"/>
          <p:cNvSpPr txBox="1"/>
          <p:nvPr/>
        </p:nvSpPr>
        <p:spPr>
          <a:xfrm>
            <a:off x="866851" y="3985870"/>
            <a:ext cx="1519733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홈 더블 클릭 + 3회 터치 + 분할 버튼</a:t>
            </a:r>
            <a:endParaRPr lang="en-US" sz="800" dirty="0"/>
          </a:p>
        </p:txBody>
      </p:sp>
      <p:pic>
        <p:nvPicPr>
          <p:cNvPr id="30" name="Image 8" descr="preencoded.png"/>
          <p:cNvPicPr>
            <a:picLocks noChangeAspect="1"/>
          </p:cNvPicPr>
          <p:nvPr/>
        </p:nvPicPr>
        <p:blipFill>
          <a:blip r:embed="rId6"/>
          <a:srcRect l="-14" r="-14"/>
          <a:stretch/>
        </p:blipFill>
        <p:spPr>
          <a:xfrm>
            <a:off x="694944" y="4214470"/>
            <a:ext cx="3117401" cy="390449"/>
          </a:xfrm>
          <a:prstGeom prst="rect">
            <a:avLst/>
          </a:prstGeom>
        </p:spPr>
      </p:pic>
      <p:sp>
        <p:nvSpPr>
          <p:cNvPr id="31" name="Text 20"/>
          <p:cNvSpPr txBox="1"/>
          <p:nvPr/>
        </p:nvSpPr>
        <p:spPr>
          <a:xfrm>
            <a:off x="819302" y="4272077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AFTER — 해결 과정 및 결과</a:t>
            </a:r>
            <a:endParaRPr lang="en-US" sz="800" dirty="0"/>
          </a:p>
        </p:txBody>
      </p:sp>
      <p:sp>
        <p:nvSpPr>
          <p:cNvPr id="32" name="Text 21"/>
          <p:cNvSpPr txBox="1"/>
          <p:nvPr/>
        </p:nvSpPr>
        <p:spPr>
          <a:xfrm>
            <a:off x="819302" y="4414723"/>
            <a:ext cx="486735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홈 버튼 2회→실행 / 3회 터치→종료 /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화면 상단='응', 하단='아니오'</a:t>
            </a:r>
            <a:endParaRPr lang="en-US" sz="800" dirty="0"/>
          </a:p>
        </p:txBody>
      </p:sp>
      <p:sp>
        <p:nvSpPr>
          <p:cNvPr id="36" name="Text 24"/>
          <p:cNvSpPr txBox="1"/>
          <p:nvPr/>
        </p:nvSpPr>
        <p:spPr>
          <a:xfrm>
            <a:off x="8384134" y="4886554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26 / 30</a:t>
            </a:r>
            <a:endParaRPr lang="en-US" sz="800" dirty="0"/>
          </a:p>
        </p:txBody>
      </p:sp>
      <p:pic>
        <p:nvPicPr>
          <p:cNvPr id="37" name="Image 10" descr="preencoded.png"/>
          <p:cNvPicPr>
            <a:picLocks noChangeAspect="1"/>
          </p:cNvPicPr>
          <p:nvPr/>
        </p:nvPicPr>
        <p:blipFill>
          <a:blip r:embed="rId9"/>
          <a:srcRect l="-32" r="-32"/>
          <a:stretch/>
        </p:blipFill>
        <p:spPr>
          <a:xfrm>
            <a:off x="733349" y="976579"/>
            <a:ext cx="527609" cy="185623"/>
          </a:xfrm>
          <a:prstGeom prst="rect">
            <a:avLst/>
          </a:prstGeom>
        </p:spPr>
      </p:pic>
      <p:sp>
        <p:nvSpPr>
          <p:cNvPr id="38" name="Text 25"/>
          <p:cNvSpPr txBox="1"/>
          <p:nvPr/>
        </p:nvSpPr>
        <p:spPr>
          <a:xfrm>
            <a:off x="809244" y="1004926"/>
            <a:ext cx="4572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ISSUE 03</a:t>
            </a:r>
            <a:endParaRPr lang="en-US" sz="800" dirty="0"/>
          </a:p>
        </p:txBody>
      </p:sp>
      <p:pic>
        <p:nvPicPr>
          <p:cNvPr id="39" name="Image 11" descr="preencoded.png"/>
          <p:cNvPicPr>
            <a:picLocks noChangeAspect="1"/>
          </p:cNvPicPr>
          <p:nvPr/>
        </p:nvPicPr>
        <p:blipFill>
          <a:blip r:embed="rId9"/>
          <a:srcRect l="-32" r="-32"/>
          <a:stretch/>
        </p:blipFill>
        <p:spPr>
          <a:xfrm>
            <a:off x="733349" y="2995574"/>
            <a:ext cx="527609" cy="185623"/>
          </a:xfrm>
          <a:prstGeom prst="rect">
            <a:avLst/>
          </a:prstGeom>
        </p:spPr>
      </p:pic>
      <p:sp>
        <p:nvSpPr>
          <p:cNvPr id="40" name="Text 26"/>
          <p:cNvSpPr txBox="1"/>
          <p:nvPr/>
        </p:nvSpPr>
        <p:spPr>
          <a:xfrm>
            <a:off x="809244" y="3023921"/>
            <a:ext cx="4572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ISSUE 04</a:t>
            </a:r>
            <a:endParaRPr lang="en-US" sz="800" dirty="0"/>
          </a:p>
        </p:txBody>
      </p:sp>
      <p:sp>
        <p:nvSpPr>
          <p:cNvPr id="41" name="Text 27"/>
          <p:cNvSpPr txBox="1"/>
          <p:nvPr/>
        </p:nvSpPr>
        <p:spPr>
          <a:xfrm>
            <a:off x="5992978" y="190195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42" name="Text 28"/>
          <p:cNvSpPr txBox="1"/>
          <p:nvPr/>
        </p:nvSpPr>
        <p:spPr>
          <a:xfrm>
            <a:off x="6320333" y="190195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43" name="Text 29"/>
          <p:cNvSpPr txBox="1"/>
          <p:nvPr/>
        </p:nvSpPr>
        <p:spPr>
          <a:xfrm>
            <a:off x="6560820" y="190195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44" name="Text 30"/>
          <p:cNvSpPr txBox="1"/>
          <p:nvPr/>
        </p:nvSpPr>
        <p:spPr>
          <a:xfrm>
            <a:off x="6975958" y="190195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45" name="Text 31"/>
          <p:cNvSpPr txBox="1"/>
          <p:nvPr/>
        </p:nvSpPr>
        <p:spPr>
          <a:xfrm>
            <a:off x="7303313" y="190195"/>
            <a:ext cx="4288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비즈니스</a:t>
            </a:r>
            <a:endParaRPr lang="en-US" sz="800" dirty="0"/>
          </a:p>
        </p:txBody>
      </p:sp>
      <p:sp>
        <p:nvSpPr>
          <p:cNvPr id="46" name="Text 32"/>
          <p:cNvSpPr txBox="1"/>
          <p:nvPr/>
        </p:nvSpPr>
        <p:spPr>
          <a:xfrm>
            <a:off x="7806233" y="190195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47" name="Text 33"/>
          <p:cNvSpPr txBox="1"/>
          <p:nvPr/>
        </p:nvSpPr>
        <p:spPr>
          <a:xfrm>
            <a:off x="8396935" y="190195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pic>
        <p:nvPicPr>
          <p:cNvPr id="51" name="그림 50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0CB024-F3C8-9C8F-519B-A50E16749E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8612" y="970149"/>
            <a:ext cx="4202039" cy="1473128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3B0F881E-88EB-883B-0EA7-2C2F3F62A3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9673" y="2422805"/>
            <a:ext cx="3584897" cy="420979"/>
          </a:xfrm>
          <a:prstGeom prst="rect">
            <a:avLst/>
          </a:prstGeom>
        </p:spPr>
      </p:pic>
      <p:pic>
        <p:nvPicPr>
          <p:cNvPr id="19" name="그림 18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BCA2B67-2DEB-4ABE-090E-E4DDFBF947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9937" y="3014532"/>
            <a:ext cx="3912342" cy="1821263"/>
          </a:xfrm>
          <a:prstGeom prst="rect">
            <a:avLst/>
          </a:prstGeom>
        </p:spPr>
      </p:pic>
      <p:pic>
        <p:nvPicPr>
          <p:cNvPr id="33" name="그림 32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8A8DBE-CD6F-B93D-2594-081B056B97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5423" y="3085774"/>
            <a:ext cx="4058360" cy="1786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571500" y="333756"/>
            <a:ext cx="8115300" cy="3145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DB 트러블슈팅 (Part 1)</a:t>
            </a:r>
            <a:endParaRPr lang="en-US" sz="1600" dirty="0"/>
          </a:p>
        </p:txBody>
      </p:sp>
      <p:sp>
        <p:nvSpPr>
          <p:cNvPr id="5" name="Text 3"/>
          <p:cNvSpPr txBox="1"/>
          <p:nvPr/>
        </p:nvSpPr>
        <p:spPr>
          <a:xfrm>
            <a:off x="571500" y="676656"/>
            <a:ext cx="81153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Database &amp; Backend Troubleshooting: Logging &amp; Error Handling</a:t>
            </a:r>
            <a:endParaRPr lang="en-US" sz="800" dirty="0"/>
          </a:p>
        </p:txBody>
      </p:sp>
      <p:sp>
        <p:nvSpPr>
          <p:cNvPr id="6" name="Shape 4"/>
          <p:cNvSpPr/>
          <p:nvPr/>
        </p:nvSpPr>
        <p:spPr>
          <a:xfrm>
            <a:off x="571500" y="966521"/>
            <a:ext cx="8001000" cy="1904695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rcRect l="-33" r="-33"/>
          <a:stretch/>
        </p:blipFill>
        <p:spPr>
          <a:xfrm>
            <a:off x="694944" y="1190549"/>
            <a:ext cx="171907" cy="1527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942746" y="1166774"/>
            <a:ext cx="221010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Ngrok 환경 로그 확인의 어려움</a:t>
            </a:r>
            <a:endParaRPr lang="en-US" sz="1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rcRect l="-14" r="-14"/>
          <a:stretch/>
        </p:blipFill>
        <p:spPr>
          <a:xfrm>
            <a:off x="694945" y="1462126"/>
            <a:ext cx="3877056" cy="390449"/>
          </a:xfrm>
          <a:prstGeom prst="rect">
            <a:avLst/>
          </a:prstGeom>
        </p:spPr>
      </p:pic>
      <p:sp>
        <p:nvSpPr>
          <p:cNvPr id="10" name="Text 6"/>
          <p:cNvSpPr txBox="1"/>
          <p:nvPr/>
        </p:nvSpPr>
        <p:spPr>
          <a:xfrm>
            <a:off x="819302" y="1518818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EF53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BEFORE — 문제 현상</a:t>
            </a:r>
            <a:endParaRPr lang="en-US" sz="800" dirty="0"/>
          </a:p>
        </p:txBody>
      </p:sp>
      <p:sp>
        <p:nvSpPr>
          <p:cNvPr id="11" name="Text 7"/>
          <p:cNvSpPr txBox="1"/>
          <p:nvPr/>
        </p:nvSpPr>
        <p:spPr>
          <a:xfrm>
            <a:off x="819302" y="1662379"/>
            <a:ext cx="494416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ngrok 테스트 중 팀원이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실시간 로그를 보지 못해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디버깅 지연</a:t>
            </a:r>
            <a:endParaRPr lang="en-US" sz="800" dirty="0"/>
          </a:p>
        </p:txBody>
      </p:sp>
      <p:sp>
        <p:nvSpPr>
          <p:cNvPr id="12" name="Shape 8"/>
          <p:cNvSpPr/>
          <p:nvPr/>
        </p:nvSpPr>
        <p:spPr>
          <a:xfrm>
            <a:off x="694944" y="1966873"/>
            <a:ext cx="1572768" cy="176479"/>
          </a:xfrm>
          <a:prstGeom prst="roundRect">
            <a:avLst>
              <a:gd name="adj" fmla="val 374251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1695" y="2005279"/>
            <a:ext cx="75895" cy="75895"/>
          </a:xfrm>
          <a:prstGeom prst="rect">
            <a:avLst/>
          </a:prstGeom>
        </p:spPr>
      </p:pic>
      <p:sp>
        <p:nvSpPr>
          <p:cNvPr id="14" name="Text 9"/>
          <p:cNvSpPr txBox="1"/>
          <p:nvPr/>
        </p:nvSpPr>
        <p:spPr>
          <a:xfrm>
            <a:off x="875995" y="1966874"/>
            <a:ext cx="1324661" cy="1856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Log Sharing Endpoint 구현</a:t>
            </a:r>
            <a:endParaRPr lang="en-US" sz="8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rcRect l="-14" r="-14"/>
          <a:stretch/>
        </p:blipFill>
        <p:spPr>
          <a:xfrm>
            <a:off x="694945" y="2195474"/>
            <a:ext cx="3877056" cy="390449"/>
          </a:xfrm>
          <a:prstGeom prst="rect">
            <a:avLst/>
          </a:prstGeom>
        </p:spPr>
      </p:pic>
      <p:sp>
        <p:nvSpPr>
          <p:cNvPr id="16" name="Text 10"/>
          <p:cNvSpPr txBox="1"/>
          <p:nvPr/>
        </p:nvSpPr>
        <p:spPr>
          <a:xfrm>
            <a:off x="819302" y="2253082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AFTER — 해결 과정 및 결과</a:t>
            </a:r>
            <a:endParaRPr lang="en-US" sz="800" dirty="0"/>
          </a:p>
        </p:txBody>
      </p:sp>
      <p:sp>
        <p:nvSpPr>
          <p:cNvPr id="17" name="Text 11"/>
          <p:cNvSpPr txBox="1"/>
          <p:nvPr/>
        </p:nvSpPr>
        <p:spPr>
          <a:xfrm>
            <a:off x="819302" y="2395728"/>
            <a:ext cx="494416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FastAPI 로그 엔드포인트 추가 →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웹에서 실시간 로그 확인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가능 → 디버깅 속도 개선</a:t>
            </a:r>
            <a:endParaRPr lang="en-US" sz="800" dirty="0"/>
          </a:p>
        </p:txBody>
      </p:sp>
      <p:sp>
        <p:nvSpPr>
          <p:cNvPr id="18" name="Text 12"/>
          <p:cNvSpPr txBox="1"/>
          <p:nvPr/>
        </p:nvSpPr>
        <p:spPr>
          <a:xfrm>
            <a:off x="694944" y="2681021"/>
            <a:ext cx="5086807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i="1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Commits: 433cf50, 4b88602, 34e6f65</a:t>
            </a:r>
            <a:endParaRPr lang="en-US" sz="800" dirty="0"/>
          </a:p>
        </p:txBody>
      </p:sp>
      <p:sp>
        <p:nvSpPr>
          <p:cNvPr id="22" name="Shape 15"/>
          <p:cNvSpPr/>
          <p:nvPr/>
        </p:nvSpPr>
        <p:spPr>
          <a:xfrm>
            <a:off x="571500" y="2986430"/>
            <a:ext cx="8001000" cy="1904695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4944" y="3209544"/>
            <a:ext cx="152705" cy="152705"/>
          </a:xfrm>
          <a:prstGeom prst="rect">
            <a:avLst/>
          </a:prstGeom>
        </p:spPr>
      </p:pic>
      <p:sp>
        <p:nvSpPr>
          <p:cNvPr id="24" name="Text 16"/>
          <p:cNvSpPr txBox="1"/>
          <p:nvPr/>
        </p:nvSpPr>
        <p:spPr>
          <a:xfrm>
            <a:off x="923544" y="3185770"/>
            <a:ext cx="256032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예외 처리 누락으로 인한 서버 크래시</a:t>
            </a:r>
            <a:endParaRPr lang="en-US" sz="1000" dirty="0"/>
          </a:p>
        </p:txBody>
      </p:sp>
      <p:pic>
        <p:nvPicPr>
          <p:cNvPr id="25" name="Image 6" descr="preencoded.png"/>
          <p:cNvPicPr>
            <a:picLocks noChangeAspect="1"/>
          </p:cNvPicPr>
          <p:nvPr/>
        </p:nvPicPr>
        <p:blipFill>
          <a:blip r:embed="rId4"/>
          <a:srcRect l="-14" r="-14"/>
          <a:stretch/>
        </p:blipFill>
        <p:spPr>
          <a:xfrm>
            <a:off x="694945" y="3481121"/>
            <a:ext cx="3877056" cy="390449"/>
          </a:xfrm>
          <a:prstGeom prst="rect">
            <a:avLst/>
          </a:prstGeom>
        </p:spPr>
      </p:pic>
      <p:sp>
        <p:nvSpPr>
          <p:cNvPr id="26" name="Text 17"/>
          <p:cNvSpPr txBox="1"/>
          <p:nvPr/>
        </p:nvSpPr>
        <p:spPr>
          <a:xfrm>
            <a:off x="819302" y="3538728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EF53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BEFORE — 문제 현상</a:t>
            </a:r>
            <a:endParaRPr lang="en-US" sz="800" dirty="0"/>
          </a:p>
        </p:txBody>
      </p:sp>
      <p:sp>
        <p:nvSpPr>
          <p:cNvPr id="27" name="Text 18"/>
          <p:cNvSpPr txBox="1"/>
          <p:nvPr/>
        </p:nvSpPr>
        <p:spPr>
          <a:xfrm>
            <a:off x="819302" y="3681374"/>
            <a:ext cx="494416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예외값 발생 시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서버 크래시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→ 프론트 에러 유발</a:t>
            </a:r>
            <a:endParaRPr lang="en-US" sz="800" dirty="0"/>
          </a:p>
        </p:txBody>
      </p:sp>
      <p:sp>
        <p:nvSpPr>
          <p:cNvPr id="28" name="Shape 19"/>
          <p:cNvSpPr/>
          <p:nvPr/>
        </p:nvSpPr>
        <p:spPr>
          <a:xfrm>
            <a:off x="694944" y="3967582"/>
            <a:ext cx="1694688" cy="171906"/>
          </a:xfrm>
          <a:prstGeom prst="roundRect">
            <a:avLst>
              <a:gd name="adj" fmla="val 374251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9" name="Image 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1695" y="4024274"/>
            <a:ext cx="75895" cy="75895"/>
          </a:xfrm>
          <a:prstGeom prst="rect">
            <a:avLst/>
          </a:prstGeom>
        </p:spPr>
      </p:pic>
      <p:sp>
        <p:nvSpPr>
          <p:cNvPr id="30" name="Text 20"/>
          <p:cNvSpPr txBox="1"/>
          <p:nvPr/>
        </p:nvSpPr>
        <p:spPr>
          <a:xfrm>
            <a:off x="875994" y="3985870"/>
            <a:ext cx="1464869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Error Handling &amp; Soft Delete</a:t>
            </a:r>
            <a:endParaRPr lang="en-US" sz="800" dirty="0"/>
          </a:p>
        </p:txBody>
      </p:sp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6"/>
          <a:srcRect l="-14" r="-14"/>
          <a:stretch/>
        </p:blipFill>
        <p:spPr>
          <a:xfrm>
            <a:off x="694945" y="4214470"/>
            <a:ext cx="3877056" cy="390449"/>
          </a:xfrm>
          <a:prstGeom prst="rect">
            <a:avLst/>
          </a:prstGeom>
        </p:spPr>
      </p:pic>
      <p:sp>
        <p:nvSpPr>
          <p:cNvPr id="32" name="Text 21"/>
          <p:cNvSpPr txBox="1"/>
          <p:nvPr/>
        </p:nvSpPr>
        <p:spPr>
          <a:xfrm>
            <a:off x="819302" y="4272077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AFTER — 해결 과정 및 결과</a:t>
            </a:r>
            <a:endParaRPr lang="en-US" sz="800" dirty="0"/>
          </a:p>
        </p:txBody>
      </p:sp>
      <p:sp>
        <p:nvSpPr>
          <p:cNvPr id="33" name="Text 22"/>
          <p:cNvSpPr txBox="1"/>
          <p:nvPr/>
        </p:nvSpPr>
        <p:spPr>
          <a:xfrm>
            <a:off x="819302" y="4414723"/>
            <a:ext cx="486735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Exception Handling + Soft Delete 적용 →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서버 안정화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및 통신 신뢰성 향상</a:t>
            </a:r>
            <a:endParaRPr lang="en-US" sz="800" dirty="0"/>
          </a:p>
        </p:txBody>
      </p:sp>
      <p:sp>
        <p:nvSpPr>
          <p:cNvPr id="34" name="Text 23"/>
          <p:cNvSpPr txBox="1"/>
          <p:nvPr/>
        </p:nvSpPr>
        <p:spPr>
          <a:xfrm>
            <a:off x="694944" y="4700930"/>
            <a:ext cx="5086807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i="1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Commit: f6e18ba (에러 및 예외처리)</a:t>
            </a:r>
            <a:endParaRPr lang="en-US" sz="800" dirty="0"/>
          </a:p>
        </p:txBody>
      </p:sp>
      <p:sp>
        <p:nvSpPr>
          <p:cNvPr id="38" name="Text 26"/>
          <p:cNvSpPr txBox="1"/>
          <p:nvPr/>
        </p:nvSpPr>
        <p:spPr>
          <a:xfrm>
            <a:off x="8460943" y="4886554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27 / 30</a:t>
            </a:r>
            <a:endParaRPr lang="en-US" sz="800" dirty="0"/>
          </a:p>
        </p:txBody>
      </p:sp>
      <p:pic>
        <p:nvPicPr>
          <p:cNvPr id="39" name="Image 10" descr="preencoded.png"/>
          <p:cNvPicPr>
            <a:picLocks noChangeAspect="1"/>
          </p:cNvPicPr>
          <p:nvPr/>
        </p:nvPicPr>
        <p:blipFill>
          <a:blip r:embed="rId9"/>
          <a:srcRect l="-32" r="-32"/>
          <a:stretch/>
        </p:blipFill>
        <p:spPr>
          <a:xfrm>
            <a:off x="733349" y="976579"/>
            <a:ext cx="527609" cy="185623"/>
          </a:xfrm>
          <a:prstGeom prst="rect">
            <a:avLst/>
          </a:prstGeom>
        </p:spPr>
      </p:pic>
      <p:sp>
        <p:nvSpPr>
          <p:cNvPr id="40" name="Text 27"/>
          <p:cNvSpPr txBox="1"/>
          <p:nvPr/>
        </p:nvSpPr>
        <p:spPr>
          <a:xfrm>
            <a:off x="809244" y="1004926"/>
            <a:ext cx="4572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ISSUE 01</a:t>
            </a:r>
            <a:endParaRPr lang="en-US" sz="800" dirty="0"/>
          </a:p>
        </p:txBody>
      </p:sp>
      <p:pic>
        <p:nvPicPr>
          <p:cNvPr id="41" name="Image 11" descr="preencoded.png"/>
          <p:cNvPicPr>
            <a:picLocks noChangeAspect="1"/>
          </p:cNvPicPr>
          <p:nvPr/>
        </p:nvPicPr>
        <p:blipFill>
          <a:blip r:embed="rId9"/>
          <a:srcRect l="-32" r="-32"/>
          <a:stretch/>
        </p:blipFill>
        <p:spPr>
          <a:xfrm>
            <a:off x="733349" y="2995574"/>
            <a:ext cx="527609" cy="185623"/>
          </a:xfrm>
          <a:prstGeom prst="rect">
            <a:avLst/>
          </a:prstGeom>
        </p:spPr>
      </p:pic>
      <p:sp>
        <p:nvSpPr>
          <p:cNvPr id="42" name="Text 28"/>
          <p:cNvSpPr txBox="1"/>
          <p:nvPr/>
        </p:nvSpPr>
        <p:spPr>
          <a:xfrm>
            <a:off x="809244" y="3023921"/>
            <a:ext cx="4572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ISSUE 02</a:t>
            </a:r>
            <a:endParaRPr lang="en-US" sz="800" dirty="0"/>
          </a:p>
        </p:txBody>
      </p:sp>
      <p:sp>
        <p:nvSpPr>
          <p:cNvPr id="43" name="Text 29"/>
          <p:cNvSpPr txBox="1"/>
          <p:nvPr/>
        </p:nvSpPr>
        <p:spPr>
          <a:xfrm>
            <a:off x="5992978" y="190195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44" name="Text 30"/>
          <p:cNvSpPr txBox="1"/>
          <p:nvPr/>
        </p:nvSpPr>
        <p:spPr>
          <a:xfrm>
            <a:off x="6320333" y="190195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45" name="Text 31"/>
          <p:cNvSpPr txBox="1"/>
          <p:nvPr/>
        </p:nvSpPr>
        <p:spPr>
          <a:xfrm>
            <a:off x="6560820" y="190195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46" name="Text 32"/>
          <p:cNvSpPr txBox="1"/>
          <p:nvPr/>
        </p:nvSpPr>
        <p:spPr>
          <a:xfrm>
            <a:off x="6975958" y="190195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47" name="Text 33"/>
          <p:cNvSpPr txBox="1"/>
          <p:nvPr/>
        </p:nvSpPr>
        <p:spPr>
          <a:xfrm>
            <a:off x="7303313" y="190195"/>
            <a:ext cx="4288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비즈니스</a:t>
            </a:r>
            <a:endParaRPr lang="en-US" sz="800" dirty="0"/>
          </a:p>
        </p:txBody>
      </p:sp>
      <p:sp>
        <p:nvSpPr>
          <p:cNvPr id="48" name="Text 34"/>
          <p:cNvSpPr txBox="1"/>
          <p:nvPr/>
        </p:nvSpPr>
        <p:spPr>
          <a:xfrm>
            <a:off x="7806233" y="190195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49" name="Text 35"/>
          <p:cNvSpPr txBox="1"/>
          <p:nvPr/>
        </p:nvSpPr>
        <p:spPr>
          <a:xfrm>
            <a:off x="8396935" y="190195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1FDA6902-20AC-1DC2-9F5F-D7E3A4E7BC5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875" t="10365" b="43626"/>
          <a:stretch>
            <a:fillRect/>
          </a:stretch>
        </p:blipFill>
        <p:spPr>
          <a:xfrm>
            <a:off x="5143501" y="1051057"/>
            <a:ext cx="2977496" cy="874691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C98D0930-1B2C-4879-B9F0-75ACA51C796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" r="39350" b="70824"/>
          <a:stretch>
            <a:fillRect/>
          </a:stretch>
        </p:blipFill>
        <p:spPr>
          <a:xfrm>
            <a:off x="5211555" y="1979416"/>
            <a:ext cx="2721391" cy="818475"/>
          </a:xfrm>
          <a:prstGeom prst="rect">
            <a:avLst/>
          </a:prstGeom>
        </p:spPr>
      </p:pic>
      <p:pic>
        <p:nvPicPr>
          <p:cNvPr id="59" name="그림 58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3C0D0C-D9D0-9F99-B00E-0767A58078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9177" y="3023007"/>
            <a:ext cx="3446022" cy="999773"/>
          </a:xfrm>
          <a:prstGeom prst="rect">
            <a:avLst/>
          </a:prstGeom>
        </p:spPr>
      </p:pic>
      <p:pic>
        <p:nvPicPr>
          <p:cNvPr id="61" name="그림 60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E749946-36E3-DB34-B448-8F2952D156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1144" y="3959031"/>
            <a:ext cx="3494791" cy="914876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89E4A204-DB9D-0619-0860-E7288800BF2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8651" t="59528" r="34617" b="11307"/>
          <a:stretch>
            <a:fillRect/>
          </a:stretch>
        </p:blipFill>
        <p:spPr>
          <a:xfrm>
            <a:off x="4813377" y="3222822"/>
            <a:ext cx="3620810" cy="136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571500" y="333756"/>
            <a:ext cx="8115300" cy="3145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DB 트러블슈팅 (Part 2)</a:t>
            </a:r>
            <a:endParaRPr lang="en-US" sz="1600" dirty="0"/>
          </a:p>
        </p:txBody>
      </p:sp>
      <p:sp>
        <p:nvSpPr>
          <p:cNvPr id="5" name="Text 3"/>
          <p:cNvSpPr txBox="1"/>
          <p:nvPr/>
        </p:nvSpPr>
        <p:spPr>
          <a:xfrm>
            <a:off x="571500" y="676656"/>
            <a:ext cx="81153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Database &amp; Backend Troubleshooting: API Architecture &amp; S3 Configuration</a:t>
            </a:r>
            <a:endParaRPr lang="en-US" sz="800" dirty="0"/>
          </a:p>
        </p:txBody>
      </p:sp>
      <p:sp>
        <p:nvSpPr>
          <p:cNvPr id="6" name="Shape 4"/>
          <p:cNvSpPr/>
          <p:nvPr/>
        </p:nvSpPr>
        <p:spPr>
          <a:xfrm>
            <a:off x="571500" y="966521"/>
            <a:ext cx="8001000" cy="1904695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rcRect t="-180" b="-180"/>
          <a:stretch/>
        </p:blipFill>
        <p:spPr>
          <a:xfrm>
            <a:off x="694944" y="1190549"/>
            <a:ext cx="190195" cy="152705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961949" y="1166774"/>
            <a:ext cx="127010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API 구조 설계 실수</a:t>
            </a:r>
            <a:endParaRPr lang="en-US" sz="1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rcRect l="-14" r="-14"/>
          <a:stretch/>
        </p:blipFill>
        <p:spPr>
          <a:xfrm>
            <a:off x="694945" y="1462126"/>
            <a:ext cx="3996630" cy="390449"/>
          </a:xfrm>
          <a:prstGeom prst="rect">
            <a:avLst/>
          </a:prstGeom>
        </p:spPr>
      </p:pic>
      <p:sp>
        <p:nvSpPr>
          <p:cNvPr id="10" name="Text 6"/>
          <p:cNvSpPr txBox="1"/>
          <p:nvPr/>
        </p:nvSpPr>
        <p:spPr>
          <a:xfrm>
            <a:off x="819302" y="1518818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EF53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BEFORE — 문제 현상</a:t>
            </a:r>
            <a:endParaRPr lang="en-US" sz="800" dirty="0"/>
          </a:p>
        </p:txBody>
      </p:sp>
      <p:sp>
        <p:nvSpPr>
          <p:cNvPr id="11" name="Text 7"/>
          <p:cNvSpPr txBox="1"/>
          <p:nvPr/>
        </p:nvSpPr>
        <p:spPr>
          <a:xfrm>
            <a:off x="819302" y="1662379"/>
            <a:ext cx="486735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API 명세가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프론트엔드와 맞지 않음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→ 연동 어려움 (RESTful 위반)</a:t>
            </a:r>
            <a:endParaRPr lang="en-US" sz="800" dirty="0"/>
          </a:p>
        </p:txBody>
      </p:sp>
      <p:sp>
        <p:nvSpPr>
          <p:cNvPr id="12" name="Shape 8"/>
          <p:cNvSpPr/>
          <p:nvPr/>
        </p:nvSpPr>
        <p:spPr>
          <a:xfrm>
            <a:off x="694944" y="1954682"/>
            <a:ext cx="1085088" cy="176479"/>
          </a:xfrm>
          <a:prstGeom prst="roundRect">
            <a:avLst>
              <a:gd name="adj" fmla="val 374251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 l="-121" r="-121"/>
          <a:stretch/>
        </p:blipFill>
        <p:spPr>
          <a:xfrm>
            <a:off x="761695" y="2005279"/>
            <a:ext cx="95098" cy="75895"/>
          </a:xfrm>
          <a:prstGeom prst="rect">
            <a:avLst/>
          </a:prstGeom>
        </p:spPr>
      </p:pic>
      <p:sp>
        <p:nvSpPr>
          <p:cNvPr id="14" name="Text 9"/>
          <p:cNvSpPr txBox="1"/>
          <p:nvPr/>
        </p:nvSpPr>
        <p:spPr>
          <a:xfrm>
            <a:off x="895198" y="1966874"/>
            <a:ext cx="842162" cy="1609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멘토링 피드백 반영</a:t>
            </a:r>
            <a:endParaRPr lang="en-US" sz="8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rcRect l="-14" r="-14"/>
          <a:stretch/>
        </p:blipFill>
        <p:spPr>
          <a:xfrm>
            <a:off x="694945" y="2195474"/>
            <a:ext cx="3996630" cy="390449"/>
          </a:xfrm>
          <a:prstGeom prst="rect">
            <a:avLst/>
          </a:prstGeom>
        </p:spPr>
      </p:pic>
      <p:sp>
        <p:nvSpPr>
          <p:cNvPr id="16" name="Text 10"/>
          <p:cNvSpPr txBox="1"/>
          <p:nvPr/>
        </p:nvSpPr>
        <p:spPr>
          <a:xfrm>
            <a:off x="819302" y="2253082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AFTER — 해결 과정 및 결과</a:t>
            </a:r>
            <a:endParaRPr lang="en-US" sz="800" dirty="0"/>
          </a:p>
        </p:txBody>
      </p:sp>
      <p:sp>
        <p:nvSpPr>
          <p:cNvPr id="17" name="Text 11"/>
          <p:cNvSpPr txBox="1"/>
          <p:nvPr/>
        </p:nvSpPr>
        <p:spPr>
          <a:xfrm>
            <a:off x="819302" y="2395728"/>
            <a:ext cx="494416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멘토링으로 문제 파악 →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RESTful 리팩토링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→ 데이터 소비 효율 및 통신 안정성 향상</a:t>
            </a:r>
            <a:endParaRPr lang="en-US" sz="800" dirty="0"/>
          </a:p>
        </p:txBody>
      </p:sp>
      <p:sp>
        <p:nvSpPr>
          <p:cNvPr id="18" name="Text 12"/>
          <p:cNvSpPr txBox="1"/>
          <p:nvPr/>
        </p:nvSpPr>
        <p:spPr>
          <a:xfrm>
            <a:off x="694944" y="2681021"/>
            <a:ext cx="5086807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i="1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Commit: 7902cae (backend API modify after mentoring)</a:t>
            </a:r>
            <a:endParaRPr lang="en-US" sz="800" dirty="0"/>
          </a:p>
        </p:txBody>
      </p:sp>
      <p:sp>
        <p:nvSpPr>
          <p:cNvPr id="22" name="Shape 15"/>
          <p:cNvSpPr/>
          <p:nvPr/>
        </p:nvSpPr>
        <p:spPr>
          <a:xfrm>
            <a:off x="571500" y="2986430"/>
            <a:ext cx="8001000" cy="1904695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3" name="Image 5" descr="preencoded.png"/>
          <p:cNvPicPr>
            <a:picLocks noChangeAspect="1"/>
          </p:cNvPicPr>
          <p:nvPr/>
        </p:nvPicPr>
        <p:blipFill>
          <a:blip r:embed="rId7"/>
          <a:srcRect t="-180" b="-180"/>
          <a:stretch/>
        </p:blipFill>
        <p:spPr>
          <a:xfrm>
            <a:off x="694944" y="3209544"/>
            <a:ext cx="190195" cy="152705"/>
          </a:xfrm>
          <a:prstGeom prst="rect">
            <a:avLst/>
          </a:prstGeom>
        </p:spPr>
      </p:pic>
      <p:sp>
        <p:nvSpPr>
          <p:cNvPr id="24" name="Text 16"/>
          <p:cNvSpPr txBox="1"/>
          <p:nvPr/>
        </p:nvSpPr>
        <p:spPr>
          <a:xfrm>
            <a:off x="961949" y="3185770"/>
            <a:ext cx="143012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S3 이미지 권한 오류</a:t>
            </a:r>
            <a:endParaRPr lang="en-US" sz="1000" dirty="0"/>
          </a:p>
        </p:txBody>
      </p:sp>
      <p:pic>
        <p:nvPicPr>
          <p:cNvPr id="25" name="Image 6" descr="preencoded.png"/>
          <p:cNvPicPr>
            <a:picLocks noChangeAspect="1"/>
          </p:cNvPicPr>
          <p:nvPr/>
        </p:nvPicPr>
        <p:blipFill>
          <a:blip r:embed="rId4"/>
          <a:srcRect l="-14" r="-14"/>
          <a:stretch/>
        </p:blipFill>
        <p:spPr>
          <a:xfrm>
            <a:off x="694944" y="3481121"/>
            <a:ext cx="3996631" cy="390449"/>
          </a:xfrm>
          <a:prstGeom prst="rect">
            <a:avLst/>
          </a:prstGeom>
        </p:spPr>
      </p:pic>
      <p:sp>
        <p:nvSpPr>
          <p:cNvPr id="26" name="Text 17"/>
          <p:cNvSpPr txBox="1"/>
          <p:nvPr/>
        </p:nvSpPr>
        <p:spPr>
          <a:xfrm>
            <a:off x="819302" y="3538728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EF53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BEFORE — 문제 현상</a:t>
            </a:r>
            <a:endParaRPr lang="en-US" sz="800" dirty="0"/>
          </a:p>
        </p:txBody>
      </p:sp>
      <p:sp>
        <p:nvSpPr>
          <p:cNvPr id="27" name="Text 18"/>
          <p:cNvSpPr txBox="1"/>
          <p:nvPr/>
        </p:nvSpPr>
        <p:spPr>
          <a:xfrm>
            <a:off x="819302" y="3681374"/>
            <a:ext cx="486735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이미지 URL 로드 시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엑스박스(❌)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또는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403 Forbidden</a:t>
            </a:r>
            <a:endParaRPr lang="en-US" sz="800" dirty="0"/>
          </a:p>
        </p:txBody>
      </p:sp>
      <p:sp>
        <p:nvSpPr>
          <p:cNvPr id="28" name="Shape 19"/>
          <p:cNvSpPr/>
          <p:nvPr/>
        </p:nvSpPr>
        <p:spPr>
          <a:xfrm>
            <a:off x="694943" y="3985870"/>
            <a:ext cx="1537107" cy="171906"/>
          </a:xfrm>
          <a:prstGeom prst="roundRect">
            <a:avLst>
              <a:gd name="adj" fmla="val 374251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29" name="Image 7" descr="preencoded.png"/>
          <p:cNvPicPr>
            <a:picLocks noChangeAspect="1"/>
          </p:cNvPicPr>
          <p:nvPr/>
        </p:nvPicPr>
        <p:blipFill>
          <a:blip r:embed="rId8"/>
          <a:srcRect l="-335" r="-335"/>
          <a:stretch/>
        </p:blipFill>
        <p:spPr>
          <a:xfrm>
            <a:off x="761695" y="4024274"/>
            <a:ext cx="85954" cy="75895"/>
          </a:xfrm>
          <a:prstGeom prst="rect">
            <a:avLst/>
          </a:prstGeom>
        </p:spPr>
      </p:pic>
      <p:sp>
        <p:nvSpPr>
          <p:cNvPr id="30" name="Text 20"/>
          <p:cNvSpPr txBox="1"/>
          <p:nvPr/>
        </p:nvSpPr>
        <p:spPr>
          <a:xfrm>
            <a:off x="886054" y="3985870"/>
            <a:ext cx="1217066" cy="1719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Bucket Policy JSON 설정</a:t>
            </a:r>
            <a:endParaRPr lang="en-US" sz="800" dirty="0"/>
          </a:p>
        </p:txBody>
      </p:sp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6"/>
          <a:srcRect l="-14" r="-14"/>
          <a:stretch/>
        </p:blipFill>
        <p:spPr>
          <a:xfrm>
            <a:off x="694944" y="4214470"/>
            <a:ext cx="3996631" cy="390449"/>
          </a:xfrm>
          <a:prstGeom prst="rect">
            <a:avLst/>
          </a:prstGeom>
        </p:spPr>
      </p:pic>
      <p:sp>
        <p:nvSpPr>
          <p:cNvPr id="32" name="Text 21"/>
          <p:cNvSpPr txBox="1"/>
          <p:nvPr/>
        </p:nvSpPr>
        <p:spPr>
          <a:xfrm>
            <a:off x="819302" y="4272077"/>
            <a:ext cx="486735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AFTER — 해결 과정 및 결과</a:t>
            </a:r>
            <a:endParaRPr lang="en-US" sz="800" dirty="0"/>
          </a:p>
        </p:txBody>
      </p:sp>
      <p:sp>
        <p:nvSpPr>
          <p:cNvPr id="33" name="Text 22"/>
          <p:cNvSpPr txBox="1"/>
          <p:nvPr/>
        </p:nvSpPr>
        <p:spPr>
          <a:xfrm>
            <a:off x="819302" y="4414723"/>
            <a:ext cx="486735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퍼블릭 차단 해제 후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Bucket Policy JSON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에서 Get Object 권한 추가 → </a:t>
            </a: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이미지 정상 표시</a:t>
            </a:r>
            <a:endParaRPr lang="en-US" sz="800" dirty="0"/>
          </a:p>
        </p:txBody>
      </p:sp>
      <p:sp>
        <p:nvSpPr>
          <p:cNvPr id="34" name="Text 23"/>
          <p:cNvSpPr txBox="1"/>
          <p:nvPr/>
        </p:nvSpPr>
        <p:spPr>
          <a:xfrm>
            <a:off x="694944" y="4700930"/>
            <a:ext cx="5086807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i="1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AWS S3 Bucket Policy 구성 완료</a:t>
            </a:r>
            <a:endParaRPr lang="en-US" sz="800" dirty="0"/>
          </a:p>
        </p:txBody>
      </p:sp>
      <p:sp>
        <p:nvSpPr>
          <p:cNvPr id="38" name="Text 26"/>
          <p:cNvSpPr txBox="1"/>
          <p:nvPr/>
        </p:nvSpPr>
        <p:spPr>
          <a:xfrm>
            <a:off x="8384134" y="4886554"/>
            <a:ext cx="3813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28 / 30</a:t>
            </a:r>
            <a:endParaRPr lang="en-US" sz="800" dirty="0"/>
          </a:p>
        </p:txBody>
      </p:sp>
      <p:pic>
        <p:nvPicPr>
          <p:cNvPr id="39" name="Image 10" descr="preencoded.png"/>
          <p:cNvPicPr>
            <a:picLocks noChangeAspect="1"/>
          </p:cNvPicPr>
          <p:nvPr/>
        </p:nvPicPr>
        <p:blipFill>
          <a:blip r:embed="rId9"/>
          <a:srcRect l="-32" r="-32"/>
          <a:stretch/>
        </p:blipFill>
        <p:spPr>
          <a:xfrm>
            <a:off x="733349" y="976579"/>
            <a:ext cx="527609" cy="185623"/>
          </a:xfrm>
          <a:prstGeom prst="rect">
            <a:avLst/>
          </a:prstGeom>
        </p:spPr>
      </p:pic>
      <p:sp>
        <p:nvSpPr>
          <p:cNvPr id="40" name="Text 27"/>
          <p:cNvSpPr txBox="1"/>
          <p:nvPr/>
        </p:nvSpPr>
        <p:spPr>
          <a:xfrm>
            <a:off x="809244" y="1004926"/>
            <a:ext cx="4572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ISSUE 03</a:t>
            </a:r>
            <a:endParaRPr lang="en-US" sz="800" dirty="0"/>
          </a:p>
        </p:txBody>
      </p:sp>
      <p:pic>
        <p:nvPicPr>
          <p:cNvPr id="41" name="Image 11" descr="preencoded.png"/>
          <p:cNvPicPr>
            <a:picLocks noChangeAspect="1"/>
          </p:cNvPicPr>
          <p:nvPr/>
        </p:nvPicPr>
        <p:blipFill>
          <a:blip r:embed="rId9"/>
          <a:srcRect l="-32" r="-32"/>
          <a:stretch/>
        </p:blipFill>
        <p:spPr>
          <a:xfrm>
            <a:off x="733349" y="2995574"/>
            <a:ext cx="527609" cy="185623"/>
          </a:xfrm>
          <a:prstGeom prst="rect">
            <a:avLst/>
          </a:prstGeom>
        </p:spPr>
      </p:pic>
      <p:sp>
        <p:nvSpPr>
          <p:cNvPr id="42" name="Text 28"/>
          <p:cNvSpPr txBox="1"/>
          <p:nvPr/>
        </p:nvSpPr>
        <p:spPr>
          <a:xfrm>
            <a:off x="809244" y="3023921"/>
            <a:ext cx="45720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ISSUE 04</a:t>
            </a:r>
            <a:endParaRPr lang="en-US" sz="800" dirty="0"/>
          </a:p>
        </p:txBody>
      </p:sp>
      <p:sp>
        <p:nvSpPr>
          <p:cNvPr id="43" name="Text 29"/>
          <p:cNvSpPr txBox="1"/>
          <p:nvPr/>
        </p:nvSpPr>
        <p:spPr>
          <a:xfrm>
            <a:off x="5992978" y="190195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44" name="Text 30"/>
          <p:cNvSpPr txBox="1"/>
          <p:nvPr/>
        </p:nvSpPr>
        <p:spPr>
          <a:xfrm>
            <a:off x="6320333" y="190195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45" name="Text 31"/>
          <p:cNvSpPr txBox="1"/>
          <p:nvPr/>
        </p:nvSpPr>
        <p:spPr>
          <a:xfrm>
            <a:off x="6560820" y="190195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46" name="Text 32"/>
          <p:cNvSpPr txBox="1"/>
          <p:nvPr/>
        </p:nvSpPr>
        <p:spPr>
          <a:xfrm>
            <a:off x="6975958" y="190195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47" name="Text 33"/>
          <p:cNvSpPr txBox="1"/>
          <p:nvPr/>
        </p:nvSpPr>
        <p:spPr>
          <a:xfrm>
            <a:off x="7303313" y="190195"/>
            <a:ext cx="4288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비즈니스</a:t>
            </a:r>
            <a:endParaRPr lang="en-US" sz="800" dirty="0"/>
          </a:p>
        </p:txBody>
      </p:sp>
      <p:sp>
        <p:nvSpPr>
          <p:cNvPr id="48" name="Text 34"/>
          <p:cNvSpPr txBox="1"/>
          <p:nvPr/>
        </p:nvSpPr>
        <p:spPr>
          <a:xfrm>
            <a:off x="7806233" y="190195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49" name="Text 35"/>
          <p:cNvSpPr txBox="1"/>
          <p:nvPr/>
        </p:nvSpPr>
        <p:spPr>
          <a:xfrm>
            <a:off x="8396935" y="190195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363B6C57-0D55-51A1-19D4-CE920BBA1D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4030" y="1039151"/>
            <a:ext cx="3180579" cy="1783461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702B5EB1-183A-8389-CEB4-644AFBBD5D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6653" y="984582"/>
            <a:ext cx="1947589" cy="1856684"/>
          </a:xfrm>
          <a:prstGeom prst="rect">
            <a:avLst/>
          </a:prstGeom>
        </p:spPr>
      </p:pic>
      <p:pic>
        <p:nvPicPr>
          <p:cNvPr id="56" name="그림 55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48021F-464B-A45B-9BAB-4FB4AE7E12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3919" y="3431347"/>
            <a:ext cx="3685137" cy="1221577"/>
          </a:xfrm>
          <a:prstGeom prst="rect">
            <a:avLst/>
          </a:prstGeom>
        </p:spPr>
      </p:pic>
      <p:pic>
        <p:nvPicPr>
          <p:cNvPr id="58" name="그림 57" descr="텍스트, 폰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8140669-8373-2852-FC74-03BD8E1052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1876" y="3410463"/>
            <a:ext cx="3628902" cy="1227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649589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5" name="Text 3"/>
          <p:cNvSpPr txBox="1"/>
          <p:nvPr/>
        </p:nvSpPr>
        <p:spPr>
          <a:xfrm>
            <a:off x="682325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6" name="Text 4"/>
          <p:cNvSpPr txBox="1"/>
          <p:nvPr/>
        </p:nvSpPr>
        <p:spPr>
          <a:xfrm>
            <a:off x="706374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7" name="Text 5"/>
          <p:cNvSpPr txBox="1"/>
          <p:nvPr/>
        </p:nvSpPr>
        <p:spPr>
          <a:xfrm>
            <a:off x="74788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8" name="Text 6"/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9" name="Text 7"/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sp>
        <p:nvSpPr>
          <p:cNvPr id="10" name="Text 8"/>
          <p:cNvSpPr txBox="1"/>
          <p:nvPr/>
        </p:nvSpPr>
        <p:spPr>
          <a:xfrm>
            <a:off x="571500" y="381305"/>
            <a:ext cx="81921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</a:rPr>
              <a:t>기획 배경</a:t>
            </a:r>
            <a:endParaRPr lang="en-US" sz="1800" dirty="0"/>
          </a:p>
        </p:txBody>
      </p:sp>
      <p:sp>
        <p:nvSpPr>
          <p:cNvPr id="11" name="Text 9"/>
          <p:cNvSpPr txBox="1"/>
          <p:nvPr/>
        </p:nvSpPr>
        <p:spPr>
          <a:xfrm>
            <a:off x="571500" y="761695"/>
            <a:ext cx="81153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</a:rPr>
              <a:t>Overview</a:t>
            </a:r>
            <a:r>
              <a:rPr lang="ko-KR" alt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</a:rPr>
              <a:t> </a:t>
            </a:r>
            <a:r>
              <a:rPr lang="en-US" altLang="ko-KR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</a:rPr>
              <a:t>&amp;</a:t>
            </a:r>
            <a:r>
              <a:rPr lang="ko-KR" alt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</a:rPr>
              <a:t> </a:t>
            </a:r>
            <a:r>
              <a:rPr lang="en-US" altLang="ko-KR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</a:rPr>
              <a:t>Background</a:t>
            </a:r>
            <a:endParaRPr lang="en-US" sz="90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3465" y="1218895"/>
            <a:ext cx="1649186" cy="2667305"/>
          </a:xfrm>
          <a:prstGeom prst="rect">
            <a:avLst/>
          </a:prstGeom>
        </p:spPr>
      </p:pic>
      <p:sp>
        <p:nvSpPr>
          <p:cNvPr id="13" name="Text 10"/>
          <p:cNvSpPr txBox="1"/>
          <p:nvPr/>
        </p:nvSpPr>
        <p:spPr>
          <a:xfrm>
            <a:off x="1235773" y="1647749"/>
            <a:ext cx="553212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0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🦯</a:t>
            </a:r>
            <a:endParaRPr lang="en-US" sz="3000" dirty="0"/>
          </a:p>
        </p:txBody>
      </p:sp>
      <p:sp>
        <p:nvSpPr>
          <p:cNvPr id="14" name="Text 11"/>
          <p:cNvSpPr txBox="1"/>
          <p:nvPr/>
        </p:nvSpPr>
        <p:spPr>
          <a:xfrm>
            <a:off x="921219" y="2371954"/>
            <a:ext cx="1183234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1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70%+</a:t>
            </a:r>
            <a:endParaRPr lang="en-US" sz="3100" dirty="0"/>
          </a:p>
        </p:txBody>
      </p:sp>
      <p:sp>
        <p:nvSpPr>
          <p:cNvPr id="15" name="Text 12"/>
          <p:cNvSpPr txBox="1"/>
          <p:nvPr/>
        </p:nvSpPr>
        <p:spPr>
          <a:xfrm>
            <a:off x="1187310" y="2848356"/>
            <a:ext cx="65471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보행 약자</a:t>
            </a:r>
            <a:endParaRPr lang="en-US" sz="1000" dirty="0"/>
          </a:p>
        </p:txBody>
      </p:sp>
      <p:sp>
        <p:nvSpPr>
          <p:cNvPr id="16" name="Text 13"/>
          <p:cNvSpPr txBox="1"/>
          <p:nvPr/>
        </p:nvSpPr>
        <p:spPr>
          <a:xfrm>
            <a:off x="894702" y="3161995"/>
            <a:ext cx="1239012" cy="314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인도 위 무단 방치 장애물로</a:t>
            </a:r>
            <a:endParaRPr lang="en-US" sz="800" dirty="0"/>
          </a:p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심각한 부상 위험 노출</a:t>
            </a:r>
            <a:endParaRPr lang="en-US" sz="800" dirty="0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rcRect t="-3" b="-3"/>
          <a:stretch/>
        </p:blipFill>
        <p:spPr>
          <a:xfrm>
            <a:off x="2698523" y="1218895"/>
            <a:ext cx="1649186" cy="2667305"/>
          </a:xfrm>
          <a:prstGeom prst="rect">
            <a:avLst/>
          </a:prstGeom>
        </p:spPr>
      </p:pic>
      <p:sp>
        <p:nvSpPr>
          <p:cNvPr id="18" name="Text 14"/>
          <p:cNvSpPr txBox="1"/>
          <p:nvPr/>
        </p:nvSpPr>
        <p:spPr>
          <a:xfrm>
            <a:off x="3263271" y="1647749"/>
            <a:ext cx="553212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0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📍</a:t>
            </a:r>
            <a:endParaRPr lang="en-US" sz="3000" dirty="0"/>
          </a:p>
        </p:txBody>
      </p:sp>
      <p:sp>
        <p:nvSpPr>
          <p:cNvPr id="19" name="Text 15"/>
          <p:cNvSpPr txBox="1"/>
          <p:nvPr/>
        </p:nvSpPr>
        <p:spPr>
          <a:xfrm>
            <a:off x="3072162" y="2371954"/>
            <a:ext cx="943661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1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40%</a:t>
            </a:r>
            <a:endParaRPr lang="en-US" sz="3100" dirty="0"/>
          </a:p>
        </p:txBody>
      </p:sp>
      <p:sp>
        <p:nvSpPr>
          <p:cNvPr id="20" name="Text 16"/>
          <p:cNvSpPr txBox="1"/>
          <p:nvPr/>
        </p:nvSpPr>
        <p:spPr>
          <a:xfrm>
            <a:off x="3073990" y="2848356"/>
            <a:ext cx="939089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점자블록 단절</a:t>
            </a:r>
            <a:endParaRPr lang="en-US" sz="1000" dirty="0"/>
          </a:p>
        </p:txBody>
      </p:sp>
      <p:sp>
        <p:nvSpPr>
          <p:cNvPr id="21" name="Text 17"/>
          <p:cNvSpPr txBox="1"/>
          <p:nvPr/>
        </p:nvSpPr>
        <p:spPr>
          <a:xfrm>
            <a:off x="2873737" y="3161995"/>
            <a:ext cx="1334110" cy="314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전국 점자블록 중 파손되거나</a:t>
            </a:r>
            <a:endParaRPr lang="en-US" sz="800" dirty="0"/>
          </a:p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끊겨서 기능 상실한 구간 비율</a:t>
            </a:r>
            <a:endParaRPr lang="en-US" sz="800" dirty="0"/>
          </a:p>
        </p:txBody>
      </p:sp>
      <p:pic>
        <p:nvPicPr>
          <p:cNvPr id="22" name="Image 2" descr="preencoded.png"/>
          <p:cNvPicPr>
            <a:picLocks noChangeAspect="1"/>
          </p:cNvPicPr>
          <p:nvPr/>
        </p:nvPicPr>
        <p:blipFill>
          <a:blip r:embed="rId4"/>
          <a:srcRect t="-3" b="-3"/>
          <a:stretch/>
        </p:blipFill>
        <p:spPr>
          <a:xfrm>
            <a:off x="4726008" y="1218895"/>
            <a:ext cx="1649186" cy="2667305"/>
          </a:xfrm>
          <a:prstGeom prst="rect">
            <a:avLst/>
          </a:prstGeom>
        </p:spPr>
      </p:pic>
      <p:sp>
        <p:nvSpPr>
          <p:cNvPr id="23" name="Text 18"/>
          <p:cNvSpPr txBox="1"/>
          <p:nvPr/>
        </p:nvSpPr>
        <p:spPr>
          <a:xfrm>
            <a:off x="5284533" y="1647749"/>
            <a:ext cx="553212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0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⚠️</a:t>
            </a:r>
            <a:endParaRPr lang="en-US" sz="3000" dirty="0"/>
          </a:p>
        </p:txBody>
      </p:sp>
      <p:sp>
        <p:nvSpPr>
          <p:cNvPr id="24" name="Text 19"/>
          <p:cNvSpPr txBox="1"/>
          <p:nvPr/>
        </p:nvSpPr>
        <p:spPr>
          <a:xfrm>
            <a:off x="5211381" y="2371954"/>
            <a:ext cx="705002" cy="4005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1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</a:rPr>
              <a:t>N/A</a:t>
            </a:r>
            <a:endParaRPr lang="en-US" sz="3100" dirty="0"/>
          </a:p>
        </p:txBody>
      </p:sp>
      <p:sp>
        <p:nvSpPr>
          <p:cNvPr id="25" name="Text 20"/>
          <p:cNvSpPr txBox="1"/>
          <p:nvPr/>
        </p:nvSpPr>
        <p:spPr>
          <a:xfrm>
            <a:off x="5052275" y="2848356"/>
            <a:ext cx="102504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ko-KR" alt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</a:rPr>
              <a:t>방해물 감지 어려움</a:t>
            </a:r>
            <a:endParaRPr lang="en-US" sz="1000" dirty="0"/>
          </a:p>
        </p:txBody>
      </p:sp>
      <p:sp>
        <p:nvSpPr>
          <p:cNvPr id="26" name="Text 21"/>
          <p:cNvSpPr txBox="1"/>
          <p:nvPr/>
        </p:nvSpPr>
        <p:spPr>
          <a:xfrm>
            <a:off x="4814595" y="3161995"/>
            <a:ext cx="1480457" cy="576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8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기존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ko-KR" alt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서비스는 횡단보도 및 점자블록 위주의 경로 안내만 하여</a:t>
            </a:r>
            <a:endParaRPr lang="en-US" altLang="ko-KR" sz="800" dirty="0">
              <a:solidFill>
                <a:srgbClr val="B8C5D6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ctr">
              <a:buNone/>
            </a:pPr>
            <a:r>
              <a:rPr lang="ko-KR" alt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</a:rPr>
              <a:t>도로 위 위험물 감지 어려움</a:t>
            </a:r>
            <a:endParaRPr lang="en-US" sz="800" dirty="0"/>
          </a:p>
        </p:txBody>
      </p:sp>
      <p:sp>
        <p:nvSpPr>
          <p:cNvPr id="27" name="Shape 22"/>
          <p:cNvSpPr/>
          <p:nvPr/>
        </p:nvSpPr>
        <p:spPr>
          <a:xfrm>
            <a:off x="571500" y="4143146"/>
            <a:ext cx="8001000" cy="523951"/>
          </a:xfrm>
          <a:prstGeom prst="roundRect">
            <a:avLst>
              <a:gd name="adj" fmla="val 25385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8" name="Text 23"/>
          <p:cNvSpPr txBox="1"/>
          <p:nvPr/>
        </p:nvSpPr>
        <p:spPr>
          <a:xfrm>
            <a:off x="638251" y="4304995"/>
            <a:ext cx="786841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-1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"기존 보조 도구는 발밑만 봅니다. WalkMate는 전방을 봅니다."</a:t>
            </a:r>
            <a:endParaRPr lang="en-US" sz="1000" dirty="0"/>
          </a:p>
        </p:txBody>
      </p:sp>
      <p:sp>
        <p:nvSpPr>
          <p:cNvPr id="29" name="Text 24"/>
          <p:cNvSpPr txBox="1"/>
          <p:nvPr/>
        </p:nvSpPr>
        <p:spPr>
          <a:xfrm>
            <a:off x="8437169" y="4914690"/>
            <a:ext cx="3337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3 / 30</a:t>
            </a:r>
            <a:endParaRPr lang="en-US" sz="800" dirty="0"/>
          </a:p>
        </p:txBody>
      </p:sp>
      <p:pic>
        <p:nvPicPr>
          <p:cNvPr id="32" name="Image 2" descr="preencoded.png">
            <a:extLst>
              <a:ext uri="{FF2B5EF4-FFF2-40B4-BE49-F238E27FC236}">
                <a16:creationId xmlns:a16="http://schemas.microsoft.com/office/drawing/2014/main" id="{94355F28-6BDB-BC46-6C2E-91FA6F2480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3" b="-3"/>
          <a:stretch/>
        </p:blipFill>
        <p:spPr>
          <a:xfrm>
            <a:off x="6783818" y="1228247"/>
            <a:ext cx="1649186" cy="2667305"/>
          </a:xfrm>
          <a:prstGeom prst="rect">
            <a:avLst/>
          </a:prstGeom>
        </p:spPr>
      </p:pic>
      <p:pic>
        <p:nvPicPr>
          <p:cNvPr id="31" name="그림 30" descr="야외, 사람, 바퀴, 육상 차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D2DC52-C108-6B84-390F-5A42E7EB3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818" y="1247948"/>
            <a:ext cx="1649186" cy="264760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571500" y="198421"/>
            <a:ext cx="81921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자체 평가</a:t>
            </a:r>
            <a:endParaRPr lang="en-US" sz="1800" dirty="0"/>
          </a:p>
        </p:txBody>
      </p:sp>
      <p:sp>
        <p:nvSpPr>
          <p:cNvPr id="5" name="Text 3"/>
          <p:cNvSpPr txBox="1"/>
          <p:nvPr/>
        </p:nvSpPr>
        <p:spPr>
          <a:xfrm>
            <a:off x="571500" y="578811"/>
            <a:ext cx="81153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Self-Evaluation &amp; Retrospective</a:t>
            </a:r>
            <a:endParaRPr lang="en-US" sz="900" dirty="0"/>
          </a:p>
        </p:txBody>
      </p:sp>
      <p:sp>
        <p:nvSpPr>
          <p:cNvPr id="6" name="Text 4"/>
          <p:cNvSpPr txBox="1"/>
          <p:nvPr/>
        </p:nvSpPr>
        <p:spPr>
          <a:xfrm>
            <a:off x="571500" y="860096"/>
            <a:ext cx="1022299" cy="5148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8.5</a:t>
            </a:r>
            <a:endParaRPr lang="en-US" sz="3200" dirty="0"/>
          </a:p>
        </p:txBody>
      </p:sp>
      <p:sp>
        <p:nvSpPr>
          <p:cNvPr id="7" name="Text 5"/>
          <p:cNvSpPr txBox="1"/>
          <p:nvPr/>
        </p:nvSpPr>
        <p:spPr>
          <a:xfrm>
            <a:off x="1293944" y="971018"/>
            <a:ext cx="48829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/ 10</a:t>
            </a:r>
            <a:endParaRPr lang="en-US" sz="14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l="-8272" r="-8272"/>
          <a:stretch/>
        </p:blipFill>
        <p:spPr>
          <a:xfrm>
            <a:off x="571500" y="1372088"/>
            <a:ext cx="161849" cy="123444"/>
          </a:xfrm>
          <a:prstGeom prst="rect">
            <a:avLst/>
          </a:prstGeom>
        </p:spPr>
      </p:pic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rcRect l="-8272" r="-8272"/>
          <a:stretch/>
        </p:blipFill>
        <p:spPr>
          <a:xfrm>
            <a:off x="733349" y="1372088"/>
            <a:ext cx="161849" cy="123444"/>
          </a:xfrm>
          <a:prstGeom prst="rect">
            <a:avLst/>
          </a:prstGeom>
        </p:spPr>
      </p:pic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rcRect l="-8272" r="-8272"/>
          <a:stretch/>
        </p:blipFill>
        <p:spPr>
          <a:xfrm>
            <a:off x="895198" y="1372088"/>
            <a:ext cx="161849" cy="123444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3"/>
          <a:srcRect l="-8272" r="-8272"/>
          <a:stretch/>
        </p:blipFill>
        <p:spPr>
          <a:xfrm>
            <a:off x="1057046" y="1372088"/>
            <a:ext cx="161849" cy="123444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3"/>
          <a:srcRect l="-8272" r="-8272"/>
          <a:stretch/>
        </p:blipFill>
        <p:spPr>
          <a:xfrm>
            <a:off x="1218895" y="1372088"/>
            <a:ext cx="161849" cy="123444"/>
          </a:xfrm>
          <a:prstGeom prst="rect">
            <a:avLst/>
          </a:prstGeom>
        </p:spPr>
      </p:pic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3"/>
          <a:srcRect l="-8272" r="-8272"/>
          <a:stretch/>
        </p:blipFill>
        <p:spPr>
          <a:xfrm>
            <a:off x="1380744" y="1372088"/>
            <a:ext cx="161849" cy="123444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3"/>
          <a:srcRect l="-8272" r="-8272"/>
          <a:stretch/>
        </p:blipFill>
        <p:spPr>
          <a:xfrm>
            <a:off x="1543507" y="1372088"/>
            <a:ext cx="161849" cy="123444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3"/>
          <a:srcRect l="-8272" r="-8272"/>
          <a:stretch/>
        </p:blipFill>
        <p:spPr>
          <a:xfrm>
            <a:off x="1705356" y="1372088"/>
            <a:ext cx="161849" cy="123444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4"/>
          <a:srcRect l="-11893" r="-11893"/>
          <a:stretch/>
        </p:blipFill>
        <p:spPr>
          <a:xfrm>
            <a:off x="1867205" y="1372088"/>
            <a:ext cx="171907" cy="123444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5"/>
          <a:srcRect l="-8272" r="-8272"/>
          <a:stretch/>
        </p:blipFill>
        <p:spPr>
          <a:xfrm>
            <a:off x="2038198" y="1372088"/>
            <a:ext cx="161849" cy="123444"/>
          </a:xfrm>
          <a:prstGeom prst="rect">
            <a:avLst/>
          </a:prstGeom>
        </p:spPr>
      </p:pic>
      <p:sp>
        <p:nvSpPr>
          <p:cNvPr id="18" name="Text 6"/>
          <p:cNvSpPr txBox="1"/>
          <p:nvPr/>
        </p:nvSpPr>
        <p:spPr>
          <a:xfrm>
            <a:off x="571501" y="1566503"/>
            <a:ext cx="2129496" cy="277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7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Tmap + 온디바이스 AI + 앱 완전 통합</a:t>
            </a:r>
            <a:endParaRPr lang="en-US" sz="700" dirty="0"/>
          </a:p>
          <a:p>
            <a:pPr marL="0" indent="0" algn="l">
              <a:buNone/>
            </a:pPr>
            <a:r>
              <a:rPr lang="ko-KR" altLang="en-US" sz="7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데이터베이스 구축</a:t>
            </a:r>
            <a:r>
              <a:rPr lang="en-US" altLang="ko-KR" sz="7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</a:t>
            </a:r>
            <a:r>
              <a:rPr lang="en-US" sz="7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음성 UI 등 실무 </a:t>
            </a:r>
            <a:r>
              <a:rPr lang="en-US" sz="7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활용성</a:t>
            </a:r>
            <a:r>
              <a:rPr lang="en-US" sz="7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ko-KR" altLang="en-US" sz="7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높음</a:t>
            </a:r>
            <a:endParaRPr lang="en-US" sz="700" dirty="0"/>
          </a:p>
        </p:txBody>
      </p:sp>
      <p:pic>
        <p:nvPicPr>
          <p:cNvPr id="19" name="Image 10" descr="preencoded.png"/>
          <p:cNvPicPr>
            <a:picLocks noChangeAspect="1"/>
          </p:cNvPicPr>
          <p:nvPr/>
        </p:nvPicPr>
        <p:blipFill>
          <a:blip r:embed="rId6"/>
          <a:srcRect t="-11" b="-11"/>
          <a:stretch/>
        </p:blipFill>
        <p:spPr>
          <a:xfrm>
            <a:off x="3313363" y="790880"/>
            <a:ext cx="5258225" cy="1047902"/>
          </a:xfrm>
          <a:prstGeom prst="rect">
            <a:avLst/>
          </a:prstGeom>
        </p:spPr>
      </p:pic>
      <p:sp>
        <p:nvSpPr>
          <p:cNvPr id="20" name="Text 7"/>
          <p:cNvSpPr txBox="1"/>
          <p:nvPr/>
        </p:nvSpPr>
        <p:spPr>
          <a:xfrm>
            <a:off x="3788851" y="864032"/>
            <a:ext cx="905256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향후 개선 방향</a:t>
            </a:r>
            <a:endParaRPr lang="en-US" sz="1000" dirty="0"/>
          </a:p>
        </p:txBody>
      </p:sp>
      <p:pic>
        <p:nvPicPr>
          <p:cNvPr id="21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541963" y="899694"/>
            <a:ext cx="133502" cy="133502"/>
          </a:xfrm>
          <a:prstGeom prst="rect">
            <a:avLst/>
          </a:prstGeom>
        </p:spPr>
      </p:pic>
      <p:sp>
        <p:nvSpPr>
          <p:cNvPr id="25" name="Text 11"/>
          <p:cNvSpPr txBox="1"/>
          <p:nvPr/>
        </p:nvSpPr>
        <p:spPr>
          <a:xfrm>
            <a:off x="3541963" y="1500455"/>
            <a:ext cx="24780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🗣️</a:t>
            </a:r>
            <a:endParaRPr lang="en-US" sz="1000" dirty="0"/>
          </a:p>
        </p:txBody>
      </p:sp>
      <p:sp>
        <p:nvSpPr>
          <p:cNvPr id="26" name="Text 12"/>
          <p:cNvSpPr txBox="1"/>
          <p:nvPr/>
        </p:nvSpPr>
        <p:spPr>
          <a:xfrm>
            <a:off x="3804396" y="1490396"/>
            <a:ext cx="2376526" cy="1527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단방향 TTS → 양방향 대화형 안내</a:t>
            </a:r>
            <a:endParaRPr lang="en-US" sz="900" dirty="0"/>
          </a:p>
        </p:txBody>
      </p:sp>
      <p:sp>
        <p:nvSpPr>
          <p:cNvPr id="27" name="Text 13"/>
          <p:cNvSpPr txBox="1"/>
          <p:nvPr/>
        </p:nvSpPr>
        <p:spPr>
          <a:xfrm>
            <a:off x="3804396" y="1639443"/>
            <a:ext cx="266639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VAD + LLM 연동으로 자연스러운 보행 가이드 구현</a:t>
            </a:r>
            <a:endParaRPr lang="en-US" sz="800" dirty="0"/>
          </a:p>
        </p:txBody>
      </p:sp>
      <p:sp>
        <p:nvSpPr>
          <p:cNvPr id="28" name="Shape 14"/>
          <p:cNvSpPr/>
          <p:nvPr/>
        </p:nvSpPr>
        <p:spPr>
          <a:xfrm>
            <a:off x="563516" y="2171225"/>
            <a:ext cx="2769316" cy="1102401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1" name="Text 17"/>
          <p:cNvSpPr txBox="1"/>
          <p:nvPr/>
        </p:nvSpPr>
        <p:spPr>
          <a:xfrm>
            <a:off x="705670" y="2612998"/>
            <a:ext cx="47640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윤지현</a:t>
            </a:r>
            <a:endParaRPr lang="en-US" sz="1100" dirty="0"/>
          </a:p>
        </p:txBody>
      </p:sp>
      <p:sp>
        <p:nvSpPr>
          <p:cNvPr id="32" name="Text 18"/>
          <p:cNvSpPr txBox="1"/>
          <p:nvPr/>
        </p:nvSpPr>
        <p:spPr>
          <a:xfrm>
            <a:off x="2350393" y="2623960"/>
            <a:ext cx="80558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Frontend · 팀장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2" name="Shape 28"/>
          <p:cNvSpPr/>
          <p:nvPr/>
        </p:nvSpPr>
        <p:spPr>
          <a:xfrm>
            <a:off x="581101" y="3281635"/>
            <a:ext cx="2760383" cy="990690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 dirty="0"/>
          </a:p>
        </p:txBody>
      </p:sp>
      <p:sp>
        <p:nvSpPr>
          <p:cNvPr id="45" name="Text 31"/>
          <p:cNvSpPr txBox="1"/>
          <p:nvPr/>
        </p:nvSpPr>
        <p:spPr>
          <a:xfrm>
            <a:off x="696033" y="3576462"/>
            <a:ext cx="476402" cy="3895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이지호</a:t>
            </a:r>
            <a:endParaRPr lang="en-US" sz="1100" dirty="0"/>
          </a:p>
        </p:txBody>
      </p:sp>
      <p:sp>
        <p:nvSpPr>
          <p:cNvPr id="46" name="Text 32"/>
          <p:cNvSpPr txBox="1"/>
          <p:nvPr/>
        </p:nvSpPr>
        <p:spPr>
          <a:xfrm>
            <a:off x="2350393" y="3641743"/>
            <a:ext cx="884225" cy="2548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Backend · Cloud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56" name="Shape 42"/>
          <p:cNvSpPr/>
          <p:nvPr/>
        </p:nvSpPr>
        <p:spPr>
          <a:xfrm>
            <a:off x="581101" y="4285374"/>
            <a:ext cx="2760383" cy="655044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9" name="Text 45"/>
          <p:cNvSpPr txBox="1"/>
          <p:nvPr/>
        </p:nvSpPr>
        <p:spPr>
          <a:xfrm>
            <a:off x="693572" y="4470084"/>
            <a:ext cx="47640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최현석</a:t>
            </a:r>
            <a:endParaRPr lang="en-US" sz="1100" dirty="0"/>
          </a:p>
        </p:txBody>
      </p:sp>
      <p:sp>
        <p:nvSpPr>
          <p:cNvPr id="60" name="Text 46"/>
          <p:cNvSpPr txBox="1"/>
          <p:nvPr/>
        </p:nvSpPr>
        <p:spPr>
          <a:xfrm>
            <a:off x="2384226" y="4508031"/>
            <a:ext cx="74889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· Algorithm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3" name="Text 58"/>
          <p:cNvSpPr txBox="1"/>
          <p:nvPr/>
        </p:nvSpPr>
        <p:spPr>
          <a:xfrm>
            <a:off x="8662112" y="4898862"/>
            <a:ext cx="39136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29 / 30</a:t>
            </a:r>
            <a:endParaRPr lang="en-US" sz="800" dirty="0"/>
          </a:p>
        </p:txBody>
      </p:sp>
      <p:sp>
        <p:nvSpPr>
          <p:cNvPr id="74" name="Text 59"/>
          <p:cNvSpPr txBox="1"/>
          <p:nvPr/>
        </p:nvSpPr>
        <p:spPr>
          <a:xfrm>
            <a:off x="59929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75" name="Text 60"/>
          <p:cNvSpPr txBox="1"/>
          <p:nvPr/>
        </p:nvSpPr>
        <p:spPr>
          <a:xfrm>
            <a:off x="632033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76" name="Text 61"/>
          <p:cNvSpPr txBox="1"/>
          <p:nvPr/>
        </p:nvSpPr>
        <p:spPr>
          <a:xfrm>
            <a:off x="656082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77" name="Text 62"/>
          <p:cNvSpPr txBox="1"/>
          <p:nvPr/>
        </p:nvSpPr>
        <p:spPr>
          <a:xfrm>
            <a:off x="697595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78" name="Text 63"/>
          <p:cNvSpPr txBox="1"/>
          <p:nvPr/>
        </p:nvSpPr>
        <p:spPr>
          <a:xfrm>
            <a:off x="7303313" y="228600"/>
            <a:ext cx="4288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비즈니스</a:t>
            </a:r>
            <a:endParaRPr lang="en-US" sz="800" dirty="0"/>
          </a:p>
        </p:txBody>
      </p:sp>
      <p:sp>
        <p:nvSpPr>
          <p:cNvPr id="79" name="Text 64"/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80" name="Text 65"/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sp>
        <p:nvSpPr>
          <p:cNvPr id="81" name="Text 9">
            <a:extLst>
              <a:ext uri="{FF2B5EF4-FFF2-40B4-BE49-F238E27FC236}">
                <a16:creationId xmlns:a16="http://schemas.microsoft.com/office/drawing/2014/main" id="{164DB7D3-1FCE-79B7-29FF-23E85E3A4448}"/>
              </a:ext>
            </a:extLst>
          </p:cNvPr>
          <p:cNvSpPr txBox="1"/>
          <p:nvPr/>
        </p:nvSpPr>
        <p:spPr>
          <a:xfrm>
            <a:off x="3808054" y="1124332"/>
            <a:ext cx="206105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900" dirty="0" err="1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골전도</a:t>
            </a:r>
            <a:r>
              <a:rPr lang="ko-KR" altLang="en-US" sz="9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이어폰을 활용한 방향 안내</a:t>
            </a:r>
            <a:endParaRPr lang="en-US" sz="900" dirty="0"/>
          </a:p>
        </p:txBody>
      </p:sp>
      <p:sp>
        <p:nvSpPr>
          <p:cNvPr id="82" name="Text 10">
            <a:extLst>
              <a:ext uri="{FF2B5EF4-FFF2-40B4-BE49-F238E27FC236}">
                <a16:creationId xmlns:a16="http://schemas.microsoft.com/office/drawing/2014/main" id="{3C0CD894-C6C0-9DAC-A01D-692E3FB10179}"/>
              </a:ext>
            </a:extLst>
          </p:cNvPr>
          <p:cNvSpPr txBox="1"/>
          <p:nvPr/>
        </p:nvSpPr>
        <p:spPr>
          <a:xfrm>
            <a:off x="3808054" y="1284353"/>
            <a:ext cx="3040380" cy="1115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음성 안내 및 </a:t>
            </a:r>
            <a:r>
              <a:rPr lang="ko-KR" altLang="en-US" sz="8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골전도</a:t>
            </a:r>
            <a:r>
              <a:rPr lang="ko-KR" alt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이어폰을 활용한 진동을 통한 방향 안내 기능 구현</a:t>
            </a:r>
            <a:endParaRPr lang="en-US" sz="800" dirty="0"/>
          </a:p>
        </p:txBody>
      </p:sp>
      <p:pic>
        <p:nvPicPr>
          <p:cNvPr id="83" name="Picture 2" descr="진동 - 무료 ui개 아이콘">
            <a:extLst>
              <a:ext uri="{FF2B5EF4-FFF2-40B4-BE49-F238E27FC236}">
                <a16:creationId xmlns:a16="http://schemas.microsoft.com/office/drawing/2014/main" id="{FDE472A4-3264-9A6E-2723-524101B11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071" y="1179729"/>
            <a:ext cx="152399" cy="15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id="{25FAD1F3-750F-7048-9D17-CE5023B7C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957769"/>
              </p:ext>
            </p:extLst>
          </p:nvPr>
        </p:nvGraphicFramePr>
        <p:xfrm>
          <a:off x="3339866" y="1866188"/>
          <a:ext cx="5231722" cy="3046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324">
                  <a:extLst>
                    <a:ext uri="{9D8B030D-6E8A-4147-A177-3AD203B41FA5}">
                      <a16:colId xmlns:a16="http://schemas.microsoft.com/office/drawing/2014/main" val="1126283965"/>
                    </a:ext>
                  </a:extLst>
                </a:gridCol>
                <a:gridCol w="1066253">
                  <a:extLst>
                    <a:ext uri="{9D8B030D-6E8A-4147-A177-3AD203B41FA5}">
                      <a16:colId xmlns:a16="http://schemas.microsoft.com/office/drawing/2014/main" val="2384820647"/>
                    </a:ext>
                  </a:extLst>
                </a:gridCol>
                <a:gridCol w="1066253">
                  <a:extLst>
                    <a:ext uri="{9D8B030D-6E8A-4147-A177-3AD203B41FA5}">
                      <a16:colId xmlns:a16="http://schemas.microsoft.com/office/drawing/2014/main" val="3341950013"/>
                    </a:ext>
                  </a:extLst>
                </a:gridCol>
                <a:gridCol w="1776892">
                  <a:extLst>
                    <a:ext uri="{9D8B030D-6E8A-4147-A177-3AD203B41FA5}">
                      <a16:colId xmlns:a16="http://schemas.microsoft.com/office/drawing/2014/main" val="2416546003"/>
                    </a:ext>
                  </a:extLst>
                </a:gridCol>
              </a:tblGrid>
              <a:tr h="3294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/>
                        <a:t>항목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/>
                        <a:t>현재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/>
                        <a:t>목표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/>
                        <a:t>측정 방법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6082040"/>
                  </a:ext>
                </a:extLst>
              </a:tr>
              <a:tr h="3294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/>
                        <a:t>실시간 음성 안내</a:t>
                      </a:r>
                      <a:r>
                        <a:rPr lang="en-US" altLang="ko-KR" sz="700" b="1" dirty="0"/>
                        <a:t>/</a:t>
                      </a:r>
                      <a:r>
                        <a:rPr lang="ko-KR" altLang="en-US" sz="700" b="1" dirty="0"/>
                        <a:t>음성 인식</a:t>
                      </a:r>
                      <a:r>
                        <a:rPr lang="en-US" altLang="ko-KR" sz="700" b="1" dirty="0"/>
                        <a:t>(STT / TTS)</a:t>
                      </a:r>
                      <a:endParaRPr lang="ko-KR" altLang="en-US" sz="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/>
                        <a:t>95%</a:t>
                      </a:r>
                      <a:br>
                        <a:rPr lang="en-US" altLang="ko-KR" sz="700" dirty="0"/>
                      </a:br>
                      <a:r>
                        <a:rPr lang="en-US" altLang="ko-KR" sz="700" dirty="0"/>
                        <a:t>(</a:t>
                      </a:r>
                      <a:r>
                        <a:rPr lang="ko-KR" altLang="en-US" sz="700" dirty="0"/>
                        <a:t>소음 심한 경우 작동 </a:t>
                      </a:r>
                      <a:r>
                        <a:rPr lang="en-US" altLang="ko-KR" sz="700" dirty="0"/>
                        <a:t>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dirty="0"/>
                        <a:t>정상 작동</a:t>
                      </a:r>
                      <a:endParaRPr lang="en-US" altLang="ko-KR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700" dirty="0"/>
                        <a:t>위험 감지 신호 수신 후 </a:t>
                      </a:r>
                      <a:r>
                        <a:rPr lang="en-US" altLang="ko-KR" sz="700" dirty="0"/>
                        <a:t>1</a:t>
                      </a:r>
                      <a:r>
                        <a:rPr lang="ko-KR" altLang="en-US" sz="700" dirty="0"/>
                        <a:t>초 이내에 스마트폰 스피커를 통해 경고 음성 송출 및</a:t>
                      </a:r>
                      <a:endParaRPr lang="en-US" altLang="ko-KR" sz="700" dirty="0"/>
                    </a:p>
                    <a:p>
                      <a:pPr latinLnBrk="1"/>
                      <a:r>
                        <a:rPr lang="ko-KR" altLang="en-US" sz="700" dirty="0"/>
                        <a:t>목적지 음성 입력 가능 여부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8478394"/>
                  </a:ext>
                </a:extLst>
              </a:tr>
              <a:tr h="32941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ko-KR" altLang="en-US" sz="700" b="1" dirty="0"/>
                        <a:t>네비게이션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ko-KR" altLang="en-US" sz="700" dirty="0"/>
                        <a:t>수행 완료</a:t>
                      </a:r>
                      <a:endParaRPr lang="en-US" altLang="ko-KR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dirty="0"/>
                        <a:t>정상 작동</a:t>
                      </a:r>
                      <a:endParaRPr lang="en-US" altLang="ko-KR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700" dirty="0"/>
                        <a:t>경로 설정 및 경로 수정 등 작동 여부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3717600"/>
                  </a:ext>
                </a:extLst>
              </a:tr>
              <a:tr h="32941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ko-KR" altLang="en-US" sz="700" b="1" dirty="0"/>
                        <a:t>관리자 </a:t>
                      </a:r>
                      <a:r>
                        <a:rPr lang="en-US" altLang="ko-KR" sz="700" b="1" dirty="0"/>
                        <a:t>UI </a:t>
                      </a:r>
                      <a:r>
                        <a:rPr lang="ko-KR" altLang="en-US" sz="700" b="1" dirty="0"/>
                        <a:t>구현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dirty="0"/>
                        <a:t>구현 완료</a:t>
                      </a:r>
                      <a:endParaRPr lang="en-US" altLang="ko-KR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ko-KR" altLang="en-US" sz="700" dirty="0"/>
                        <a:t>구현</a:t>
                      </a:r>
                      <a:endParaRPr 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700" dirty="0"/>
                        <a:t>스마트폰에서 촬영된 사진 데이터가 관리자 페이지에 목록 형태로 보이는지 여부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2241502"/>
                  </a:ext>
                </a:extLst>
              </a:tr>
              <a:tr h="3294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/>
                        <a:t>위험 데이터 자동 저장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/>
                        <a:t>100%</a:t>
                      </a:r>
                      <a:endParaRPr lang="ko-KR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dirty="0"/>
                        <a:t>성공률 </a:t>
                      </a:r>
                      <a:r>
                        <a:rPr lang="en-US" altLang="ko-KR" sz="700" dirty="0"/>
                        <a:t>100%</a:t>
                      </a:r>
                      <a:endParaRPr lang="ko-KR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700" dirty="0"/>
                        <a:t>위험 탐지 시 사진</a:t>
                      </a:r>
                      <a:r>
                        <a:rPr lang="en-US" altLang="ko-KR" sz="700" dirty="0"/>
                        <a:t>(S3)</a:t>
                      </a:r>
                      <a:r>
                        <a:rPr lang="ko-KR" altLang="en-US" sz="700" dirty="0"/>
                        <a:t>과 위치</a:t>
                      </a:r>
                      <a:r>
                        <a:rPr lang="en-US" altLang="ko-KR" sz="700" dirty="0"/>
                        <a:t>(DB)</a:t>
                      </a:r>
                      <a:r>
                        <a:rPr lang="ko-KR" altLang="en-US" sz="700" dirty="0"/>
                        <a:t>가</a:t>
                      </a:r>
                      <a:endParaRPr lang="en-US" altLang="ko-KR" sz="700" dirty="0"/>
                    </a:p>
                    <a:p>
                      <a:pPr latinLnBrk="1"/>
                      <a:r>
                        <a:rPr lang="ko-KR" altLang="en-US" sz="700" dirty="0"/>
                        <a:t>누락 없이 적재되는지 확인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237320"/>
                  </a:ext>
                </a:extLst>
              </a:tr>
              <a:tr h="3294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/>
                        <a:t>관리자 지도 시각화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dirty="0"/>
                        <a:t>수행 완료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dirty="0"/>
                        <a:t>수행 완료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700" dirty="0"/>
                        <a:t>수집된 위도</a:t>
                      </a:r>
                      <a:r>
                        <a:rPr lang="en-US" altLang="ko-KR" sz="700" dirty="0"/>
                        <a:t>/</a:t>
                      </a:r>
                      <a:r>
                        <a:rPr lang="ko-KR" altLang="en-US" sz="700" dirty="0"/>
                        <a:t>경도 데이터가</a:t>
                      </a:r>
                      <a:endParaRPr lang="en-US" altLang="ko-KR" sz="700" dirty="0"/>
                    </a:p>
                    <a:p>
                      <a:pPr latinLnBrk="1"/>
                      <a:r>
                        <a:rPr lang="ko-KR" altLang="en-US" sz="700" dirty="0"/>
                        <a:t>웹 대시보드 마커로 실시간 표시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452203"/>
                  </a:ext>
                </a:extLst>
              </a:tr>
              <a:tr h="32941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b="1" dirty="0"/>
                        <a:t>API </a:t>
                      </a:r>
                      <a:r>
                        <a:rPr lang="ko-KR" altLang="en-US" sz="700" b="1" dirty="0"/>
                        <a:t>응답 안정성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/>
                        <a:t>100%</a:t>
                      </a:r>
                      <a:endParaRPr lang="ko-KR" altLang="en-US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/>
                        <a:t>99%</a:t>
                      </a:r>
                      <a:r>
                        <a:rPr lang="ko-KR" altLang="en-US" sz="700" dirty="0"/>
                        <a:t> 이상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700" dirty="0"/>
                        <a:t>앱에서 서버로 데이터 전송 시</a:t>
                      </a:r>
                      <a:endParaRPr lang="en-US" altLang="ko-KR" sz="700" dirty="0"/>
                    </a:p>
                    <a:p>
                      <a:pPr latinLnBrk="1"/>
                      <a:r>
                        <a:rPr lang="en-US" altLang="ko-KR" sz="700" dirty="0"/>
                        <a:t>HTTP 201 </a:t>
                      </a:r>
                      <a:r>
                        <a:rPr lang="ko-KR" altLang="en-US" sz="700" dirty="0"/>
                        <a:t>응답 성공 비율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2887446"/>
                  </a:ext>
                </a:extLst>
              </a:tr>
              <a:tr h="3294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/>
                        <a:t>방해물객체 탐지모델 개발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dirty="0"/>
                        <a:t>정상작동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dirty="0"/>
                        <a:t>정상작동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dirty="0"/>
                        <a:t>mAP50, mAP50-95</a:t>
                      </a:r>
                      <a:endParaRPr lang="ko-KR" altLang="en-US" sz="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932344"/>
                  </a:ext>
                </a:extLst>
              </a:tr>
              <a:tr h="3294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1" dirty="0"/>
                        <a:t>방해물객체 위치 측정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dirty="0"/>
                        <a:t>수행완료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00" dirty="0"/>
                        <a:t>수행완료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700" dirty="0"/>
                        <a:t>실제 거리와 추정치 비교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1411786"/>
                  </a:ext>
                </a:extLst>
              </a:tr>
            </a:tbl>
          </a:graphicData>
        </a:graphic>
      </p:graphicFrame>
      <p:sp>
        <p:nvSpPr>
          <p:cNvPr id="30" name="Text 7">
            <a:extLst>
              <a:ext uri="{FF2B5EF4-FFF2-40B4-BE49-F238E27FC236}">
                <a16:creationId xmlns:a16="http://schemas.microsoft.com/office/drawing/2014/main" id="{82397299-A253-0114-8129-28654BC01141}"/>
              </a:ext>
            </a:extLst>
          </p:cNvPr>
          <p:cNvSpPr txBox="1"/>
          <p:nvPr/>
        </p:nvSpPr>
        <p:spPr>
          <a:xfrm>
            <a:off x="1483782" y="1931591"/>
            <a:ext cx="969649" cy="2084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1200" b="1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목표 달성 현황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Shape 15">
            <a:extLst>
              <a:ext uri="{FF2B5EF4-FFF2-40B4-BE49-F238E27FC236}">
                <a16:creationId xmlns:a16="http://schemas.microsoft.com/office/drawing/2014/main" id="{A45E27CC-591D-9F03-0DFB-CCEB99459D9F}"/>
              </a:ext>
            </a:extLst>
          </p:cNvPr>
          <p:cNvSpPr/>
          <p:nvPr/>
        </p:nvSpPr>
        <p:spPr>
          <a:xfrm>
            <a:off x="568500" y="1837650"/>
            <a:ext cx="2764332" cy="36000"/>
          </a:xfrm>
          <a:prstGeom prst="roundRect">
            <a:avLst>
              <a:gd name="adj" fmla="val 95238"/>
            </a:avLst>
          </a:prstGeom>
          <a:solidFill>
            <a:srgbClr val="FFC107"/>
          </a:solidFill>
          <a:ln w="3175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 dirty="0"/>
          </a:p>
        </p:txBody>
      </p:sp>
      <p:sp>
        <p:nvSpPr>
          <p:cNvPr id="34" name="Shape 15">
            <a:extLst>
              <a:ext uri="{FF2B5EF4-FFF2-40B4-BE49-F238E27FC236}">
                <a16:creationId xmlns:a16="http://schemas.microsoft.com/office/drawing/2014/main" id="{CE0A6D03-EB57-39F2-49D4-75A2847D1A81}"/>
              </a:ext>
            </a:extLst>
          </p:cNvPr>
          <p:cNvSpPr/>
          <p:nvPr/>
        </p:nvSpPr>
        <p:spPr>
          <a:xfrm>
            <a:off x="568500" y="2172154"/>
            <a:ext cx="2772984" cy="36000"/>
          </a:xfrm>
          <a:prstGeom prst="roundRect">
            <a:avLst>
              <a:gd name="adj" fmla="val 95238"/>
            </a:avLst>
          </a:prstGeom>
          <a:solidFill>
            <a:srgbClr val="FFC107"/>
          </a:solidFill>
          <a:ln w="3175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F34E2D8C-E1CD-761A-BF93-E15EF9972A8D}"/>
              </a:ext>
            </a:extLst>
          </p:cNvPr>
          <p:cNvCxnSpPr>
            <a:cxnSpLocks/>
          </p:cNvCxnSpPr>
          <p:nvPr/>
        </p:nvCxnSpPr>
        <p:spPr>
          <a:xfrm>
            <a:off x="3332832" y="2208155"/>
            <a:ext cx="0" cy="27048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C1C0B82A-050E-B18E-1285-41567460B020}"/>
              </a:ext>
            </a:extLst>
          </p:cNvPr>
          <p:cNvCxnSpPr/>
          <p:nvPr/>
        </p:nvCxnSpPr>
        <p:spPr>
          <a:xfrm>
            <a:off x="3339866" y="1883787"/>
            <a:ext cx="0" cy="28443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hape 29"/>
          <p:cNvSpPr/>
          <p:nvPr/>
        </p:nvSpPr>
        <p:spPr>
          <a:xfrm>
            <a:off x="579483" y="3232265"/>
            <a:ext cx="2746315" cy="36000"/>
          </a:xfrm>
          <a:prstGeom prst="roundRect">
            <a:avLst>
              <a:gd name="adj" fmla="val 95238"/>
            </a:avLst>
          </a:prstGeom>
          <a:solidFill>
            <a:srgbClr val="B8C5D6"/>
          </a:solidFill>
          <a:ln w="12700">
            <a:solidFill>
              <a:srgbClr val="B8C5D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7" name="Shape 43"/>
          <p:cNvSpPr/>
          <p:nvPr/>
        </p:nvSpPr>
        <p:spPr>
          <a:xfrm>
            <a:off x="588415" y="4262514"/>
            <a:ext cx="2736000" cy="36000"/>
          </a:xfrm>
          <a:prstGeom prst="roundRect">
            <a:avLst>
              <a:gd name="adj" fmla="val 95238"/>
            </a:avLst>
          </a:prstGeom>
          <a:solidFill>
            <a:srgbClr val="6B8099"/>
          </a:solidFill>
          <a:ln w="12700">
            <a:solidFill>
              <a:srgbClr val="6B80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A12FA138-A593-A1C3-9F78-B8758C50C15B}"/>
              </a:ext>
            </a:extLst>
          </p:cNvPr>
          <p:cNvSpPr/>
          <p:nvPr/>
        </p:nvSpPr>
        <p:spPr>
          <a:xfrm>
            <a:off x="4664248" y="1866188"/>
            <a:ext cx="1061303" cy="30468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Shape 43">
            <a:extLst>
              <a:ext uri="{FF2B5EF4-FFF2-40B4-BE49-F238E27FC236}">
                <a16:creationId xmlns:a16="http://schemas.microsoft.com/office/drawing/2014/main" id="{5F13A5F2-B185-29DC-4E47-FF790565C083}"/>
              </a:ext>
            </a:extLst>
          </p:cNvPr>
          <p:cNvSpPr/>
          <p:nvPr/>
        </p:nvSpPr>
        <p:spPr>
          <a:xfrm>
            <a:off x="579482" y="3232585"/>
            <a:ext cx="2769317" cy="36000"/>
          </a:xfrm>
          <a:prstGeom prst="roundRect">
            <a:avLst>
              <a:gd name="adj" fmla="val 95238"/>
            </a:avLst>
          </a:prstGeom>
          <a:solidFill>
            <a:srgbClr val="6B8099"/>
          </a:solidFill>
          <a:ln w="12700">
            <a:solidFill>
              <a:srgbClr val="6B80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" y="0"/>
            <a:ext cx="9143771" cy="5143500"/>
          </a:xfrm>
          <a:prstGeom prst="rect">
            <a:avLst/>
          </a:prstGeom>
          <a:solidFill>
            <a:srgbClr val="0F1C3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 l="-200" r="-200"/>
          <a:stretch/>
        </p:blipFill>
        <p:spPr>
          <a:xfrm>
            <a:off x="1" y="1"/>
            <a:ext cx="9143771" cy="5692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 l="-200" r="-200"/>
          <a:stretch/>
        </p:blipFill>
        <p:spPr>
          <a:xfrm>
            <a:off x="1" y="5086579"/>
            <a:ext cx="9143771" cy="56921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 l="-408" r="-408"/>
          <a:stretch/>
        </p:blipFill>
        <p:spPr>
          <a:xfrm>
            <a:off x="571272" y="1857147"/>
            <a:ext cx="28804" cy="1428521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 l="-408" r="-408"/>
          <a:stretch/>
        </p:blipFill>
        <p:spPr>
          <a:xfrm>
            <a:off x="8543697" y="1857147"/>
            <a:ext cx="28804" cy="1428521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 l="-57" r="-57"/>
          <a:stretch/>
        </p:blipFill>
        <p:spPr>
          <a:xfrm>
            <a:off x="4422039" y="344957"/>
            <a:ext cx="300380" cy="342900"/>
          </a:xfrm>
          <a:prstGeom prst="rect">
            <a:avLst/>
          </a:prstGeom>
        </p:spPr>
      </p:pic>
      <p:sp>
        <p:nvSpPr>
          <p:cNvPr id="8" name="Text 1"/>
          <p:cNvSpPr txBox="1"/>
          <p:nvPr/>
        </p:nvSpPr>
        <p:spPr>
          <a:xfrm>
            <a:off x="2913279" y="902513"/>
            <a:ext cx="3320644" cy="9649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325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보행자가 </a:t>
            </a:r>
            <a:r>
              <a:rPr lang="en-US" sz="2325" b="1" dirty="0">
                <a:solidFill>
                  <a:srgbClr val="FBBF24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걷는 것만으로도</a:t>
            </a:r>
            <a:endParaRPr lang="en-US" sz="2325" dirty="0"/>
          </a:p>
          <a:p>
            <a:pPr algn="ctr"/>
            <a:r>
              <a:rPr lang="en-US" sz="2325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도시는 더 </a:t>
            </a:r>
            <a:r>
              <a:rPr lang="en-US" sz="2325" b="1" dirty="0">
                <a:solidFill>
                  <a:srgbClr val="FBBF24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안전해집니다</a:t>
            </a:r>
            <a:endParaRPr lang="en-US" sz="2325" dirty="0"/>
          </a:p>
        </p:txBody>
      </p:sp>
      <p:pic>
        <p:nvPicPr>
          <p:cNvPr id="9" name="Image 5" descr="preencoded.png"/>
          <p:cNvPicPr>
            <a:picLocks noChangeAspect="1"/>
          </p:cNvPicPr>
          <p:nvPr/>
        </p:nvPicPr>
        <p:blipFill>
          <a:blip r:embed="rId8"/>
          <a:srcRect t="-400" b="-400"/>
          <a:stretch/>
        </p:blipFill>
        <p:spPr>
          <a:xfrm>
            <a:off x="3928949" y="2147926"/>
            <a:ext cx="1285875" cy="28804"/>
          </a:xfrm>
          <a:prstGeom prst="rect">
            <a:avLst/>
          </a:prstGeom>
        </p:spPr>
      </p:pic>
      <p:sp>
        <p:nvSpPr>
          <p:cNvPr id="10" name="Text 2"/>
          <p:cNvSpPr txBox="1"/>
          <p:nvPr/>
        </p:nvSpPr>
        <p:spPr>
          <a:xfrm>
            <a:off x="4210813" y="2462708"/>
            <a:ext cx="722147" cy="1933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75" kern="0" spc="113" dirty="0">
                <a:solidFill>
                  <a:srgbClr val="9CA3A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PROJECT</a:t>
            </a:r>
            <a:endParaRPr lang="en-US" sz="975" dirty="0"/>
          </a:p>
        </p:txBody>
      </p:sp>
      <p:sp>
        <p:nvSpPr>
          <p:cNvPr id="12" name="Text 4"/>
          <p:cNvSpPr txBox="1"/>
          <p:nvPr/>
        </p:nvSpPr>
        <p:spPr>
          <a:xfrm>
            <a:off x="3898773" y="3907240"/>
            <a:ext cx="1347597" cy="2146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125" dirty="0">
                <a:solidFill>
                  <a:srgbClr val="D1D5D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Team </a:t>
            </a:r>
            <a:r>
              <a:rPr lang="en-US" sz="1125" b="1" dirty="0">
                <a:solidFill>
                  <a:srgbClr val="F59E0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공부많이된다</a:t>
            </a:r>
            <a:endParaRPr lang="en-US" sz="1125" dirty="0"/>
          </a:p>
        </p:txBody>
      </p:sp>
      <p:sp>
        <p:nvSpPr>
          <p:cNvPr id="14" name="Shape 6"/>
          <p:cNvSpPr/>
          <p:nvPr/>
        </p:nvSpPr>
        <p:spPr>
          <a:xfrm>
            <a:off x="4357574" y="4712818"/>
            <a:ext cx="85725" cy="85725"/>
          </a:xfrm>
          <a:prstGeom prst="ellipse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" name="Shape 7"/>
          <p:cNvSpPr/>
          <p:nvPr/>
        </p:nvSpPr>
        <p:spPr>
          <a:xfrm>
            <a:off x="4529024" y="4712818"/>
            <a:ext cx="85725" cy="85725"/>
          </a:xfrm>
          <a:prstGeom prst="ellipse">
            <a:avLst/>
          </a:prstGeom>
          <a:solidFill>
            <a:srgbClr val="FBBF2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8"/>
          <p:cNvSpPr/>
          <p:nvPr/>
        </p:nvSpPr>
        <p:spPr>
          <a:xfrm>
            <a:off x="4700474" y="4712818"/>
            <a:ext cx="85725" cy="85725"/>
          </a:xfrm>
          <a:prstGeom prst="ellipse">
            <a:avLst/>
          </a:prstGeom>
          <a:solidFill>
            <a:srgbClr val="F59E0B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22D3CA4-0091-287E-EB15-190C85D146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6013" y="1821219"/>
            <a:ext cx="4371975" cy="2914650"/>
          </a:xfrm>
          <a:prstGeom prst="rect">
            <a:avLst/>
          </a:prstGeom>
        </p:spPr>
      </p:pic>
      <p:sp>
        <p:nvSpPr>
          <p:cNvPr id="11" name="Text 58">
            <a:extLst>
              <a:ext uri="{FF2B5EF4-FFF2-40B4-BE49-F238E27FC236}">
                <a16:creationId xmlns:a16="http://schemas.microsoft.com/office/drawing/2014/main" id="{5F2FEC9F-E689-200E-B08C-20608A2060BB}"/>
              </a:ext>
            </a:extLst>
          </p:cNvPr>
          <p:cNvSpPr txBox="1"/>
          <p:nvPr/>
        </p:nvSpPr>
        <p:spPr>
          <a:xfrm>
            <a:off x="8662112" y="4898862"/>
            <a:ext cx="39136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30 / 30</a:t>
            </a:r>
            <a:endParaRPr lang="en-US" sz="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" name="Text 3"/>
          <p:cNvSpPr txBox="1"/>
          <p:nvPr/>
        </p:nvSpPr>
        <p:spPr>
          <a:xfrm>
            <a:off x="2764231" y="28346"/>
            <a:ext cx="4210812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🌍 WalkMate × UN SDGs — 지속가능한 도시와 평등한 세상을 위한 기술</a:t>
            </a:r>
            <a:endParaRPr lang="en-US" sz="9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rcRect l="-2" r="-2"/>
          <a:stretch/>
        </p:blipFill>
        <p:spPr>
          <a:xfrm>
            <a:off x="228600" y="418795"/>
            <a:ext cx="4248302" cy="4114800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rcRect l="-400" r="-400"/>
          <a:stretch/>
        </p:blipFill>
        <p:spPr>
          <a:xfrm>
            <a:off x="228600" y="418795"/>
            <a:ext cx="38405" cy="4114800"/>
          </a:xfrm>
          <a:prstGeom prst="rect">
            <a:avLst/>
          </a:prstGeom>
        </p:spPr>
      </p:pic>
      <p:sp>
        <p:nvSpPr>
          <p:cNvPr id="8" name="Text 4"/>
          <p:cNvSpPr txBox="1"/>
          <p:nvPr/>
        </p:nvSpPr>
        <p:spPr>
          <a:xfrm>
            <a:off x="418795" y="533095"/>
            <a:ext cx="36210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🏙️</a:t>
            </a:r>
            <a:endParaRPr lang="en-US" sz="1800" dirty="0"/>
          </a:p>
        </p:txBody>
      </p:sp>
      <p:sp>
        <p:nvSpPr>
          <p:cNvPr id="9" name="Text 5"/>
          <p:cNvSpPr txBox="1"/>
          <p:nvPr/>
        </p:nvSpPr>
        <p:spPr>
          <a:xfrm>
            <a:off x="800100" y="590702"/>
            <a:ext cx="68031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8F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Goal 11</a:t>
            </a:r>
            <a:endParaRPr lang="en-US" sz="1200" dirty="0"/>
          </a:p>
        </p:txBody>
      </p:sp>
      <p:sp>
        <p:nvSpPr>
          <p:cNvPr id="10" name="Text 6"/>
          <p:cNvSpPr txBox="1"/>
          <p:nvPr/>
        </p:nvSpPr>
        <p:spPr>
          <a:xfrm>
            <a:off x="1438351" y="626364"/>
            <a:ext cx="1452560" cy="1453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지속가능한 도시와 공동체</a:t>
            </a:r>
            <a:endParaRPr lang="en-US" sz="1000" b="1" dirty="0"/>
          </a:p>
        </p:txBody>
      </p:sp>
      <p:sp>
        <p:nvSpPr>
          <p:cNvPr id="11" name="Shape 7"/>
          <p:cNvSpPr/>
          <p:nvPr/>
        </p:nvSpPr>
        <p:spPr>
          <a:xfrm>
            <a:off x="342900" y="990295"/>
            <a:ext cx="4019702" cy="1522968"/>
          </a:xfrm>
          <a:prstGeom prst="roundRect">
            <a:avLst>
              <a:gd name="adj" fmla="val 13635"/>
            </a:avLst>
          </a:prstGeom>
          <a:solidFill>
            <a:srgbClr val="243B5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" name="Text 8"/>
          <p:cNvSpPr txBox="1"/>
          <p:nvPr/>
        </p:nvSpPr>
        <p:spPr>
          <a:xfrm>
            <a:off x="457200" y="1181264"/>
            <a:ext cx="3943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Target 11.2</a:t>
            </a:r>
            <a:endParaRPr lang="en-US" sz="2000" dirty="0"/>
          </a:p>
        </p:txBody>
      </p:sp>
      <p:sp>
        <p:nvSpPr>
          <p:cNvPr id="13" name="Text 9"/>
          <p:cNvSpPr txBox="1"/>
          <p:nvPr/>
        </p:nvSpPr>
        <p:spPr>
          <a:xfrm>
            <a:off x="457200" y="1697866"/>
            <a:ext cx="4019702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취약계층·장애인을</a:t>
            </a:r>
            <a:r>
              <a:rPr lang="en-US" sz="10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0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위한</a:t>
            </a:r>
            <a:endParaRPr lang="en-US" sz="1000" dirty="0">
              <a:solidFill>
                <a:srgbClr val="B8C5D6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l">
              <a:buNone/>
            </a:pPr>
            <a:r>
              <a:rPr lang="en-US" sz="10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안전하고</a:t>
            </a:r>
            <a:r>
              <a:rPr lang="en-US" sz="10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접근 가능한 교통체계 제공</a:t>
            </a:r>
            <a:endParaRPr lang="en-US" sz="1000" dirty="0"/>
          </a:p>
        </p:txBody>
      </p:sp>
      <p:sp>
        <p:nvSpPr>
          <p:cNvPr id="14" name="Text 10"/>
          <p:cNvSpPr txBox="1"/>
          <p:nvPr/>
        </p:nvSpPr>
        <p:spPr>
          <a:xfrm>
            <a:off x="457200" y="2107974"/>
            <a:ext cx="3943807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→ WalkMate 실시간 장애물 탐지 및 보행 안전 혁신</a:t>
            </a:r>
            <a:endParaRPr lang="en-US" sz="800" dirty="0"/>
          </a:p>
        </p:txBody>
      </p:sp>
      <p:sp>
        <p:nvSpPr>
          <p:cNvPr id="15" name="Shape 11"/>
          <p:cNvSpPr/>
          <p:nvPr/>
        </p:nvSpPr>
        <p:spPr>
          <a:xfrm>
            <a:off x="342900" y="2627564"/>
            <a:ext cx="4019702" cy="1712178"/>
          </a:xfrm>
          <a:prstGeom prst="roundRect">
            <a:avLst>
              <a:gd name="adj" fmla="val 13635"/>
            </a:avLst>
          </a:prstGeom>
          <a:solidFill>
            <a:srgbClr val="243B5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2"/>
          <p:cNvSpPr txBox="1"/>
          <p:nvPr/>
        </p:nvSpPr>
        <p:spPr>
          <a:xfrm>
            <a:off x="457200" y="2854546"/>
            <a:ext cx="3943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Target 11.7</a:t>
            </a:r>
            <a:endParaRPr lang="en-US" sz="2000" dirty="0"/>
          </a:p>
        </p:txBody>
      </p:sp>
      <p:sp>
        <p:nvSpPr>
          <p:cNvPr id="17" name="Text 13"/>
          <p:cNvSpPr txBox="1"/>
          <p:nvPr/>
        </p:nvSpPr>
        <p:spPr>
          <a:xfrm>
            <a:off x="457200" y="3385145"/>
            <a:ext cx="4019702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장애인을</a:t>
            </a:r>
            <a:r>
              <a:rPr lang="en-US" sz="10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위</a:t>
            </a:r>
            <a:r>
              <a:rPr lang="ko-KR" altLang="en-US" sz="10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한</a:t>
            </a:r>
            <a:endParaRPr lang="en-US" altLang="ko-KR" sz="1000" dirty="0">
              <a:solidFill>
                <a:srgbClr val="B8C5D6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l">
              <a:buNone/>
            </a:pPr>
            <a:r>
              <a:rPr lang="en-US" sz="10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공공장소</a:t>
            </a:r>
            <a:r>
              <a:rPr lang="en-US" sz="10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및 녹지에 대한 보편적 접근 제공</a:t>
            </a:r>
            <a:endParaRPr lang="en-US" sz="1000" dirty="0"/>
          </a:p>
        </p:txBody>
      </p:sp>
      <p:sp>
        <p:nvSpPr>
          <p:cNvPr id="18" name="Text 14"/>
          <p:cNvSpPr txBox="1"/>
          <p:nvPr/>
        </p:nvSpPr>
        <p:spPr>
          <a:xfrm>
            <a:off x="457200" y="3939728"/>
            <a:ext cx="4019702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→ 체스트 하네스형 장치로 공공장소 자유 이동 실현</a:t>
            </a:r>
            <a:endParaRPr lang="en-US" sz="800" dirty="0"/>
          </a:p>
        </p:txBody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3"/>
          <a:srcRect l="-2" r="-2"/>
          <a:stretch/>
        </p:blipFill>
        <p:spPr>
          <a:xfrm>
            <a:off x="4667098" y="418795"/>
            <a:ext cx="4248302" cy="4114800"/>
          </a:xfrm>
          <a:prstGeom prst="rect">
            <a:avLst/>
          </a:prstGeom>
        </p:spPr>
      </p:pic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5"/>
          <a:srcRect l="-400" r="-400"/>
          <a:stretch/>
        </p:blipFill>
        <p:spPr>
          <a:xfrm>
            <a:off x="4667098" y="418795"/>
            <a:ext cx="38405" cy="4114800"/>
          </a:xfrm>
          <a:prstGeom prst="rect">
            <a:avLst/>
          </a:prstGeom>
        </p:spPr>
      </p:pic>
      <p:sp>
        <p:nvSpPr>
          <p:cNvPr id="21" name="Text 15"/>
          <p:cNvSpPr txBox="1"/>
          <p:nvPr/>
        </p:nvSpPr>
        <p:spPr>
          <a:xfrm>
            <a:off x="4858207" y="533095"/>
            <a:ext cx="362102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⚖️</a:t>
            </a:r>
            <a:endParaRPr lang="en-US" sz="1800" dirty="0"/>
          </a:p>
        </p:txBody>
      </p:sp>
      <p:sp>
        <p:nvSpPr>
          <p:cNvPr id="22" name="Text 16"/>
          <p:cNvSpPr txBox="1"/>
          <p:nvPr/>
        </p:nvSpPr>
        <p:spPr>
          <a:xfrm>
            <a:off x="5238598" y="590702"/>
            <a:ext cx="68031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EF53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Goal 10</a:t>
            </a:r>
            <a:endParaRPr lang="en-US" sz="1200" dirty="0"/>
          </a:p>
        </p:txBody>
      </p:sp>
      <p:sp>
        <p:nvSpPr>
          <p:cNvPr id="23" name="Text 17"/>
          <p:cNvSpPr txBox="1"/>
          <p:nvPr/>
        </p:nvSpPr>
        <p:spPr>
          <a:xfrm>
            <a:off x="5876849" y="626364"/>
            <a:ext cx="87691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불평등 완화</a:t>
            </a:r>
            <a:endParaRPr lang="en-US" sz="1000" b="1" dirty="0"/>
          </a:p>
        </p:txBody>
      </p:sp>
      <p:sp>
        <p:nvSpPr>
          <p:cNvPr id="24" name="Shape 18"/>
          <p:cNvSpPr/>
          <p:nvPr/>
        </p:nvSpPr>
        <p:spPr>
          <a:xfrm>
            <a:off x="4781398" y="1405397"/>
            <a:ext cx="4019702" cy="1814205"/>
          </a:xfrm>
          <a:prstGeom prst="roundRect">
            <a:avLst>
              <a:gd name="adj" fmla="val 13635"/>
            </a:avLst>
          </a:prstGeom>
          <a:solidFill>
            <a:srgbClr val="243B55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5" name="Text 19"/>
          <p:cNvSpPr txBox="1"/>
          <p:nvPr/>
        </p:nvSpPr>
        <p:spPr>
          <a:xfrm>
            <a:off x="4895698" y="1594714"/>
            <a:ext cx="3943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Target 10.2</a:t>
            </a:r>
            <a:endParaRPr lang="en-US" sz="2000" dirty="0"/>
          </a:p>
        </p:txBody>
      </p:sp>
      <p:sp>
        <p:nvSpPr>
          <p:cNvPr id="26" name="Text 20"/>
          <p:cNvSpPr txBox="1"/>
          <p:nvPr/>
        </p:nvSpPr>
        <p:spPr>
          <a:xfrm>
            <a:off x="4895698" y="2209190"/>
            <a:ext cx="4019702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장애와</a:t>
            </a:r>
            <a:r>
              <a:rPr lang="en-US" sz="10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0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무관하게</a:t>
            </a:r>
            <a:endParaRPr lang="en-US" sz="1000" dirty="0">
              <a:solidFill>
                <a:srgbClr val="B8C5D6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l">
              <a:buNone/>
            </a:pPr>
            <a:r>
              <a:rPr lang="en-US" sz="10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모든</a:t>
            </a:r>
            <a:r>
              <a:rPr lang="en-US" sz="10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0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사람의</a:t>
            </a:r>
            <a:r>
              <a:rPr lang="en-US" sz="10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0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사회·경제·정치적</a:t>
            </a:r>
            <a:r>
              <a:rPr lang="en-US" sz="10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0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포용</a:t>
            </a:r>
            <a:r>
              <a:rPr lang="en-US" sz="10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증진</a:t>
            </a:r>
            <a:endParaRPr lang="en-US" sz="1000" dirty="0"/>
          </a:p>
        </p:txBody>
      </p:sp>
      <p:sp>
        <p:nvSpPr>
          <p:cNvPr id="27" name="Text 21"/>
          <p:cNvSpPr txBox="1"/>
          <p:nvPr/>
        </p:nvSpPr>
        <p:spPr>
          <a:xfrm>
            <a:off x="4895698" y="2774289"/>
            <a:ext cx="4019702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4CAF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→ 타인 도움 없이 스스로 길 찾기를 통한 자립 지원</a:t>
            </a:r>
            <a:endParaRPr lang="en-US" sz="800" dirty="0"/>
          </a:p>
        </p:txBody>
      </p:sp>
      <p:sp>
        <p:nvSpPr>
          <p:cNvPr id="28" name="Shape 22"/>
          <p:cNvSpPr/>
          <p:nvPr/>
        </p:nvSpPr>
        <p:spPr>
          <a:xfrm>
            <a:off x="4781398" y="3895344"/>
            <a:ext cx="4019702" cy="523951"/>
          </a:xfrm>
          <a:prstGeom prst="roundRect">
            <a:avLst>
              <a:gd name="adj" fmla="val 19039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 23"/>
          <p:cNvSpPr txBox="1"/>
          <p:nvPr/>
        </p:nvSpPr>
        <p:spPr>
          <a:xfrm>
            <a:off x="4867351" y="3981298"/>
            <a:ext cx="4038905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📊 국내 시각장애인 약 25만 명 이동 자립 지원</a:t>
            </a:r>
            <a:endParaRPr lang="en-US" sz="800" dirty="0"/>
          </a:p>
        </p:txBody>
      </p:sp>
      <p:sp>
        <p:nvSpPr>
          <p:cNvPr id="30" name="Text 24"/>
          <p:cNvSpPr txBox="1"/>
          <p:nvPr/>
        </p:nvSpPr>
        <p:spPr>
          <a:xfrm>
            <a:off x="4867351" y="4176979"/>
            <a:ext cx="396301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🛡️ 보행 관련 장애인 사고 30%+ 감소 기여 가능</a:t>
            </a:r>
            <a:endParaRPr lang="en-US" sz="800" dirty="0"/>
          </a:p>
        </p:txBody>
      </p:sp>
      <p:sp>
        <p:nvSpPr>
          <p:cNvPr id="31" name="Shape 25"/>
          <p:cNvSpPr/>
          <p:nvPr/>
        </p:nvSpPr>
        <p:spPr>
          <a:xfrm>
            <a:off x="228600" y="4686300"/>
            <a:ext cx="8686800" cy="304495"/>
          </a:xfrm>
          <a:prstGeom prst="roundRect">
            <a:avLst>
              <a:gd name="adj" fmla="val 56306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2" name="Text 26"/>
          <p:cNvSpPr txBox="1"/>
          <p:nvPr/>
        </p:nvSpPr>
        <p:spPr>
          <a:xfrm>
            <a:off x="3431743" y="4753051"/>
            <a:ext cx="2671877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"WalkMate는 기술로 이동권 장벽을 허뭅니다"</a:t>
            </a:r>
            <a:endParaRPr lang="en-US" sz="900" dirty="0"/>
          </a:p>
        </p:txBody>
      </p:sp>
      <p:sp>
        <p:nvSpPr>
          <p:cNvPr id="33" name="Text 27"/>
          <p:cNvSpPr txBox="1"/>
          <p:nvPr/>
        </p:nvSpPr>
        <p:spPr>
          <a:xfrm>
            <a:off x="8503920" y="4992063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4 / 30</a:t>
            </a:r>
            <a:endParaRPr lang="en-US" sz="800" dirty="0"/>
          </a:p>
        </p:txBody>
      </p:sp>
      <p:sp>
        <p:nvSpPr>
          <p:cNvPr id="34" name="Text 28"/>
          <p:cNvSpPr txBox="1"/>
          <p:nvPr/>
        </p:nvSpPr>
        <p:spPr>
          <a:xfrm>
            <a:off x="6495898" y="25348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35" name="Text 29"/>
          <p:cNvSpPr txBox="1"/>
          <p:nvPr/>
        </p:nvSpPr>
        <p:spPr>
          <a:xfrm>
            <a:off x="6823253" y="25348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36" name="Text 30"/>
          <p:cNvSpPr txBox="1"/>
          <p:nvPr/>
        </p:nvSpPr>
        <p:spPr>
          <a:xfrm>
            <a:off x="7063740" y="25348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37" name="Text 31"/>
          <p:cNvSpPr txBox="1"/>
          <p:nvPr/>
        </p:nvSpPr>
        <p:spPr>
          <a:xfrm>
            <a:off x="7478878" y="25348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38" name="Text 32"/>
          <p:cNvSpPr txBox="1"/>
          <p:nvPr/>
        </p:nvSpPr>
        <p:spPr>
          <a:xfrm>
            <a:off x="7806233" y="25348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39" name="Text 33"/>
          <p:cNvSpPr txBox="1"/>
          <p:nvPr/>
        </p:nvSpPr>
        <p:spPr>
          <a:xfrm>
            <a:off x="8396935" y="25348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381305" y="304495"/>
            <a:ext cx="2028139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WalkMate 솔루션</a:t>
            </a:r>
            <a:endParaRPr lang="en-US" sz="1800" dirty="0"/>
          </a:p>
        </p:txBody>
      </p:sp>
      <p:sp>
        <p:nvSpPr>
          <p:cNvPr id="5" name="Text 3"/>
          <p:cNvSpPr txBox="1"/>
          <p:nvPr/>
        </p:nvSpPr>
        <p:spPr>
          <a:xfrm>
            <a:off x="381305" y="685800"/>
            <a:ext cx="1877263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Solution &amp; Differentiation</a:t>
            </a:r>
            <a:endParaRPr lang="en-US" sz="900" dirty="0"/>
          </a:p>
        </p:txBody>
      </p:sp>
      <p:grpSp>
        <p:nvGrpSpPr>
          <p:cNvPr id="78" name="그룹 77">
            <a:extLst>
              <a:ext uri="{FF2B5EF4-FFF2-40B4-BE49-F238E27FC236}">
                <a16:creationId xmlns:a16="http://schemas.microsoft.com/office/drawing/2014/main" id="{6359138E-49CA-642E-7EAE-0A84BEADE8BA}"/>
              </a:ext>
            </a:extLst>
          </p:cNvPr>
          <p:cNvGrpSpPr/>
          <p:nvPr/>
        </p:nvGrpSpPr>
        <p:grpSpPr>
          <a:xfrm>
            <a:off x="381305" y="1047902"/>
            <a:ext cx="1018641" cy="1143000"/>
            <a:chOff x="381305" y="1047902"/>
            <a:chExt cx="1018641" cy="1143000"/>
          </a:xfrm>
        </p:grpSpPr>
        <p:pic>
          <p:nvPicPr>
            <p:cNvPr id="6" name="Image 0" descr="preencoded.png"/>
            <p:cNvPicPr>
              <a:picLocks noChangeAspect="1"/>
            </p:cNvPicPr>
            <p:nvPr/>
          </p:nvPicPr>
          <p:blipFill>
            <a:blip r:embed="rId3"/>
            <a:srcRect t="-7" b="-7"/>
            <a:stretch/>
          </p:blipFill>
          <p:spPr>
            <a:xfrm>
              <a:off x="381305" y="1047902"/>
              <a:ext cx="1018641" cy="1143000"/>
            </a:xfrm>
            <a:prstGeom prst="rect">
              <a:avLst/>
            </a:prstGeom>
          </p:spPr>
        </p:pic>
        <p:sp>
          <p:nvSpPr>
            <p:cNvPr id="7" name="Text 4"/>
            <p:cNvSpPr txBox="1"/>
            <p:nvPr/>
          </p:nvSpPr>
          <p:spPr>
            <a:xfrm>
              <a:off x="629107" y="1162202"/>
              <a:ext cx="445313" cy="17190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900" b="1" dirty="0">
                  <a:solidFill>
                    <a:srgbClr val="FFC107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 WHO</a:t>
              </a:r>
              <a:endParaRPr lang="en-US" sz="900" dirty="0"/>
            </a:p>
          </p:txBody>
        </p:sp>
        <p:pic>
          <p:nvPicPr>
            <p:cNvPr id="8" name="Image 1" descr="preencoded.png"/>
            <p:cNvPicPr>
              <a:picLocks noChangeAspect="1"/>
            </p:cNvPicPr>
            <p:nvPr/>
          </p:nvPicPr>
          <p:blipFill>
            <a:blip r:embed="rId4"/>
            <a:srcRect t="-1100" b="-1100"/>
            <a:stretch/>
          </p:blipFill>
          <p:spPr>
            <a:xfrm>
              <a:off x="457200" y="1181405"/>
              <a:ext cx="114300" cy="133502"/>
            </a:xfrm>
            <a:prstGeom prst="rect">
              <a:avLst/>
            </a:prstGeom>
          </p:spPr>
        </p:pic>
        <p:sp>
          <p:nvSpPr>
            <p:cNvPr id="9" name="Text 5"/>
            <p:cNvSpPr txBox="1"/>
            <p:nvPr/>
          </p:nvSpPr>
          <p:spPr>
            <a:xfrm>
              <a:off x="457200" y="1390802"/>
              <a:ext cx="828446" cy="2670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800" dirty="0">
                  <a:solidFill>
                    <a:srgbClr val="FFFFFF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시각장애인 및</a:t>
              </a:r>
              <a:endParaRPr lang="en-US" sz="800" dirty="0"/>
            </a:p>
            <a:p>
              <a:pPr marL="0" indent="0" algn="l">
                <a:buNone/>
              </a:pPr>
              <a:r>
                <a:rPr lang="en-US" sz="800" dirty="0">
                  <a:solidFill>
                    <a:srgbClr val="FFFFFF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보행 약자</a:t>
              </a:r>
              <a:endParaRPr lang="en-US" sz="800" dirty="0"/>
            </a:p>
          </p:txBody>
        </p: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D2422DCC-2BF6-6211-D8E8-435196080E68}"/>
              </a:ext>
            </a:extLst>
          </p:cNvPr>
          <p:cNvGrpSpPr/>
          <p:nvPr/>
        </p:nvGrpSpPr>
        <p:grpSpPr>
          <a:xfrm>
            <a:off x="1724644" y="1052476"/>
            <a:ext cx="1018642" cy="1143000"/>
            <a:chOff x="1580512" y="1052476"/>
            <a:chExt cx="1018642" cy="1143000"/>
          </a:xfrm>
        </p:grpSpPr>
        <p:pic>
          <p:nvPicPr>
            <p:cNvPr id="10" name="Image 2" descr="preencoded.png"/>
            <p:cNvPicPr>
              <a:picLocks noChangeAspect="1"/>
            </p:cNvPicPr>
            <p:nvPr/>
          </p:nvPicPr>
          <p:blipFill>
            <a:blip r:embed="rId5"/>
            <a:srcRect t="-12" b="-12"/>
            <a:stretch/>
          </p:blipFill>
          <p:spPr>
            <a:xfrm>
              <a:off x="1580512" y="1052476"/>
              <a:ext cx="1018642" cy="1143000"/>
            </a:xfrm>
            <a:prstGeom prst="rect">
              <a:avLst/>
            </a:prstGeom>
          </p:spPr>
        </p:pic>
        <p:sp>
          <p:nvSpPr>
            <p:cNvPr id="11" name="Text 6"/>
            <p:cNvSpPr txBox="1"/>
            <p:nvPr/>
          </p:nvSpPr>
          <p:spPr>
            <a:xfrm>
              <a:off x="1846601" y="1166776"/>
              <a:ext cx="372201" cy="17190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900" b="1" dirty="0">
                  <a:solidFill>
                    <a:srgbClr val="FFC107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 WHY</a:t>
              </a:r>
              <a:endParaRPr lang="en-US" sz="900" dirty="0"/>
            </a:p>
          </p:txBody>
        </p:sp>
        <p:pic>
          <p:nvPicPr>
            <p:cNvPr id="12" name="Image 3" descr="preencoded.png"/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656406" y="1185979"/>
              <a:ext cx="133502" cy="133502"/>
            </a:xfrm>
            <a:prstGeom prst="rect">
              <a:avLst/>
            </a:prstGeom>
          </p:spPr>
        </p:pic>
        <p:sp>
          <p:nvSpPr>
            <p:cNvPr id="13" name="Text 7"/>
            <p:cNvSpPr txBox="1"/>
            <p:nvPr/>
          </p:nvSpPr>
          <p:spPr>
            <a:xfrm>
              <a:off x="1656406" y="1395376"/>
              <a:ext cx="873181" cy="2670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800" dirty="0">
                  <a:solidFill>
                    <a:srgbClr val="FFFFFF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인도 위 무단 장애물</a:t>
              </a:r>
              <a:endParaRPr lang="en-US" sz="800" dirty="0"/>
            </a:p>
            <a:p>
              <a:pPr marL="0" indent="0" algn="l">
                <a:buNone/>
              </a:pPr>
              <a:r>
                <a:rPr lang="en-US" sz="800" dirty="0">
                  <a:solidFill>
                    <a:srgbClr val="FFFFFF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점자블록 단절</a:t>
              </a:r>
              <a:endParaRPr lang="en-US" sz="800" dirty="0"/>
            </a:p>
          </p:txBody>
        </p: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C3C83DDA-01A0-1248-34EC-D28CEBE6030E}"/>
              </a:ext>
            </a:extLst>
          </p:cNvPr>
          <p:cNvGrpSpPr/>
          <p:nvPr/>
        </p:nvGrpSpPr>
        <p:grpSpPr>
          <a:xfrm>
            <a:off x="3067984" y="1052476"/>
            <a:ext cx="1018643" cy="1143000"/>
            <a:chOff x="2780645" y="1052476"/>
            <a:chExt cx="1018643" cy="1143000"/>
          </a:xfrm>
        </p:grpSpPr>
        <p:pic>
          <p:nvPicPr>
            <p:cNvPr id="14" name="Image 4" descr="preencoded.png"/>
            <p:cNvPicPr>
              <a:picLocks noChangeAspect="1"/>
            </p:cNvPicPr>
            <p:nvPr/>
          </p:nvPicPr>
          <p:blipFill>
            <a:blip r:embed="rId3"/>
            <a:srcRect t="-7" b="-7"/>
            <a:stretch/>
          </p:blipFill>
          <p:spPr>
            <a:xfrm>
              <a:off x="2780645" y="1052476"/>
              <a:ext cx="1018643" cy="1143000"/>
            </a:xfrm>
            <a:prstGeom prst="rect">
              <a:avLst/>
            </a:prstGeom>
          </p:spPr>
        </p:pic>
        <p:sp>
          <p:nvSpPr>
            <p:cNvPr id="15" name="Text 8"/>
            <p:cNvSpPr txBox="1"/>
            <p:nvPr/>
          </p:nvSpPr>
          <p:spPr>
            <a:xfrm>
              <a:off x="2993263" y="1166776"/>
              <a:ext cx="624534" cy="17190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900" b="1" dirty="0">
                  <a:solidFill>
                    <a:srgbClr val="FFC107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 WHAT</a:t>
              </a:r>
              <a:endParaRPr lang="en-US" sz="900" dirty="0"/>
            </a:p>
          </p:txBody>
        </p:sp>
        <p:pic>
          <p:nvPicPr>
            <p:cNvPr id="16" name="Image 5" descr="preencoded.png"/>
            <p:cNvPicPr>
              <a:picLocks noChangeAspect="1"/>
            </p:cNvPicPr>
            <p:nvPr/>
          </p:nvPicPr>
          <p:blipFill>
            <a:blip r:embed="rId7"/>
            <a:srcRect l="-2512" r="-2512"/>
            <a:stretch/>
          </p:blipFill>
          <p:spPr>
            <a:xfrm>
              <a:off x="2831414" y="1185979"/>
              <a:ext cx="105156" cy="133502"/>
            </a:xfrm>
            <a:prstGeom prst="rect">
              <a:avLst/>
            </a:prstGeom>
          </p:spPr>
        </p:pic>
        <p:sp>
          <p:nvSpPr>
            <p:cNvPr id="17" name="Text 9"/>
            <p:cNvSpPr txBox="1"/>
            <p:nvPr/>
          </p:nvSpPr>
          <p:spPr>
            <a:xfrm>
              <a:off x="2831414" y="1395376"/>
              <a:ext cx="876909" cy="2670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800" dirty="0">
                  <a:solidFill>
                    <a:srgbClr val="FFFFFF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온디바이스 AI 탐지</a:t>
              </a:r>
              <a:endParaRPr lang="en-US" sz="800" dirty="0"/>
            </a:p>
            <a:p>
              <a:pPr marL="0" indent="0" algn="l">
                <a:buNone/>
              </a:pPr>
              <a:r>
                <a:rPr lang="en-US" sz="800" dirty="0">
                  <a:solidFill>
                    <a:srgbClr val="FFFFFF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+ Tmap 내비게이션</a:t>
              </a:r>
              <a:endParaRPr lang="en-US" sz="800" dirty="0"/>
            </a:p>
          </p:txBody>
        </p:sp>
      </p:grp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89641616-8546-C109-E94C-178B6B2A540F}"/>
              </a:ext>
            </a:extLst>
          </p:cNvPr>
          <p:cNvGrpSpPr/>
          <p:nvPr/>
        </p:nvGrpSpPr>
        <p:grpSpPr>
          <a:xfrm>
            <a:off x="4411325" y="1047902"/>
            <a:ext cx="1018641" cy="1143000"/>
            <a:chOff x="3980604" y="1047902"/>
            <a:chExt cx="1018641" cy="1143000"/>
          </a:xfrm>
        </p:grpSpPr>
        <p:pic>
          <p:nvPicPr>
            <p:cNvPr id="18" name="Image 6" descr="preencoded.png"/>
            <p:cNvPicPr>
              <a:picLocks noChangeAspect="1"/>
            </p:cNvPicPr>
            <p:nvPr/>
          </p:nvPicPr>
          <p:blipFill>
            <a:blip r:embed="rId5"/>
            <a:srcRect t="-12" b="-12"/>
            <a:stretch/>
          </p:blipFill>
          <p:spPr>
            <a:xfrm>
              <a:off x="3980604" y="1047902"/>
              <a:ext cx="1018641" cy="1143000"/>
            </a:xfrm>
            <a:prstGeom prst="rect">
              <a:avLst/>
            </a:prstGeom>
          </p:spPr>
        </p:pic>
        <p:sp>
          <p:nvSpPr>
            <p:cNvPr id="19" name="Text 10"/>
            <p:cNvSpPr txBox="1"/>
            <p:nvPr/>
          </p:nvSpPr>
          <p:spPr>
            <a:xfrm>
              <a:off x="4218348" y="1162202"/>
              <a:ext cx="668426" cy="17190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900" b="1" dirty="0">
                  <a:solidFill>
                    <a:srgbClr val="FFC107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 WHERE</a:t>
              </a:r>
              <a:endParaRPr lang="en-US" sz="900" dirty="0"/>
            </a:p>
          </p:txBody>
        </p:sp>
        <p:pic>
          <p:nvPicPr>
            <p:cNvPr id="20" name="Image 7" descr="preencoded.png"/>
            <p:cNvPicPr>
              <a:picLocks noChangeAspect="1"/>
            </p:cNvPicPr>
            <p:nvPr/>
          </p:nvPicPr>
          <p:blipFill>
            <a:blip r:embed="rId8"/>
            <a:srcRect l="-2512" r="-2512"/>
            <a:stretch/>
          </p:blipFill>
          <p:spPr>
            <a:xfrm>
              <a:off x="4056499" y="1181405"/>
              <a:ext cx="105156" cy="133502"/>
            </a:xfrm>
            <a:prstGeom prst="rect">
              <a:avLst/>
            </a:prstGeom>
          </p:spPr>
        </p:pic>
        <p:sp>
          <p:nvSpPr>
            <p:cNvPr id="21" name="Text 11"/>
            <p:cNvSpPr txBox="1"/>
            <p:nvPr/>
          </p:nvSpPr>
          <p:spPr>
            <a:xfrm>
              <a:off x="4056499" y="1390802"/>
              <a:ext cx="830275" cy="2670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800" dirty="0">
                  <a:solidFill>
                    <a:srgbClr val="FFFFFF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언제 어디서나</a:t>
              </a:r>
              <a:endParaRPr lang="en-US" sz="800" dirty="0"/>
            </a:p>
            <a:p>
              <a:pPr marL="0" indent="0" algn="l">
                <a:buNone/>
              </a:pPr>
              <a:r>
                <a:rPr lang="en-US" sz="800" dirty="0">
                  <a:solidFill>
                    <a:srgbClr val="FFFFFF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(</a:t>
              </a:r>
              <a:r>
                <a:rPr lang="en-US" sz="800" dirty="0" err="1">
                  <a:solidFill>
                    <a:srgbClr val="FFFFFF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체스트</a:t>
              </a:r>
              <a:r>
                <a:rPr lang="en-US" sz="800" dirty="0">
                  <a:solidFill>
                    <a:srgbClr val="FFFFFF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 </a:t>
              </a:r>
              <a:r>
                <a:rPr lang="ko-KR" altLang="en-US" sz="800" dirty="0">
                  <a:solidFill>
                    <a:srgbClr val="FFFFFF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마운트</a:t>
              </a:r>
              <a:r>
                <a:rPr lang="en-US" sz="800" dirty="0">
                  <a:solidFill>
                    <a:srgbClr val="FFFFFF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)</a:t>
              </a:r>
              <a:endParaRPr lang="en-US" sz="800" dirty="0"/>
            </a:p>
          </p:txBody>
        </p:sp>
      </p:grpSp>
      <p:grpSp>
        <p:nvGrpSpPr>
          <p:cNvPr id="82" name="그룹 81">
            <a:extLst>
              <a:ext uri="{FF2B5EF4-FFF2-40B4-BE49-F238E27FC236}">
                <a16:creationId xmlns:a16="http://schemas.microsoft.com/office/drawing/2014/main" id="{775A1D03-ED66-DEA7-EF26-6DF3C498EEE7}"/>
              </a:ext>
            </a:extLst>
          </p:cNvPr>
          <p:cNvGrpSpPr/>
          <p:nvPr/>
        </p:nvGrpSpPr>
        <p:grpSpPr>
          <a:xfrm>
            <a:off x="5754664" y="1047902"/>
            <a:ext cx="1018642" cy="1143000"/>
            <a:chOff x="5213908" y="1047902"/>
            <a:chExt cx="1018642" cy="1143000"/>
          </a:xfrm>
        </p:grpSpPr>
        <p:pic>
          <p:nvPicPr>
            <p:cNvPr id="22" name="Image 8" descr="preencoded.png"/>
            <p:cNvPicPr>
              <a:picLocks noChangeAspect="1"/>
            </p:cNvPicPr>
            <p:nvPr/>
          </p:nvPicPr>
          <p:blipFill>
            <a:blip r:embed="rId5"/>
            <a:srcRect t="-12" b="-12"/>
            <a:stretch/>
          </p:blipFill>
          <p:spPr>
            <a:xfrm>
              <a:off x="5213908" y="1047902"/>
              <a:ext cx="1018642" cy="1143000"/>
            </a:xfrm>
            <a:prstGeom prst="rect">
              <a:avLst/>
            </a:prstGeom>
          </p:spPr>
        </p:pic>
        <p:sp>
          <p:nvSpPr>
            <p:cNvPr id="23" name="Text 12"/>
            <p:cNvSpPr txBox="1"/>
            <p:nvPr/>
          </p:nvSpPr>
          <p:spPr>
            <a:xfrm>
              <a:off x="5461709" y="1162202"/>
              <a:ext cx="598485" cy="17190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900" b="1" dirty="0">
                  <a:solidFill>
                    <a:srgbClr val="FFC107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 HOW</a:t>
              </a:r>
              <a:endParaRPr lang="en-US" sz="900" dirty="0"/>
            </a:p>
          </p:txBody>
        </p:sp>
        <p:pic>
          <p:nvPicPr>
            <p:cNvPr id="24" name="Image 9" descr="preencoded.png"/>
            <p:cNvPicPr>
              <a:picLocks noChangeAspect="1"/>
            </p:cNvPicPr>
            <p:nvPr/>
          </p:nvPicPr>
          <p:blipFill>
            <a:blip r:embed="rId9"/>
            <a:srcRect t="-1100" b="-1100"/>
            <a:stretch/>
          </p:blipFill>
          <p:spPr>
            <a:xfrm>
              <a:off x="5289802" y="1181405"/>
              <a:ext cx="114300" cy="133502"/>
            </a:xfrm>
            <a:prstGeom prst="rect">
              <a:avLst/>
            </a:prstGeom>
          </p:spPr>
        </p:pic>
        <p:sp>
          <p:nvSpPr>
            <p:cNvPr id="25" name="Text 13"/>
            <p:cNvSpPr txBox="1"/>
            <p:nvPr/>
          </p:nvSpPr>
          <p:spPr>
            <a:xfrm>
              <a:off x="5289802" y="1390802"/>
              <a:ext cx="857477" cy="2670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800" dirty="0">
                  <a:solidFill>
                    <a:srgbClr val="FFFFFF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0.3초 실시간 인식</a:t>
              </a:r>
              <a:endParaRPr lang="en-US" sz="800" dirty="0"/>
            </a:p>
            <a:p>
              <a:pPr marL="0" indent="0" algn="l">
                <a:buNone/>
              </a:pPr>
              <a:r>
                <a:rPr lang="en-US" sz="800" dirty="0">
                  <a:solidFill>
                    <a:srgbClr val="FFFFFF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→ 음성 </a:t>
              </a:r>
              <a:r>
                <a:rPr lang="en-US" sz="800" dirty="0" err="1">
                  <a:solidFill>
                    <a:srgbClr val="FFFFFF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안내</a:t>
              </a:r>
              <a:r>
                <a:rPr lang="en-US" sz="800" dirty="0">
                  <a:solidFill>
                    <a:srgbClr val="FFFFFF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 </a:t>
              </a:r>
            </a:p>
            <a:p>
              <a:pPr marL="0" indent="0" algn="l">
                <a:buNone/>
              </a:pPr>
              <a:r>
                <a:rPr lang="en-US" sz="800" dirty="0">
                  <a:solidFill>
                    <a:srgbClr val="FFFFFF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→ DB 누적</a:t>
              </a:r>
              <a:endParaRPr lang="en-US" sz="800" dirty="0"/>
            </a:p>
          </p:txBody>
        </p:sp>
      </p:grpSp>
      <p:sp>
        <p:nvSpPr>
          <p:cNvPr id="26" name="Shape 14"/>
          <p:cNvSpPr/>
          <p:nvPr/>
        </p:nvSpPr>
        <p:spPr>
          <a:xfrm>
            <a:off x="367588" y="2389328"/>
            <a:ext cx="8382305" cy="1047902"/>
          </a:xfrm>
          <a:prstGeom prst="roundRect">
            <a:avLst>
              <a:gd name="adj" fmla="val 6346"/>
            </a:avLst>
          </a:prstGeom>
          <a:solidFill>
            <a:srgbClr val="0A1628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7" name="Shape 15"/>
          <p:cNvSpPr/>
          <p:nvPr/>
        </p:nvSpPr>
        <p:spPr>
          <a:xfrm>
            <a:off x="533094" y="2238451"/>
            <a:ext cx="1432865" cy="184708"/>
          </a:xfrm>
          <a:prstGeom prst="roundRect">
            <a:avLst>
              <a:gd name="adj" fmla="val 106327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8" name="Text 16"/>
          <p:cNvSpPr txBox="1"/>
          <p:nvPr/>
        </p:nvSpPr>
        <p:spPr>
          <a:xfrm>
            <a:off x="609905" y="2257654"/>
            <a:ext cx="144018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0F1C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System Architecture Flow</a:t>
            </a:r>
            <a:endParaRPr lang="en-US" sz="800" dirty="0"/>
          </a:p>
        </p:txBody>
      </p:sp>
      <p:pic>
        <p:nvPicPr>
          <p:cNvPr id="29" name="Image 10" descr="preencoded.png"/>
          <p:cNvPicPr>
            <a:picLocks noChangeAspect="1"/>
          </p:cNvPicPr>
          <p:nvPr/>
        </p:nvPicPr>
        <p:blipFill>
          <a:blip r:embed="rId10"/>
          <a:srcRect t="-429" b="-429"/>
          <a:stretch/>
        </p:blipFill>
        <p:spPr>
          <a:xfrm>
            <a:off x="2152498" y="2898118"/>
            <a:ext cx="533095" cy="19202"/>
          </a:xfrm>
          <a:prstGeom prst="rect">
            <a:avLst/>
          </a:prstGeom>
        </p:spPr>
      </p:pic>
      <p:pic>
        <p:nvPicPr>
          <p:cNvPr id="30" name="Image 11" descr="preencoded.png"/>
          <p:cNvPicPr>
            <a:picLocks noChangeAspect="1"/>
          </p:cNvPicPr>
          <p:nvPr/>
        </p:nvPicPr>
        <p:blipFill>
          <a:blip r:embed="rId10"/>
          <a:srcRect t="-429" b="-429"/>
          <a:stretch/>
        </p:blipFill>
        <p:spPr>
          <a:xfrm>
            <a:off x="4304995" y="2898118"/>
            <a:ext cx="533095" cy="19202"/>
          </a:xfrm>
          <a:prstGeom prst="rect">
            <a:avLst/>
          </a:prstGeom>
        </p:spPr>
      </p:pic>
      <p:pic>
        <p:nvPicPr>
          <p:cNvPr id="31" name="Image 12" descr="preencoded.png"/>
          <p:cNvPicPr>
            <a:picLocks noChangeAspect="1"/>
          </p:cNvPicPr>
          <p:nvPr/>
        </p:nvPicPr>
        <p:blipFill>
          <a:blip r:embed="rId10"/>
          <a:srcRect t="-429" b="-429"/>
          <a:stretch/>
        </p:blipFill>
        <p:spPr>
          <a:xfrm>
            <a:off x="6458407" y="2898118"/>
            <a:ext cx="533095" cy="19202"/>
          </a:xfrm>
          <a:prstGeom prst="rect">
            <a:avLst/>
          </a:prstGeom>
        </p:spPr>
      </p:pic>
      <p:sp>
        <p:nvSpPr>
          <p:cNvPr id="32" name="Shape 17"/>
          <p:cNvSpPr/>
          <p:nvPr/>
        </p:nvSpPr>
        <p:spPr>
          <a:xfrm>
            <a:off x="381305" y="3524098"/>
            <a:ext cx="2695651" cy="1238098"/>
          </a:xfrm>
          <a:prstGeom prst="rect">
            <a:avLst/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3" name="Shape 18"/>
          <p:cNvSpPr/>
          <p:nvPr/>
        </p:nvSpPr>
        <p:spPr>
          <a:xfrm>
            <a:off x="381305" y="3524098"/>
            <a:ext cx="28346" cy="1238098"/>
          </a:xfrm>
          <a:prstGeom prst="rect">
            <a:avLst/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34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43154" y="3804818"/>
            <a:ext cx="171907" cy="171907"/>
          </a:xfrm>
          <a:prstGeom prst="rect">
            <a:avLst/>
          </a:prstGeom>
        </p:spPr>
      </p:pic>
      <p:sp>
        <p:nvSpPr>
          <p:cNvPr id="35" name="Text 19"/>
          <p:cNvSpPr txBox="1"/>
          <p:nvPr/>
        </p:nvSpPr>
        <p:spPr>
          <a:xfrm>
            <a:off x="809244" y="3798418"/>
            <a:ext cx="90342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온디바이스 AI</a:t>
            </a:r>
            <a:endParaRPr lang="en-US" sz="900" dirty="0"/>
          </a:p>
        </p:txBody>
      </p:sp>
      <p:sp>
        <p:nvSpPr>
          <p:cNvPr id="36" name="Text 20"/>
          <p:cNvSpPr txBox="1"/>
          <p:nvPr/>
        </p:nvSpPr>
        <p:spPr>
          <a:xfrm>
            <a:off x="543154" y="4059936"/>
            <a:ext cx="24963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서버 통신 지연 없는 </a:t>
            </a: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Zero Latency</a:t>
            </a:r>
            <a:endParaRPr lang="en-US" sz="800" dirty="0"/>
          </a:p>
        </p:txBody>
      </p:sp>
      <p:sp>
        <p:nvSpPr>
          <p:cNvPr id="37" name="Text 21"/>
          <p:cNvSpPr txBox="1"/>
          <p:nvPr/>
        </p:nvSpPr>
        <p:spPr>
          <a:xfrm>
            <a:off x="543154" y="4202582"/>
            <a:ext cx="25914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네트워크가 끊겨도 실시간 탐지 지속</a:t>
            </a:r>
            <a:endParaRPr lang="en-US" sz="800" dirty="0"/>
          </a:p>
        </p:txBody>
      </p:sp>
      <p:sp>
        <p:nvSpPr>
          <p:cNvPr id="38" name="Text 22"/>
          <p:cNvSpPr txBox="1"/>
          <p:nvPr/>
        </p:nvSpPr>
        <p:spPr>
          <a:xfrm>
            <a:off x="543154" y="4346143"/>
            <a:ext cx="24963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YOLOv26n TFLite 최적화</a:t>
            </a:r>
            <a:endParaRPr lang="en-US" sz="800" dirty="0"/>
          </a:p>
        </p:txBody>
      </p:sp>
      <p:sp>
        <p:nvSpPr>
          <p:cNvPr id="39" name="Shape 23"/>
          <p:cNvSpPr/>
          <p:nvPr/>
        </p:nvSpPr>
        <p:spPr>
          <a:xfrm>
            <a:off x="3226003" y="3524098"/>
            <a:ext cx="2695651" cy="1238098"/>
          </a:xfrm>
          <a:prstGeom prst="rect">
            <a:avLst/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0" name="Shape 24"/>
          <p:cNvSpPr/>
          <p:nvPr/>
        </p:nvSpPr>
        <p:spPr>
          <a:xfrm>
            <a:off x="3226003" y="3524098"/>
            <a:ext cx="28346" cy="1238098"/>
          </a:xfrm>
          <a:prstGeom prst="rect">
            <a:avLst/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41" name="Image 14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387852" y="3804818"/>
            <a:ext cx="171907" cy="171907"/>
          </a:xfrm>
          <a:prstGeom prst="rect">
            <a:avLst/>
          </a:prstGeom>
        </p:spPr>
      </p:pic>
      <p:sp>
        <p:nvSpPr>
          <p:cNvPr id="42" name="Text 25"/>
          <p:cNvSpPr txBox="1"/>
          <p:nvPr/>
        </p:nvSpPr>
        <p:spPr>
          <a:xfrm>
            <a:off x="3653942" y="3798418"/>
            <a:ext cx="121523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초단거리 정밀 탐지</a:t>
            </a:r>
            <a:endParaRPr lang="en-US" sz="900" dirty="0"/>
          </a:p>
        </p:txBody>
      </p:sp>
      <p:sp>
        <p:nvSpPr>
          <p:cNvPr id="43" name="Text 26"/>
          <p:cNvSpPr txBox="1"/>
          <p:nvPr/>
        </p:nvSpPr>
        <p:spPr>
          <a:xfrm>
            <a:off x="3387852" y="4059936"/>
            <a:ext cx="25914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기존 내비게이션이 무시하는</a:t>
            </a:r>
            <a:endParaRPr lang="en-US" sz="800" dirty="0"/>
          </a:p>
        </p:txBody>
      </p:sp>
      <p:sp>
        <p:nvSpPr>
          <p:cNvPr id="44" name="Text 27"/>
          <p:cNvSpPr txBox="1"/>
          <p:nvPr/>
        </p:nvSpPr>
        <p:spPr>
          <a:xfrm>
            <a:off x="3387852" y="4202582"/>
            <a:ext cx="25914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10m 이내 미세 장애물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회피 가이드</a:t>
            </a:r>
            <a:endParaRPr lang="en-US" sz="800" dirty="0"/>
          </a:p>
        </p:txBody>
      </p:sp>
      <p:sp>
        <p:nvSpPr>
          <p:cNvPr id="45" name="Text 28"/>
          <p:cNvSpPr txBox="1"/>
          <p:nvPr/>
        </p:nvSpPr>
        <p:spPr>
          <a:xfrm>
            <a:off x="3387852" y="4346143"/>
            <a:ext cx="25914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핀홀 카메라 기반 거리 측정</a:t>
            </a:r>
            <a:endParaRPr lang="en-US" sz="800" dirty="0"/>
          </a:p>
        </p:txBody>
      </p:sp>
      <p:sp>
        <p:nvSpPr>
          <p:cNvPr id="46" name="Shape 29"/>
          <p:cNvSpPr/>
          <p:nvPr/>
        </p:nvSpPr>
        <p:spPr>
          <a:xfrm>
            <a:off x="6070702" y="3524098"/>
            <a:ext cx="2695651" cy="1238098"/>
          </a:xfrm>
          <a:prstGeom prst="rect">
            <a:avLst/>
          </a:prstGeom>
          <a:solidFill>
            <a:srgbClr val="1B2A4A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47" name="Shape 30"/>
          <p:cNvSpPr/>
          <p:nvPr/>
        </p:nvSpPr>
        <p:spPr>
          <a:xfrm>
            <a:off x="6070702" y="3524098"/>
            <a:ext cx="28346" cy="1238098"/>
          </a:xfrm>
          <a:prstGeom prst="rect">
            <a:avLst/>
          </a:prstGeom>
          <a:solidFill>
            <a:srgbClr val="FFC107"/>
          </a:solidFill>
          <a:ln w="12700">
            <a:solidFill>
              <a:srgbClr val="FFC10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48" name="Image 15" descr="preencoded.png"/>
          <p:cNvPicPr>
            <a:picLocks noChangeAspect="1"/>
          </p:cNvPicPr>
          <p:nvPr/>
        </p:nvPicPr>
        <p:blipFill>
          <a:blip r:embed="rId13"/>
          <a:srcRect l="-760" r="-760"/>
          <a:stretch/>
        </p:blipFill>
        <p:spPr>
          <a:xfrm>
            <a:off x="6232550" y="3804818"/>
            <a:ext cx="152705" cy="171907"/>
          </a:xfrm>
          <a:prstGeom prst="rect">
            <a:avLst/>
          </a:prstGeom>
        </p:spPr>
      </p:pic>
      <p:sp>
        <p:nvSpPr>
          <p:cNvPr id="49" name="Text 31"/>
          <p:cNvSpPr txBox="1"/>
          <p:nvPr/>
        </p:nvSpPr>
        <p:spPr>
          <a:xfrm>
            <a:off x="6480353" y="3798418"/>
            <a:ext cx="98755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실시간 위험 DB</a:t>
            </a:r>
            <a:endParaRPr lang="en-US" sz="900" dirty="0"/>
          </a:p>
        </p:txBody>
      </p:sp>
      <p:sp>
        <p:nvSpPr>
          <p:cNvPr id="50" name="Text 32"/>
          <p:cNvSpPr txBox="1"/>
          <p:nvPr/>
        </p:nvSpPr>
        <p:spPr>
          <a:xfrm>
            <a:off x="6232550" y="4059936"/>
            <a:ext cx="25914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탐지-저장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-</a:t>
            </a:r>
            <a:r>
              <a:rPr lang="ko-KR" alt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알림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1초 미만</a:t>
            </a: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루프</a:t>
            </a:r>
            <a:endParaRPr lang="en-US" sz="800" dirty="0"/>
          </a:p>
        </p:txBody>
      </p:sp>
      <p:sp>
        <p:nvSpPr>
          <p:cNvPr id="51" name="Text 33"/>
          <p:cNvSpPr txBox="1"/>
          <p:nvPr/>
        </p:nvSpPr>
        <p:spPr>
          <a:xfrm>
            <a:off x="6232550" y="4202582"/>
            <a:ext cx="259141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도시 안전 인프라 확장을 위한</a:t>
            </a:r>
            <a:endParaRPr lang="en-US" sz="800" dirty="0"/>
          </a:p>
        </p:txBody>
      </p:sp>
      <p:sp>
        <p:nvSpPr>
          <p:cNvPr id="52" name="Text 34"/>
          <p:cNvSpPr txBox="1"/>
          <p:nvPr/>
        </p:nvSpPr>
        <p:spPr>
          <a:xfrm>
            <a:off x="6232550" y="4346143"/>
            <a:ext cx="24963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PostGIS 기반 공간 데이터 축적</a:t>
            </a:r>
            <a:endParaRPr lang="en-US" sz="800" dirty="0"/>
          </a:p>
        </p:txBody>
      </p:sp>
      <p:sp>
        <p:nvSpPr>
          <p:cNvPr id="53" name="Text 35"/>
          <p:cNvSpPr txBox="1"/>
          <p:nvPr/>
        </p:nvSpPr>
        <p:spPr>
          <a:xfrm>
            <a:off x="8513978" y="4886554"/>
            <a:ext cx="3337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5 / 30</a:t>
            </a:r>
            <a:endParaRPr lang="en-US" sz="800" dirty="0"/>
          </a:p>
        </p:txBody>
      </p:sp>
      <p:sp>
        <p:nvSpPr>
          <p:cNvPr id="54" name="Shape 36"/>
          <p:cNvSpPr/>
          <p:nvPr/>
        </p:nvSpPr>
        <p:spPr>
          <a:xfrm>
            <a:off x="533095" y="2597280"/>
            <a:ext cx="1619402" cy="619049"/>
          </a:xfrm>
          <a:prstGeom prst="roundRect">
            <a:avLst>
              <a:gd name="adj" fmla="val 13635"/>
            </a:avLst>
          </a:prstGeom>
          <a:solidFill>
            <a:srgbClr val="1B2A4A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55" name="Image 16" descr="preencoded.png"/>
          <p:cNvPicPr>
            <a:picLocks noChangeAspect="1"/>
          </p:cNvPicPr>
          <p:nvPr/>
        </p:nvPicPr>
        <p:blipFill>
          <a:blip r:embed="rId14"/>
          <a:srcRect t="-100" b="-100"/>
          <a:stretch/>
        </p:blipFill>
        <p:spPr>
          <a:xfrm>
            <a:off x="1285646" y="2666775"/>
            <a:ext cx="114300" cy="152705"/>
          </a:xfrm>
          <a:prstGeom prst="rect">
            <a:avLst/>
          </a:prstGeom>
        </p:spPr>
      </p:pic>
      <p:sp>
        <p:nvSpPr>
          <p:cNvPr id="56" name="Text 37"/>
          <p:cNvSpPr txBox="1"/>
          <p:nvPr/>
        </p:nvSpPr>
        <p:spPr>
          <a:xfrm>
            <a:off x="1074420" y="2856970"/>
            <a:ext cx="64648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Client App</a:t>
            </a:r>
            <a:endParaRPr lang="en-US" sz="800" dirty="0"/>
          </a:p>
        </p:txBody>
      </p:sp>
      <p:sp>
        <p:nvSpPr>
          <p:cNvPr id="57" name="Text 38"/>
          <p:cNvSpPr txBox="1"/>
          <p:nvPr/>
        </p:nvSpPr>
        <p:spPr>
          <a:xfrm>
            <a:off x="715416" y="3033449"/>
            <a:ext cx="1276502" cy="1007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Hybrid (React+Capacitor)</a:t>
            </a:r>
            <a:endParaRPr lang="en-US" sz="800" dirty="0"/>
          </a:p>
        </p:txBody>
      </p:sp>
      <p:sp>
        <p:nvSpPr>
          <p:cNvPr id="58" name="Shape 39"/>
          <p:cNvSpPr/>
          <p:nvPr/>
        </p:nvSpPr>
        <p:spPr>
          <a:xfrm>
            <a:off x="2686507" y="2597280"/>
            <a:ext cx="1619402" cy="619049"/>
          </a:xfrm>
          <a:prstGeom prst="roundRect">
            <a:avLst>
              <a:gd name="adj" fmla="val 13635"/>
            </a:avLst>
          </a:prstGeom>
          <a:solidFill>
            <a:srgbClr val="1B2A4A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59" name="Image 17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3419856" y="2666775"/>
            <a:ext cx="152705" cy="152705"/>
          </a:xfrm>
          <a:prstGeom prst="rect">
            <a:avLst/>
          </a:prstGeom>
        </p:spPr>
      </p:pic>
      <p:sp>
        <p:nvSpPr>
          <p:cNvPr id="60" name="Text 40"/>
          <p:cNvSpPr txBox="1"/>
          <p:nvPr/>
        </p:nvSpPr>
        <p:spPr>
          <a:xfrm>
            <a:off x="3067812" y="2856970"/>
            <a:ext cx="100949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FastAPI Backend</a:t>
            </a:r>
            <a:endParaRPr lang="en-US" sz="800" dirty="0"/>
          </a:p>
        </p:txBody>
      </p:sp>
      <p:sp>
        <p:nvSpPr>
          <p:cNvPr id="61" name="Text 41"/>
          <p:cNvSpPr txBox="1"/>
          <p:nvPr/>
        </p:nvSpPr>
        <p:spPr>
          <a:xfrm>
            <a:off x="3024556" y="3033449"/>
            <a:ext cx="940214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RESTful API Server</a:t>
            </a:r>
            <a:endParaRPr lang="en-US" sz="800" dirty="0"/>
          </a:p>
        </p:txBody>
      </p:sp>
      <p:sp>
        <p:nvSpPr>
          <p:cNvPr id="62" name="Shape 42"/>
          <p:cNvSpPr/>
          <p:nvPr/>
        </p:nvSpPr>
        <p:spPr>
          <a:xfrm>
            <a:off x="4839005" y="2597280"/>
            <a:ext cx="1619402" cy="619049"/>
          </a:xfrm>
          <a:prstGeom prst="roundRect">
            <a:avLst>
              <a:gd name="adj" fmla="val 13635"/>
            </a:avLst>
          </a:prstGeom>
          <a:solidFill>
            <a:srgbClr val="1B2A4A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63" name="Image 18" descr="preencoded.png"/>
          <p:cNvPicPr>
            <a:picLocks noChangeAspect="1"/>
          </p:cNvPicPr>
          <p:nvPr/>
        </p:nvPicPr>
        <p:blipFill>
          <a:blip r:embed="rId16"/>
          <a:srcRect t="-180" b="-180"/>
          <a:stretch/>
        </p:blipFill>
        <p:spPr>
          <a:xfrm>
            <a:off x="5553151" y="2666775"/>
            <a:ext cx="190195" cy="152705"/>
          </a:xfrm>
          <a:prstGeom prst="rect">
            <a:avLst/>
          </a:prstGeom>
        </p:spPr>
      </p:pic>
      <p:sp>
        <p:nvSpPr>
          <p:cNvPr id="64" name="Text 43"/>
          <p:cNvSpPr txBox="1"/>
          <p:nvPr/>
        </p:nvSpPr>
        <p:spPr>
          <a:xfrm>
            <a:off x="5286145" y="2882150"/>
            <a:ext cx="1445667" cy="953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Cloud Storage</a:t>
            </a:r>
            <a:endParaRPr lang="en-US" sz="800" dirty="0"/>
          </a:p>
        </p:txBody>
      </p:sp>
      <p:sp>
        <p:nvSpPr>
          <p:cNvPr id="65" name="Text 44"/>
          <p:cNvSpPr txBox="1"/>
          <p:nvPr/>
        </p:nvSpPr>
        <p:spPr>
          <a:xfrm>
            <a:off x="5176912" y="3033449"/>
            <a:ext cx="928397" cy="741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AWS S3 / Supabase</a:t>
            </a:r>
            <a:endParaRPr lang="en-US" sz="800" dirty="0"/>
          </a:p>
        </p:txBody>
      </p:sp>
      <p:sp>
        <p:nvSpPr>
          <p:cNvPr id="66" name="Shape 45"/>
          <p:cNvSpPr/>
          <p:nvPr/>
        </p:nvSpPr>
        <p:spPr>
          <a:xfrm>
            <a:off x="6991502" y="2597280"/>
            <a:ext cx="1619402" cy="619049"/>
          </a:xfrm>
          <a:prstGeom prst="roundRect">
            <a:avLst>
              <a:gd name="adj" fmla="val 13635"/>
            </a:avLst>
          </a:prstGeom>
          <a:solidFill>
            <a:srgbClr val="1B2A4A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67" name="Image 19" descr="preencoded.png"/>
          <p:cNvPicPr>
            <a:picLocks noChangeAspect="1"/>
          </p:cNvPicPr>
          <p:nvPr/>
        </p:nvPicPr>
        <p:blipFill>
          <a:blip r:embed="rId17"/>
          <a:srcRect l="-33" r="-33"/>
          <a:stretch/>
        </p:blipFill>
        <p:spPr>
          <a:xfrm>
            <a:off x="7715707" y="2666775"/>
            <a:ext cx="171907" cy="152705"/>
          </a:xfrm>
          <a:prstGeom prst="rect">
            <a:avLst/>
          </a:prstGeom>
        </p:spPr>
      </p:pic>
      <p:sp>
        <p:nvSpPr>
          <p:cNvPr id="68" name="Text 46"/>
          <p:cNvSpPr txBox="1"/>
          <p:nvPr/>
        </p:nvSpPr>
        <p:spPr>
          <a:xfrm>
            <a:off x="7338974" y="2856970"/>
            <a:ext cx="101224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Admin Dashboard</a:t>
            </a:r>
            <a:endParaRPr lang="en-US" sz="800" dirty="0"/>
          </a:p>
        </p:txBody>
      </p:sp>
      <p:sp>
        <p:nvSpPr>
          <p:cNvPr id="69" name="Text 47"/>
          <p:cNvSpPr txBox="1"/>
          <p:nvPr/>
        </p:nvSpPr>
        <p:spPr>
          <a:xfrm>
            <a:off x="7311963" y="3033449"/>
            <a:ext cx="1012240" cy="1007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Realtime Monitoring</a:t>
            </a:r>
            <a:endParaRPr lang="en-US" sz="800" dirty="0"/>
          </a:p>
        </p:txBody>
      </p:sp>
      <p:sp>
        <p:nvSpPr>
          <p:cNvPr id="70" name="Text 48"/>
          <p:cNvSpPr txBox="1"/>
          <p:nvPr/>
        </p:nvSpPr>
        <p:spPr>
          <a:xfrm>
            <a:off x="6517280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71" name="Text 49"/>
          <p:cNvSpPr txBox="1"/>
          <p:nvPr/>
        </p:nvSpPr>
        <p:spPr>
          <a:xfrm>
            <a:off x="6845549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72" name="Text 50"/>
          <p:cNvSpPr txBox="1"/>
          <p:nvPr/>
        </p:nvSpPr>
        <p:spPr>
          <a:xfrm>
            <a:off x="7085122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73" name="Text 51"/>
          <p:cNvSpPr txBox="1"/>
          <p:nvPr/>
        </p:nvSpPr>
        <p:spPr>
          <a:xfrm>
            <a:off x="7500260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74" name="Text 52"/>
          <p:cNvSpPr txBox="1"/>
          <p:nvPr/>
        </p:nvSpPr>
        <p:spPr>
          <a:xfrm>
            <a:off x="7828529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75" name="Text 53"/>
          <p:cNvSpPr txBox="1"/>
          <p:nvPr/>
        </p:nvSpPr>
        <p:spPr>
          <a:xfrm>
            <a:off x="8419232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pic>
        <p:nvPicPr>
          <p:cNvPr id="77" name="그림 76" descr="의류, 야외, 사람, 신발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D058F4-A2E5-D610-DB47-F0F3196DE8D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98003" y="575077"/>
            <a:ext cx="1180544" cy="17708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F1AEB-8165-D064-8A3E-ADE57752C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1C562084-6798-E72A-97BF-013C2EA61C5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76" name="WalkMate_GolpoAI_Vrew_Final">
            <a:hlinkClick r:id="" action="ppaction://media"/>
            <a:extLst>
              <a:ext uri="{FF2B5EF4-FFF2-40B4-BE49-F238E27FC236}">
                <a16:creationId xmlns:a16="http://schemas.microsoft.com/office/drawing/2014/main" id="{4A00E953-5B4F-EA23-5D98-507205A01A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0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66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571500" y="381305"/>
            <a:ext cx="81921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 구성 및 역할</a:t>
            </a:r>
            <a:endParaRPr lang="en-US" sz="1800" dirty="0"/>
          </a:p>
        </p:txBody>
      </p:sp>
      <p:sp>
        <p:nvSpPr>
          <p:cNvPr id="5" name="Text 3"/>
          <p:cNvSpPr txBox="1"/>
          <p:nvPr/>
        </p:nvSpPr>
        <p:spPr>
          <a:xfrm>
            <a:off x="571500" y="761695"/>
            <a:ext cx="81153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Team Roles &amp; Contributions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571501" y="1123798"/>
            <a:ext cx="3529231" cy="295351"/>
          </a:xfrm>
          <a:prstGeom prst="roundRect">
            <a:avLst>
              <a:gd name="adj" fmla="val 39948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rcRect t="-80" b="-80"/>
          <a:stretch/>
        </p:blipFill>
        <p:spPr>
          <a:xfrm>
            <a:off x="733349" y="1212494"/>
            <a:ext cx="142646" cy="114300"/>
          </a:xfrm>
          <a:prstGeom prst="rect">
            <a:avLst/>
          </a:prstGeom>
        </p:spPr>
      </p:pic>
      <p:sp>
        <p:nvSpPr>
          <p:cNvPr id="8" name="Text 5"/>
          <p:cNvSpPr txBox="1"/>
          <p:nvPr/>
        </p:nvSpPr>
        <p:spPr>
          <a:xfrm>
            <a:off x="952806" y="1123798"/>
            <a:ext cx="2981858" cy="2953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ko-KR" altLang="en-US" sz="800" dirty="0" err="1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최재흥</a:t>
            </a:r>
            <a:r>
              <a:rPr lang="ko-KR" alt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멘토님</a:t>
            </a: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Support: DB 설계 인사이트 제공 (GPS 좌표 저장 방식)</a:t>
            </a:r>
            <a:endParaRPr lang="en-US" sz="8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rcRect l="-6" r="-6"/>
          <a:stretch/>
        </p:blipFill>
        <p:spPr>
          <a:xfrm>
            <a:off x="571500" y="1567282"/>
            <a:ext cx="2565806" cy="3195828"/>
          </a:xfrm>
          <a:prstGeom prst="rect">
            <a:avLst/>
          </a:prstGeom>
        </p:spPr>
      </p:pic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rcRect t="-394" b="-394"/>
          <a:stretch/>
        </p:blipFill>
        <p:spPr>
          <a:xfrm>
            <a:off x="580644" y="1567282"/>
            <a:ext cx="2546604" cy="38405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733349" y="2205533"/>
            <a:ext cx="2247595" cy="9144"/>
          </a:xfrm>
          <a:prstGeom prst="rect">
            <a:avLst/>
          </a:prstGeom>
          <a:solidFill>
            <a:srgbClr val="2A4A6B"/>
          </a:solidFill>
          <a:ln w="12700">
            <a:solidFill>
              <a:srgbClr val="2A4A6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" name="Text 7"/>
          <p:cNvSpPr txBox="1"/>
          <p:nvPr/>
        </p:nvSpPr>
        <p:spPr>
          <a:xfrm>
            <a:off x="733349" y="1719072"/>
            <a:ext cx="242773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윤지현</a:t>
            </a:r>
            <a:endParaRPr lang="en-US" sz="1200" dirty="0"/>
          </a:p>
        </p:txBody>
      </p:sp>
      <p:sp>
        <p:nvSpPr>
          <p:cNvPr id="13" name="Text 8"/>
          <p:cNvSpPr txBox="1"/>
          <p:nvPr/>
        </p:nvSpPr>
        <p:spPr>
          <a:xfrm>
            <a:off x="733349" y="1966874"/>
            <a:ext cx="233812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팀장 · Frontend</a:t>
            </a:r>
            <a:endParaRPr lang="en-US" sz="800" dirty="0"/>
          </a:p>
        </p:txBody>
      </p:sp>
      <p:sp>
        <p:nvSpPr>
          <p:cNvPr id="14" name="Shape 9"/>
          <p:cNvSpPr/>
          <p:nvPr/>
        </p:nvSpPr>
        <p:spPr>
          <a:xfrm>
            <a:off x="733349" y="2305202"/>
            <a:ext cx="362102" cy="190195"/>
          </a:xfrm>
          <a:prstGeom prst="roundRect">
            <a:avLst>
              <a:gd name="adj" fmla="val 240385"/>
            </a:avLst>
          </a:prstGeom>
          <a:solidFill>
            <a:srgbClr val="243B55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" name="Text 10"/>
          <p:cNvSpPr txBox="1"/>
          <p:nvPr/>
        </p:nvSpPr>
        <p:spPr>
          <a:xfrm>
            <a:off x="778998" y="2333549"/>
            <a:ext cx="305410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React</a:t>
            </a:r>
            <a:endParaRPr lang="en-US" sz="800" dirty="0"/>
          </a:p>
        </p:txBody>
      </p:sp>
      <p:sp>
        <p:nvSpPr>
          <p:cNvPr id="16" name="Shape 11"/>
          <p:cNvSpPr/>
          <p:nvPr/>
        </p:nvSpPr>
        <p:spPr>
          <a:xfrm>
            <a:off x="1142086" y="2305202"/>
            <a:ext cx="533095" cy="190195"/>
          </a:xfrm>
          <a:prstGeom prst="roundRect">
            <a:avLst>
              <a:gd name="adj" fmla="val 240385"/>
            </a:avLst>
          </a:prstGeom>
          <a:solidFill>
            <a:srgbClr val="243B55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2"/>
          <p:cNvSpPr txBox="1"/>
          <p:nvPr/>
        </p:nvSpPr>
        <p:spPr>
          <a:xfrm>
            <a:off x="1180701" y="2333549"/>
            <a:ext cx="476402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Capacitor</a:t>
            </a:r>
            <a:endParaRPr lang="en-US" sz="800" dirty="0"/>
          </a:p>
        </p:txBody>
      </p:sp>
      <p:sp>
        <p:nvSpPr>
          <p:cNvPr id="18" name="Shape 13"/>
          <p:cNvSpPr/>
          <p:nvPr/>
        </p:nvSpPr>
        <p:spPr>
          <a:xfrm>
            <a:off x="1719072" y="2305202"/>
            <a:ext cx="533095" cy="190195"/>
          </a:xfrm>
          <a:prstGeom prst="roundRect">
            <a:avLst>
              <a:gd name="adj" fmla="val 240385"/>
            </a:avLst>
          </a:prstGeom>
          <a:solidFill>
            <a:srgbClr val="243B55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Text 14"/>
          <p:cNvSpPr txBox="1"/>
          <p:nvPr/>
        </p:nvSpPr>
        <p:spPr>
          <a:xfrm>
            <a:off x="1756773" y="2333549"/>
            <a:ext cx="476402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Tmap API</a:t>
            </a:r>
            <a:endParaRPr lang="en-US" sz="800" dirty="0"/>
          </a:p>
        </p:txBody>
      </p:sp>
      <p:sp>
        <p:nvSpPr>
          <p:cNvPr id="20" name="Shape 15"/>
          <p:cNvSpPr/>
          <p:nvPr/>
        </p:nvSpPr>
        <p:spPr>
          <a:xfrm>
            <a:off x="2290572" y="2305202"/>
            <a:ext cx="466344" cy="190195"/>
          </a:xfrm>
          <a:prstGeom prst="roundRect">
            <a:avLst>
              <a:gd name="adj" fmla="val 240385"/>
            </a:avLst>
          </a:prstGeom>
          <a:solidFill>
            <a:srgbClr val="243B55"/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1" name="Text 16"/>
          <p:cNvSpPr txBox="1"/>
          <p:nvPr/>
        </p:nvSpPr>
        <p:spPr>
          <a:xfrm>
            <a:off x="2336221" y="2333549"/>
            <a:ext cx="409651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Voice UI</a:t>
            </a:r>
            <a:endParaRPr lang="en-US" sz="800" dirty="0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/>
          <a:srcRect l="-455" r="-455"/>
          <a:stretch/>
        </p:blipFill>
        <p:spPr>
          <a:xfrm>
            <a:off x="733349" y="2886690"/>
            <a:ext cx="75895" cy="85954"/>
          </a:xfrm>
          <a:prstGeom prst="rect">
            <a:avLst/>
          </a:prstGeom>
        </p:spPr>
      </p:pic>
      <p:sp>
        <p:nvSpPr>
          <p:cNvPr id="23" name="Text 17"/>
          <p:cNvSpPr txBox="1"/>
          <p:nvPr/>
        </p:nvSpPr>
        <p:spPr>
          <a:xfrm>
            <a:off x="857707" y="2858344"/>
            <a:ext cx="1802282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Capacitor+React 하이브리드 앱 구축</a:t>
            </a:r>
            <a:endParaRPr lang="en-US" sz="800" dirty="0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6"/>
          <a:srcRect l="-455" r="-455"/>
          <a:stretch/>
        </p:blipFill>
        <p:spPr>
          <a:xfrm>
            <a:off x="733349" y="3067741"/>
            <a:ext cx="75895" cy="85954"/>
          </a:xfrm>
          <a:prstGeom prst="rect">
            <a:avLst/>
          </a:prstGeom>
        </p:spPr>
      </p:pic>
      <p:sp>
        <p:nvSpPr>
          <p:cNvPr id="25" name="Text 18"/>
          <p:cNvSpPr txBox="1"/>
          <p:nvPr/>
        </p:nvSpPr>
        <p:spPr>
          <a:xfrm>
            <a:off x="857707" y="3039395"/>
            <a:ext cx="1727302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Tmap API + 센서 퓨전(GPS/나침반)</a:t>
            </a:r>
            <a:endParaRPr lang="en-US" sz="800" dirty="0"/>
          </a:p>
        </p:txBody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6"/>
          <a:srcRect l="-455" r="-455"/>
          <a:stretch/>
        </p:blipFill>
        <p:spPr>
          <a:xfrm>
            <a:off x="733349" y="3248792"/>
            <a:ext cx="75895" cy="85954"/>
          </a:xfrm>
          <a:prstGeom prst="rect">
            <a:avLst/>
          </a:prstGeom>
        </p:spPr>
      </p:pic>
      <p:sp>
        <p:nvSpPr>
          <p:cNvPr id="27" name="Text 19"/>
          <p:cNvSpPr txBox="1"/>
          <p:nvPr/>
        </p:nvSpPr>
        <p:spPr>
          <a:xfrm>
            <a:off x="857707" y="3220446"/>
            <a:ext cx="1927555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100% Voice UI (No-Touch 인터페이스)</a:t>
            </a:r>
            <a:endParaRPr lang="en-US" sz="800" dirty="0"/>
          </a:p>
        </p:txBody>
      </p:sp>
      <p:pic>
        <p:nvPicPr>
          <p:cNvPr id="28" name="Image 6" descr="preencoded.png"/>
          <p:cNvPicPr>
            <a:picLocks noChangeAspect="1"/>
          </p:cNvPicPr>
          <p:nvPr/>
        </p:nvPicPr>
        <p:blipFill>
          <a:blip r:embed="rId6"/>
          <a:srcRect l="-455" r="-455"/>
          <a:stretch/>
        </p:blipFill>
        <p:spPr>
          <a:xfrm>
            <a:off x="733349" y="3429844"/>
            <a:ext cx="75895" cy="85954"/>
          </a:xfrm>
          <a:prstGeom prst="rect">
            <a:avLst/>
          </a:prstGeom>
        </p:spPr>
      </p:pic>
      <p:sp>
        <p:nvSpPr>
          <p:cNvPr id="29" name="Text 20"/>
          <p:cNvSpPr txBox="1"/>
          <p:nvPr/>
        </p:nvSpPr>
        <p:spPr>
          <a:xfrm>
            <a:off x="857707" y="3401497"/>
            <a:ext cx="1658722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위험물 TTS 우선순위 Queue 시스템</a:t>
            </a:r>
            <a:endParaRPr lang="en-US" sz="800" dirty="0"/>
          </a:p>
        </p:txBody>
      </p:sp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t="-64" b="-64"/>
          <a:stretch/>
        </p:blipFill>
        <p:spPr>
          <a:xfrm>
            <a:off x="733348" y="4200754"/>
            <a:ext cx="2338121" cy="400507"/>
          </a:xfrm>
          <a:prstGeom prst="rect">
            <a:avLst/>
          </a:prstGeom>
        </p:spPr>
      </p:pic>
      <p:sp>
        <p:nvSpPr>
          <p:cNvPr id="31" name="Text 21"/>
          <p:cNvSpPr txBox="1"/>
          <p:nvPr/>
        </p:nvSpPr>
        <p:spPr>
          <a:xfrm>
            <a:off x="810369" y="4276649"/>
            <a:ext cx="2143354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00" i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"하드웨어와 소프트웨어의 </a:t>
            </a:r>
            <a:r>
              <a:rPr lang="en-US" sz="800" i="1" dirty="0" err="1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경계를</a:t>
            </a:r>
            <a:r>
              <a:rPr lang="en-US" sz="800" i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800" i="1" dirty="0" err="1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무너뜨린</a:t>
            </a:r>
            <a:endParaRPr lang="en-US" sz="800" i="1" dirty="0">
              <a:solidFill>
                <a:srgbClr val="FFFFFF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l">
              <a:buNone/>
            </a:pPr>
            <a:r>
              <a:rPr lang="en-US" sz="800" i="1" dirty="0" err="1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프론트엔드</a:t>
            </a:r>
            <a:r>
              <a:rPr lang="en-US" sz="800" i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</a:t>
            </a:r>
            <a:endParaRPr lang="en-US" sz="800" dirty="0"/>
          </a:p>
        </p:txBody>
      </p:sp>
      <p:pic>
        <p:nvPicPr>
          <p:cNvPr id="32" name="Image 8" descr="preencoded.png"/>
          <p:cNvPicPr>
            <a:picLocks noChangeAspect="1"/>
          </p:cNvPicPr>
          <p:nvPr/>
        </p:nvPicPr>
        <p:blipFill>
          <a:blip r:embed="rId8"/>
          <a:srcRect l="-3" r="-3"/>
          <a:stretch/>
        </p:blipFill>
        <p:spPr>
          <a:xfrm>
            <a:off x="3289097" y="1567282"/>
            <a:ext cx="2565806" cy="3195828"/>
          </a:xfrm>
          <a:prstGeom prst="rect">
            <a:avLst/>
          </a:prstGeom>
        </p:spPr>
      </p:pic>
      <p:pic>
        <p:nvPicPr>
          <p:cNvPr id="33" name="Image 9" descr="preencoded.png"/>
          <p:cNvPicPr>
            <a:picLocks noChangeAspect="1"/>
          </p:cNvPicPr>
          <p:nvPr/>
        </p:nvPicPr>
        <p:blipFill>
          <a:blip r:embed="rId9"/>
          <a:srcRect t="-397" b="-397"/>
          <a:stretch/>
        </p:blipFill>
        <p:spPr>
          <a:xfrm>
            <a:off x="3299155" y="1567282"/>
            <a:ext cx="2546604" cy="38405"/>
          </a:xfrm>
          <a:prstGeom prst="rect">
            <a:avLst/>
          </a:prstGeom>
        </p:spPr>
      </p:pic>
      <p:sp>
        <p:nvSpPr>
          <p:cNvPr id="34" name="Shape 22"/>
          <p:cNvSpPr/>
          <p:nvPr/>
        </p:nvSpPr>
        <p:spPr>
          <a:xfrm>
            <a:off x="3450946" y="2205533"/>
            <a:ext cx="2247595" cy="9144"/>
          </a:xfrm>
          <a:prstGeom prst="rect">
            <a:avLst/>
          </a:prstGeom>
          <a:solidFill>
            <a:srgbClr val="2A4A6B"/>
          </a:solidFill>
          <a:ln w="12700">
            <a:solidFill>
              <a:srgbClr val="2A4A6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5" name="Text 23"/>
          <p:cNvSpPr txBox="1"/>
          <p:nvPr/>
        </p:nvSpPr>
        <p:spPr>
          <a:xfrm>
            <a:off x="3450946" y="1719072"/>
            <a:ext cx="242773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이지호</a:t>
            </a:r>
            <a:endParaRPr lang="en-US" sz="1200" dirty="0"/>
          </a:p>
        </p:txBody>
      </p:sp>
      <p:sp>
        <p:nvSpPr>
          <p:cNvPr id="36" name="Text 24"/>
          <p:cNvSpPr txBox="1"/>
          <p:nvPr/>
        </p:nvSpPr>
        <p:spPr>
          <a:xfrm>
            <a:off x="3450946" y="1966874"/>
            <a:ext cx="233812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Backend · Cloud</a:t>
            </a:r>
            <a:endParaRPr lang="en-US" sz="800" dirty="0"/>
          </a:p>
        </p:txBody>
      </p:sp>
      <p:sp>
        <p:nvSpPr>
          <p:cNvPr id="37" name="Shape 25"/>
          <p:cNvSpPr/>
          <p:nvPr/>
        </p:nvSpPr>
        <p:spPr>
          <a:xfrm>
            <a:off x="3450946" y="2305202"/>
            <a:ext cx="437998" cy="190195"/>
          </a:xfrm>
          <a:prstGeom prst="roundRect">
            <a:avLst>
              <a:gd name="adj" fmla="val 240385"/>
            </a:avLst>
          </a:prstGeom>
          <a:solidFill>
            <a:srgbClr val="243B55"/>
          </a:solidFill>
          <a:ln w="12700">
            <a:solidFill>
              <a:srgbClr val="B8C5D6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8" name="Text 26"/>
          <p:cNvSpPr txBox="1"/>
          <p:nvPr/>
        </p:nvSpPr>
        <p:spPr>
          <a:xfrm>
            <a:off x="3496595" y="2333549"/>
            <a:ext cx="381305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FastAPI</a:t>
            </a:r>
            <a:endParaRPr lang="en-US" sz="800" dirty="0"/>
          </a:p>
        </p:txBody>
      </p:sp>
      <p:sp>
        <p:nvSpPr>
          <p:cNvPr id="39" name="Shape 27"/>
          <p:cNvSpPr/>
          <p:nvPr/>
        </p:nvSpPr>
        <p:spPr>
          <a:xfrm>
            <a:off x="3934663" y="2305202"/>
            <a:ext cx="448056" cy="190195"/>
          </a:xfrm>
          <a:prstGeom prst="roundRect">
            <a:avLst>
              <a:gd name="adj" fmla="val 240385"/>
            </a:avLst>
          </a:prstGeom>
          <a:solidFill>
            <a:srgbClr val="243B55"/>
          </a:solidFill>
          <a:ln w="12700">
            <a:solidFill>
              <a:srgbClr val="B8C5D6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0" name="Text 28"/>
          <p:cNvSpPr txBox="1"/>
          <p:nvPr/>
        </p:nvSpPr>
        <p:spPr>
          <a:xfrm>
            <a:off x="3980312" y="2333549"/>
            <a:ext cx="391363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AWS S3</a:t>
            </a:r>
            <a:endParaRPr lang="en-US" sz="800" dirty="0"/>
          </a:p>
        </p:txBody>
      </p:sp>
      <p:sp>
        <p:nvSpPr>
          <p:cNvPr id="41" name="Shape 29"/>
          <p:cNvSpPr/>
          <p:nvPr/>
        </p:nvSpPr>
        <p:spPr>
          <a:xfrm>
            <a:off x="4422038" y="2305202"/>
            <a:ext cx="533095" cy="190195"/>
          </a:xfrm>
          <a:prstGeom prst="roundRect">
            <a:avLst>
              <a:gd name="adj" fmla="val 240385"/>
            </a:avLst>
          </a:prstGeom>
          <a:solidFill>
            <a:srgbClr val="243B55"/>
          </a:solidFill>
          <a:ln w="12700">
            <a:solidFill>
              <a:srgbClr val="B8C5D6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2" name="Text 30"/>
          <p:cNvSpPr txBox="1"/>
          <p:nvPr/>
        </p:nvSpPr>
        <p:spPr>
          <a:xfrm>
            <a:off x="4467688" y="2333549"/>
            <a:ext cx="476402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Supabase</a:t>
            </a:r>
            <a:endParaRPr lang="en-US" sz="800" dirty="0"/>
          </a:p>
        </p:txBody>
      </p:sp>
      <p:sp>
        <p:nvSpPr>
          <p:cNvPr id="43" name="Shape 31"/>
          <p:cNvSpPr/>
          <p:nvPr/>
        </p:nvSpPr>
        <p:spPr>
          <a:xfrm>
            <a:off x="5000854" y="2305202"/>
            <a:ext cx="457200" cy="190195"/>
          </a:xfrm>
          <a:prstGeom prst="roundRect">
            <a:avLst>
              <a:gd name="adj" fmla="val 240385"/>
            </a:avLst>
          </a:prstGeom>
          <a:solidFill>
            <a:srgbClr val="243B55"/>
          </a:solidFill>
          <a:ln w="12700">
            <a:solidFill>
              <a:srgbClr val="B8C5D6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4" name="Text 32"/>
          <p:cNvSpPr txBox="1"/>
          <p:nvPr/>
        </p:nvSpPr>
        <p:spPr>
          <a:xfrm>
            <a:off x="5046503" y="2333549"/>
            <a:ext cx="400507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PostGIS</a:t>
            </a:r>
            <a:endParaRPr lang="en-US" sz="800" dirty="0"/>
          </a:p>
        </p:txBody>
      </p:sp>
      <p:pic>
        <p:nvPicPr>
          <p:cNvPr id="45" name="Image 10" descr="preencoded.png"/>
          <p:cNvPicPr>
            <a:picLocks noChangeAspect="1"/>
          </p:cNvPicPr>
          <p:nvPr/>
        </p:nvPicPr>
        <p:blipFill>
          <a:blip r:embed="rId10"/>
          <a:srcRect l="-455" r="-455"/>
          <a:stretch/>
        </p:blipFill>
        <p:spPr>
          <a:xfrm>
            <a:off x="3450946" y="2886690"/>
            <a:ext cx="75895" cy="85954"/>
          </a:xfrm>
          <a:prstGeom prst="rect">
            <a:avLst/>
          </a:prstGeom>
        </p:spPr>
      </p:pic>
      <p:sp>
        <p:nvSpPr>
          <p:cNvPr id="46" name="Text 33"/>
          <p:cNvSpPr txBox="1"/>
          <p:nvPr/>
        </p:nvSpPr>
        <p:spPr>
          <a:xfrm>
            <a:off x="3575304" y="2858344"/>
            <a:ext cx="1633118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FastAPI 무중단 API 아키텍처 설계</a:t>
            </a:r>
            <a:endParaRPr lang="en-US" sz="800" dirty="0"/>
          </a:p>
        </p:txBody>
      </p:sp>
      <p:pic>
        <p:nvPicPr>
          <p:cNvPr id="47" name="Image 11" descr="preencoded.png"/>
          <p:cNvPicPr>
            <a:picLocks noChangeAspect="1"/>
          </p:cNvPicPr>
          <p:nvPr/>
        </p:nvPicPr>
        <p:blipFill>
          <a:blip r:embed="rId10"/>
          <a:srcRect l="-455" r="-455"/>
          <a:stretch/>
        </p:blipFill>
        <p:spPr>
          <a:xfrm>
            <a:off x="3450946" y="3067741"/>
            <a:ext cx="75895" cy="85954"/>
          </a:xfrm>
          <a:prstGeom prst="rect">
            <a:avLst/>
          </a:prstGeom>
        </p:spPr>
      </p:pic>
      <p:sp>
        <p:nvSpPr>
          <p:cNvPr id="48" name="Text 34"/>
          <p:cNvSpPr txBox="1"/>
          <p:nvPr/>
        </p:nvSpPr>
        <p:spPr>
          <a:xfrm>
            <a:off x="3575304" y="3039395"/>
            <a:ext cx="1882750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AWS S3 + Supabase 이원화 파이프라인</a:t>
            </a:r>
            <a:endParaRPr lang="en-US" sz="800" dirty="0"/>
          </a:p>
        </p:txBody>
      </p:sp>
      <p:pic>
        <p:nvPicPr>
          <p:cNvPr id="49" name="Image 12" descr="preencoded.png"/>
          <p:cNvPicPr>
            <a:picLocks noChangeAspect="1"/>
          </p:cNvPicPr>
          <p:nvPr/>
        </p:nvPicPr>
        <p:blipFill>
          <a:blip r:embed="rId10"/>
          <a:srcRect l="-455" r="-455"/>
          <a:stretch/>
        </p:blipFill>
        <p:spPr>
          <a:xfrm>
            <a:off x="3450946" y="3248792"/>
            <a:ext cx="75895" cy="85954"/>
          </a:xfrm>
          <a:prstGeom prst="rect">
            <a:avLst/>
          </a:prstGeom>
        </p:spPr>
      </p:pic>
      <p:sp>
        <p:nvSpPr>
          <p:cNvPr id="50" name="Text 35"/>
          <p:cNvSpPr txBox="1"/>
          <p:nvPr/>
        </p:nvSpPr>
        <p:spPr>
          <a:xfrm>
            <a:off x="3575304" y="3220446"/>
            <a:ext cx="1833372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PostGIS 공간 데이터 RPC 필터링 로직</a:t>
            </a:r>
            <a:endParaRPr lang="en-US" sz="800" dirty="0"/>
          </a:p>
        </p:txBody>
      </p:sp>
      <p:pic>
        <p:nvPicPr>
          <p:cNvPr id="51" name="Image 13" descr="preencoded.png"/>
          <p:cNvPicPr>
            <a:picLocks noChangeAspect="1"/>
          </p:cNvPicPr>
          <p:nvPr/>
        </p:nvPicPr>
        <p:blipFill>
          <a:blip r:embed="rId10"/>
          <a:srcRect l="-455" r="-455"/>
          <a:stretch/>
        </p:blipFill>
        <p:spPr>
          <a:xfrm>
            <a:off x="3450946" y="3429844"/>
            <a:ext cx="75895" cy="85954"/>
          </a:xfrm>
          <a:prstGeom prst="rect">
            <a:avLst/>
          </a:prstGeom>
        </p:spPr>
      </p:pic>
      <p:sp>
        <p:nvSpPr>
          <p:cNvPr id="52" name="Text 36"/>
          <p:cNvSpPr txBox="1"/>
          <p:nvPr/>
        </p:nvSpPr>
        <p:spPr>
          <a:xfrm>
            <a:off x="3575304" y="3401497"/>
            <a:ext cx="1798625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WAL 기반 Zero-Refresh Admin 구현</a:t>
            </a:r>
            <a:endParaRPr lang="en-US" sz="800" dirty="0"/>
          </a:p>
        </p:txBody>
      </p:sp>
      <p:pic>
        <p:nvPicPr>
          <p:cNvPr id="53" name="Image 14" descr="preencoded.png"/>
          <p:cNvPicPr>
            <a:picLocks noChangeAspect="1"/>
          </p:cNvPicPr>
          <p:nvPr/>
        </p:nvPicPr>
        <p:blipFill>
          <a:blip r:embed="rId11"/>
          <a:srcRect l="-4" r="-4"/>
          <a:stretch/>
        </p:blipFill>
        <p:spPr>
          <a:xfrm>
            <a:off x="3450946" y="4200754"/>
            <a:ext cx="2241194" cy="399593"/>
          </a:xfrm>
          <a:prstGeom prst="rect">
            <a:avLst/>
          </a:prstGeom>
        </p:spPr>
      </p:pic>
      <p:sp>
        <p:nvSpPr>
          <p:cNvPr id="54" name="Text 37"/>
          <p:cNvSpPr txBox="1"/>
          <p:nvPr/>
        </p:nvSpPr>
        <p:spPr>
          <a:xfrm>
            <a:off x="3556102" y="4323633"/>
            <a:ext cx="2232965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i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</a:t>
            </a:r>
            <a:r>
              <a:rPr lang="ko-KR" altLang="en-US" sz="800" i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데이터의 수집부터 적재까지</a:t>
            </a:r>
            <a:r>
              <a:rPr lang="en-US" altLang="ko-KR" sz="800" i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 </a:t>
            </a:r>
            <a:r>
              <a:rPr lang="ko-KR" altLang="en-US" sz="800" i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신뢰할 수 있는 </a:t>
            </a:r>
            <a:endParaRPr lang="en-US" altLang="ko-KR" sz="800" i="1" dirty="0">
              <a:solidFill>
                <a:srgbClr val="FFFFFF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l">
              <a:buNone/>
            </a:pPr>
            <a:r>
              <a:rPr lang="ko-KR" altLang="en-US" sz="800" i="1" dirty="0" err="1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백엔드</a:t>
            </a:r>
            <a:r>
              <a:rPr lang="ko-KR" altLang="en-US" sz="800" i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환경 구현</a:t>
            </a:r>
            <a:r>
              <a:rPr lang="en-US" sz="800" i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</a:t>
            </a:r>
            <a:endParaRPr lang="en-US" sz="800" dirty="0"/>
          </a:p>
        </p:txBody>
      </p:sp>
      <p:pic>
        <p:nvPicPr>
          <p:cNvPr id="55" name="Image 15" descr="preencoded.png"/>
          <p:cNvPicPr>
            <a:picLocks noChangeAspect="1"/>
          </p:cNvPicPr>
          <p:nvPr/>
        </p:nvPicPr>
        <p:blipFill>
          <a:blip r:embed="rId4"/>
          <a:srcRect l="-6" r="-6"/>
          <a:stretch/>
        </p:blipFill>
        <p:spPr>
          <a:xfrm>
            <a:off x="6006694" y="1567282"/>
            <a:ext cx="2565806" cy="3195828"/>
          </a:xfrm>
          <a:prstGeom prst="rect">
            <a:avLst/>
          </a:prstGeom>
        </p:spPr>
      </p:pic>
      <p:pic>
        <p:nvPicPr>
          <p:cNvPr id="56" name="Image 16" descr="preencoded.png"/>
          <p:cNvPicPr>
            <a:picLocks noChangeAspect="1"/>
          </p:cNvPicPr>
          <p:nvPr/>
        </p:nvPicPr>
        <p:blipFill>
          <a:blip r:embed="rId12"/>
          <a:srcRect t="-394" b="-394"/>
          <a:stretch/>
        </p:blipFill>
        <p:spPr>
          <a:xfrm>
            <a:off x="6016752" y="1567282"/>
            <a:ext cx="2546604" cy="38405"/>
          </a:xfrm>
          <a:prstGeom prst="rect">
            <a:avLst/>
          </a:prstGeom>
        </p:spPr>
      </p:pic>
      <p:sp>
        <p:nvSpPr>
          <p:cNvPr id="57" name="Shape 38"/>
          <p:cNvSpPr/>
          <p:nvPr/>
        </p:nvSpPr>
        <p:spPr>
          <a:xfrm>
            <a:off x="6169457" y="2205533"/>
            <a:ext cx="2247595" cy="9144"/>
          </a:xfrm>
          <a:prstGeom prst="rect">
            <a:avLst/>
          </a:prstGeom>
          <a:solidFill>
            <a:srgbClr val="2A4A6B"/>
          </a:solidFill>
          <a:ln w="12700">
            <a:solidFill>
              <a:srgbClr val="2A4A6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8" name="Text 39"/>
          <p:cNvSpPr txBox="1"/>
          <p:nvPr/>
        </p:nvSpPr>
        <p:spPr>
          <a:xfrm>
            <a:off x="6169457" y="1719072"/>
            <a:ext cx="242773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최현석</a:t>
            </a:r>
            <a:endParaRPr lang="en-US" sz="1200" dirty="0"/>
          </a:p>
        </p:txBody>
      </p:sp>
      <p:sp>
        <p:nvSpPr>
          <p:cNvPr id="59" name="Text 40"/>
          <p:cNvSpPr txBox="1"/>
          <p:nvPr/>
        </p:nvSpPr>
        <p:spPr>
          <a:xfrm>
            <a:off x="6169457" y="1966874"/>
            <a:ext cx="2338121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8FA3BA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· Algorithm</a:t>
            </a:r>
            <a:endParaRPr lang="en-US" sz="800" dirty="0"/>
          </a:p>
        </p:txBody>
      </p:sp>
      <p:sp>
        <p:nvSpPr>
          <p:cNvPr id="60" name="Shape 41"/>
          <p:cNvSpPr/>
          <p:nvPr/>
        </p:nvSpPr>
        <p:spPr>
          <a:xfrm>
            <a:off x="6169457" y="2305202"/>
            <a:ext cx="552298" cy="190195"/>
          </a:xfrm>
          <a:prstGeom prst="roundRect">
            <a:avLst>
              <a:gd name="adj" fmla="val 240385"/>
            </a:avLst>
          </a:prstGeom>
          <a:solidFill>
            <a:srgbClr val="243B55"/>
          </a:solidFill>
          <a:ln w="12700">
            <a:solidFill>
              <a:srgbClr val="6B8099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" name="Text 42"/>
          <p:cNvSpPr txBox="1"/>
          <p:nvPr/>
        </p:nvSpPr>
        <p:spPr>
          <a:xfrm>
            <a:off x="6221226" y="2333549"/>
            <a:ext cx="495605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YOLOv26n</a:t>
            </a:r>
            <a:endParaRPr lang="en-US" sz="800" dirty="0"/>
          </a:p>
        </p:txBody>
      </p:sp>
      <p:sp>
        <p:nvSpPr>
          <p:cNvPr id="62" name="Shape 43"/>
          <p:cNvSpPr/>
          <p:nvPr/>
        </p:nvSpPr>
        <p:spPr>
          <a:xfrm>
            <a:off x="6767474" y="2305202"/>
            <a:ext cx="390449" cy="190195"/>
          </a:xfrm>
          <a:prstGeom prst="roundRect">
            <a:avLst>
              <a:gd name="adj" fmla="val 240385"/>
            </a:avLst>
          </a:prstGeom>
          <a:solidFill>
            <a:srgbClr val="243B55"/>
          </a:solidFill>
          <a:ln w="12700">
            <a:solidFill>
              <a:srgbClr val="6B8099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3" name="Text 44"/>
          <p:cNvSpPr txBox="1"/>
          <p:nvPr/>
        </p:nvSpPr>
        <p:spPr>
          <a:xfrm>
            <a:off x="6820158" y="2333549"/>
            <a:ext cx="333756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TFLite</a:t>
            </a:r>
            <a:endParaRPr lang="en-US" sz="800" dirty="0"/>
          </a:p>
        </p:txBody>
      </p:sp>
      <p:sp>
        <p:nvSpPr>
          <p:cNvPr id="64" name="Shape 45"/>
          <p:cNvSpPr/>
          <p:nvPr/>
        </p:nvSpPr>
        <p:spPr>
          <a:xfrm>
            <a:off x="7202729" y="2305202"/>
            <a:ext cx="448056" cy="190195"/>
          </a:xfrm>
          <a:prstGeom prst="roundRect">
            <a:avLst>
              <a:gd name="adj" fmla="val 240385"/>
            </a:avLst>
          </a:prstGeom>
          <a:solidFill>
            <a:srgbClr val="243B55"/>
          </a:solidFill>
          <a:ln w="12700">
            <a:solidFill>
              <a:srgbClr val="6B8099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5" name="Text 46"/>
          <p:cNvSpPr txBox="1"/>
          <p:nvPr/>
        </p:nvSpPr>
        <p:spPr>
          <a:xfrm>
            <a:off x="7255412" y="2333549"/>
            <a:ext cx="391363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Pinhole</a:t>
            </a:r>
            <a:endParaRPr lang="en-US" sz="800" dirty="0"/>
          </a:p>
        </p:txBody>
      </p:sp>
      <p:sp>
        <p:nvSpPr>
          <p:cNvPr id="66" name="Shape 47"/>
          <p:cNvSpPr/>
          <p:nvPr/>
        </p:nvSpPr>
        <p:spPr>
          <a:xfrm>
            <a:off x="6169457" y="2538374"/>
            <a:ext cx="857707" cy="190195"/>
          </a:xfrm>
          <a:prstGeom prst="roundRect">
            <a:avLst>
              <a:gd name="adj" fmla="val 240385"/>
            </a:avLst>
          </a:prstGeom>
          <a:solidFill>
            <a:srgbClr val="243B55"/>
          </a:solidFill>
          <a:ln w="12700">
            <a:solidFill>
              <a:srgbClr val="6B8099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7" name="Text 48"/>
          <p:cNvSpPr txBox="1"/>
          <p:nvPr/>
        </p:nvSpPr>
        <p:spPr>
          <a:xfrm>
            <a:off x="6179022" y="2566721"/>
            <a:ext cx="862279" cy="1335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Transfer Learning</a:t>
            </a:r>
            <a:endParaRPr lang="en-US" sz="800" dirty="0"/>
          </a:p>
        </p:txBody>
      </p:sp>
      <p:pic>
        <p:nvPicPr>
          <p:cNvPr id="68" name="Image 17" descr="preencoded.png"/>
          <p:cNvPicPr>
            <a:picLocks noChangeAspect="1"/>
          </p:cNvPicPr>
          <p:nvPr/>
        </p:nvPicPr>
        <p:blipFill>
          <a:blip r:embed="rId13"/>
          <a:srcRect l="-455" r="-455"/>
          <a:stretch/>
        </p:blipFill>
        <p:spPr>
          <a:xfrm>
            <a:off x="6169457" y="2866644"/>
            <a:ext cx="75895" cy="85954"/>
          </a:xfrm>
          <a:prstGeom prst="rect">
            <a:avLst/>
          </a:prstGeom>
        </p:spPr>
      </p:pic>
      <p:sp>
        <p:nvSpPr>
          <p:cNvPr id="69" name="Text 49"/>
          <p:cNvSpPr txBox="1"/>
          <p:nvPr/>
        </p:nvSpPr>
        <p:spPr>
          <a:xfrm>
            <a:off x="6292901" y="2838298"/>
            <a:ext cx="1613002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YOLOv26n 80→13 레이블 가지치기</a:t>
            </a:r>
            <a:endParaRPr lang="en-US" sz="800" dirty="0"/>
          </a:p>
        </p:txBody>
      </p:sp>
      <p:pic>
        <p:nvPicPr>
          <p:cNvPr id="70" name="Image 18" descr="preencoded.png"/>
          <p:cNvPicPr>
            <a:picLocks noChangeAspect="1"/>
          </p:cNvPicPr>
          <p:nvPr/>
        </p:nvPicPr>
        <p:blipFill>
          <a:blip r:embed="rId13"/>
          <a:srcRect l="-455" r="-455"/>
          <a:stretch/>
        </p:blipFill>
        <p:spPr>
          <a:xfrm>
            <a:off x="6169457" y="3047695"/>
            <a:ext cx="75895" cy="85954"/>
          </a:xfrm>
          <a:prstGeom prst="rect">
            <a:avLst/>
          </a:prstGeom>
        </p:spPr>
      </p:pic>
      <p:sp>
        <p:nvSpPr>
          <p:cNvPr id="71" name="Text 50"/>
          <p:cNvSpPr txBox="1"/>
          <p:nvPr/>
        </p:nvSpPr>
        <p:spPr>
          <a:xfrm>
            <a:off x="6292901" y="3019349"/>
            <a:ext cx="1522476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볼라드·입간판·킥보드 추가 학습</a:t>
            </a:r>
            <a:endParaRPr lang="en-US" sz="800" dirty="0"/>
          </a:p>
        </p:txBody>
      </p:sp>
      <p:pic>
        <p:nvPicPr>
          <p:cNvPr id="72" name="Image 19" descr="preencoded.png"/>
          <p:cNvPicPr>
            <a:picLocks noChangeAspect="1"/>
          </p:cNvPicPr>
          <p:nvPr/>
        </p:nvPicPr>
        <p:blipFill>
          <a:blip r:embed="rId13"/>
          <a:srcRect l="-455" r="-455"/>
          <a:stretch/>
        </p:blipFill>
        <p:spPr>
          <a:xfrm>
            <a:off x="6169457" y="3228746"/>
            <a:ext cx="75895" cy="85954"/>
          </a:xfrm>
          <a:prstGeom prst="rect">
            <a:avLst/>
          </a:prstGeom>
        </p:spPr>
      </p:pic>
      <p:sp>
        <p:nvSpPr>
          <p:cNvPr id="73" name="Text 51"/>
          <p:cNvSpPr txBox="1"/>
          <p:nvPr/>
        </p:nvSpPr>
        <p:spPr>
          <a:xfrm>
            <a:off x="6292901" y="3200400"/>
            <a:ext cx="1773936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핀홀 카메라 거리 계산 알고리즘 개발</a:t>
            </a:r>
            <a:endParaRPr lang="en-US" sz="800" dirty="0"/>
          </a:p>
        </p:txBody>
      </p:sp>
      <p:pic>
        <p:nvPicPr>
          <p:cNvPr id="74" name="Image 20" descr="preencoded.png"/>
          <p:cNvPicPr>
            <a:picLocks noChangeAspect="1"/>
          </p:cNvPicPr>
          <p:nvPr/>
        </p:nvPicPr>
        <p:blipFill>
          <a:blip r:embed="rId13"/>
          <a:srcRect l="-455" r="-455"/>
          <a:stretch/>
        </p:blipFill>
        <p:spPr>
          <a:xfrm>
            <a:off x="6169457" y="3409798"/>
            <a:ext cx="75895" cy="85954"/>
          </a:xfrm>
          <a:prstGeom prst="rect">
            <a:avLst/>
          </a:prstGeom>
        </p:spPr>
      </p:pic>
      <p:sp>
        <p:nvSpPr>
          <p:cNvPr id="75" name="Text 52"/>
          <p:cNvSpPr txBox="1"/>
          <p:nvPr/>
        </p:nvSpPr>
        <p:spPr>
          <a:xfrm>
            <a:off x="6292901" y="3381451"/>
            <a:ext cx="1814170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3단계 위험도 분류기(Risk Level) 구현</a:t>
            </a:r>
            <a:endParaRPr lang="en-US" sz="800" dirty="0"/>
          </a:p>
        </p:txBody>
      </p:sp>
      <p:pic>
        <p:nvPicPr>
          <p:cNvPr id="76" name="Image 21" descr="preencoded.png"/>
          <p:cNvPicPr>
            <a:picLocks noChangeAspect="1"/>
          </p:cNvPicPr>
          <p:nvPr/>
        </p:nvPicPr>
        <p:blipFill>
          <a:blip r:embed="rId14"/>
          <a:srcRect t="-64" b="-64"/>
          <a:stretch/>
        </p:blipFill>
        <p:spPr>
          <a:xfrm>
            <a:off x="6169457" y="4200754"/>
            <a:ext cx="2241194" cy="400507"/>
          </a:xfrm>
          <a:prstGeom prst="rect">
            <a:avLst/>
          </a:prstGeom>
        </p:spPr>
      </p:pic>
      <p:sp>
        <p:nvSpPr>
          <p:cNvPr id="77" name="Text 53"/>
          <p:cNvSpPr txBox="1"/>
          <p:nvPr/>
        </p:nvSpPr>
        <p:spPr>
          <a:xfrm>
            <a:off x="6273698" y="4276649"/>
            <a:ext cx="2143354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800" i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"물리 공식으로 AI의 눈을 뜨게 한 </a:t>
            </a:r>
          </a:p>
          <a:p>
            <a:pPr marL="0" indent="0" algn="l">
              <a:buNone/>
            </a:pPr>
            <a:r>
              <a:rPr lang="en-US" sz="800" i="1" dirty="0" err="1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알고리즘</a:t>
            </a:r>
            <a:r>
              <a:rPr lang="en-US" sz="800" i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엔지니어"</a:t>
            </a:r>
            <a:endParaRPr lang="en-US" sz="800" dirty="0"/>
          </a:p>
        </p:txBody>
      </p:sp>
      <p:sp>
        <p:nvSpPr>
          <p:cNvPr id="78" name="Text 54"/>
          <p:cNvSpPr txBox="1"/>
          <p:nvPr/>
        </p:nvSpPr>
        <p:spPr>
          <a:xfrm>
            <a:off x="8437169" y="4886554"/>
            <a:ext cx="3337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6 / 30</a:t>
            </a:r>
            <a:endParaRPr lang="en-US" sz="800" dirty="0"/>
          </a:p>
        </p:txBody>
      </p:sp>
      <p:sp>
        <p:nvSpPr>
          <p:cNvPr id="79" name="Text 55"/>
          <p:cNvSpPr txBox="1"/>
          <p:nvPr/>
        </p:nvSpPr>
        <p:spPr>
          <a:xfrm>
            <a:off x="649589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80" name="Text 56"/>
          <p:cNvSpPr txBox="1"/>
          <p:nvPr/>
        </p:nvSpPr>
        <p:spPr>
          <a:xfrm>
            <a:off x="682325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81" name="Text 57"/>
          <p:cNvSpPr txBox="1"/>
          <p:nvPr/>
        </p:nvSpPr>
        <p:spPr>
          <a:xfrm>
            <a:off x="706374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82" name="Text 58"/>
          <p:cNvSpPr txBox="1"/>
          <p:nvPr/>
        </p:nvSpPr>
        <p:spPr>
          <a:xfrm>
            <a:off x="74788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83" name="Text 59"/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84" name="Text 60"/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571500" y="381305"/>
            <a:ext cx="819211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개발 타임라인</a:t>
            </a:r>
            <a:endParaRPr lang="en-US" sz="1800" dirty="0"/>
          </a:p>
        </p:txBody>
      </p:sp>
      <p:sp>
        <p:nvSpPr>
          <p:cNvPr id="5" name="Text 3"/>
          <p:cNvSpPr txBox="1"/>
          <p:nvPr/>
        </p:nvSpPr>
        <p:spPr>
          <a:xfrm>
            <a:off x="571500" y="761695"/>
            <a:ext cx="8115300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Project Timeline &amp; Methodology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571500" y="1790395"/>
            <a:ext cx="1904695" cy="2781605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 5"/>
          <p:cNvSpPr txBox="1"/>
          <p:nvPr/>
        </p:nvSpPr>
        <p:spPr>
          <a:xfrm>
            <a:off x="1334110" y="1943100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🎯</a:t>
            </a:r>
            <a:endParaRPr lang="en-US" sz="2400" dirty="0"/>
          </a:p>
        </p:txBody>
      </p:sp>
      <p:sp>
        <p:nvSpPr>
          <p:cNvPr id="8" name="Text 6"/>
          <p:cNvSpPr txBox="1"/>
          <p:nvPr/>
        </p:nvSpPr>
        <p:spPr>
          <a:xfrm>
            <a:off x="929945" y="2514600"/>
            <a:ext cx="1195121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기획 &amp; 페르소나</a:t>
            </a:r>
            <a:endParaRPr lang="en-US" sz="1100" dirty="0"/>
          </a:p>
        </p:txBody>
      </p:sp>
      <p:sp>
        <p:nvSpPr>
          <p:cNvPr id="9" name="Text 7"/>
          <p:cNvSpPr txBox="1"/>
          <p:nvPr/>
        </p:nvSpPr>
        <p:spPr>
          <a:xfrm>
            <a:off x="1219810" y="2766974"/>
            <a:ext cx="715975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아이디어 확정</a:t>
            </a:r>
            <a:endParaRPr lang="en-US" sz="800" dirty="0"/>
          </a:p>
        </p:txBody>
      </p:sp>
      <p:sp>
        <p:nvSpPr>
          <p:cNvPr id="10" name="Text 8"/>
          <p:cNvSpPr txBox="1"/>
          <p:nvPr/>
        </p:nvSpPr>
        <p:spPr>
          <a:xfrm>
            <a:off x="619049" y="3038551"/>
            <a:ext cx="1811426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· 시각장애인 페르소나 설계</a:t>
            </a:r>
            <a:endParaRPr lang="en-US" sz="800" dirty="0"/>
          </a:p>
        </p:txBody>
      </p:sp>
      <p:sp>
        <p:nvSpPr>
          <p:cNvPr id="11" name="Text 9"/>
          <p:cNvSpPr txBox="1"/>
          <p:nvPr/>
        </p:nvSpPr>
        <p:spPr>
          <a:xfrm>
            <a:off x="619049" y="3200400"/>
            <a:ext cx="1811426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· 핵심 요구사항 정의</a:t>
            </a:r>
            <a:endParaRPr lang="en-US" sz="800" dirty="0"/>
          </a:p>
        </p:txBody>
      </p:sp>
      <p:sp>
        <p:nvSpPr>
          <p:cNvPr id="12" name="Text 10"/>
          <p:cNvSpPr txBox="1"/>
          <p:nvPr/>
        </p:nvSpPr>
        <p:spPr>
          <a:xfrm>
            <a:off x="619049" y="3362249"/>
            <a:ext cx="1811426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· 프로젝트 목표 설정</a:t>
            </a:r>
            <a:endParaRPr lang="en-US" sz="800" dirty="0"/>
          </a:p>
        </p:txBody>
      </p:sp>
      <p:sp>
        <p:nvSpPr>
          <p:cNvPr id="13" name="Shape 11"/>
          <p:cNvSpPr/>
          <p:nvPr/>
        </p:nvSpPr>
        <p:spPr>
          <a:xfrm>
            <a:off x="2590495" y="1790395"/>
            <a:ext cx="1904695" cy="2781605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" name="Text 12"/>
          <p:cNvSpPr txBox="1"/>
          <p:nvPr/>
        </p:nvSpPr>
        <p:spPr>
          <a:xfrm>
            <a:off x="3353105" y="1943100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🏗️</a:t>
            </a:r>
            <a:endParaRPr lang="en-US" sz="2400" dirty="0"/>
          </a:p>
        </p:txBody>
      </p:sp>
      <p:sp>
        <p:nvSpPr>
          <p:cNvPr id="15" name="Text 13"/>
          <p:cNvSpPr txBox="1"/>
          <p:nvPr/>
        </p:nvSpPr>
        <p:spPr>
          <a:xfrm>
            <a:off x="3012948" y="2514600"/>
            <a:ext cx="106619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설계 &amp; AI 학습</a:t>
            </a:r>
            <a:endParaRPr lang="en-US" sz="1100" dirty="0"/>
          </a:p>
        </p:txBody>
      </p:sp>
      <p:sp>
        <p:nvSpPr>
          <p:cNvPr id="16" name="Text 14"/>
          <p:cNvSpPr txBox="1"/>
          <p:nvPr/>
        </p:nvSpPr>
        <p:spPr>
          <a:xfrm>
            <a:off x="3239719" y="2766974"/>
            <a:ext cx="715975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아키텍처 수립</a:t>
            </a:r>
            <a:endParaRPr lang="en-US" sz="800" dirty="0"/>
          </a:p>
        </p:txBody>
      </p:sp>
      <p:sp>
        <p:nvSpPr>
          <p:cNvPr id="17" name="Text 15"/>
          <p:cNvSpPr txBox="1"/>
          <p:nvPr/>
        </p:nvSpPr>
        <p:spPr>
          <a:xfrm>
            <a:off x="2638044" y="3038551"/>
            <a:ext cx="1811426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· 시스템 아키텍처 설계</a:t>
            </a:r>
            <a:endParaRPr lang="en-US" sz="800" dirty="0"/>
          </a:p>
        </p:txBody>
      </p:sp>
      <p:sp>
        <p:nvSpPr>
          <p:cNvPr id="18" name="Text 16"/>
          <p:cNvSpPr txBox="1"/>
          <p:nvPr/>
        </p:nvSpPr>
        <p:spPr>
          <a:xfrm>
            <a:off x="2667305" y="3200400"/>
            <a:ext cx="1752905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· YOLO 모델 학습 시작</a:t>
            </a:r>
            <a:endParaRPr lang="en-US" sz="800" dirty="0"/>
          </a:p>
        </p:txBody>
      </p:sp>
      <p:sp>
        <p:nvSpPr>
          <p:cNvPr id="19" name="Text 17"/>
          <p:cNvSpPr txBox="1"/>
          <p:nvPr/>
        </p:nvSpPr>
        <p:spPr>
          <a:xfrm>
            <a:off x="2638044" y="3362249"/>
            <a:ext cx="1811426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· 데이터셋 라벨링</a:t>
            </a:r>
            <a:endParaRPr lang="en-US" sz="800" dirty="0"/>
          </a:p>
        </p:txBody>
      </p:sp>
      <p:sp>
        <p:nvSpPr>
          <p:cNvPr id="27" name="Shape 25"/>
          <p:cNvSpPr/>
          <p:nvPr/>
        </p:nvSpPr>
        <p:spPr>
          <a:xfrm>
            <a:off x="5200193" y="4200754"/>
            <a:ext cx="771754" cy="200254"/>
          </a:xfrm>
          <a:prstGeom prst="roundRect">
            <a:avLst>
              <a:gd name="adj" fmla="val 86975"/>
            </a:avLst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Shape 27"/>
          <p:cNvSpPr/>
          <p:nvPr/>
        </p:nvSpPr>
        <p:spPr>
          <a:xfrm>
            <a:off x="6667805" y="1790395"/>
            <a:ext cx="1904695" cy="2781605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0" name="Text 28"/>
          <p:cNvSpPr txBox="1"/>
          <p:nvPr/>
        </p:nvSpPr>
        <p:spPr>
          <a:xfrm>
            <a:off x="7429500" y="1943100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🧪</a:t>
            </a:r>
            <a:endParaRPr lang="en-US" sz="2400" dirty="0"/>
          </a:p>
        </p:txBody>
      </p:sp>
      <p:sp>
        <p:nvSpPr>
          <p:cNvPr id="31" name="Text 29"/>
          <p:cNvSpPr txBox="1"/>
          <p:nvPr/>
        </p:nvSpPr>
        <p:spPr>
          <a:xfrm>
            <a:off x="7026250" y="2556804"/>
            <a:ext cx="1195121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테스트 &amp; 최적화</a:t>
            </a:r>
            <a:endParaRPr lang="en-US" sz="1100" dirty="0"/>
          </a:p>
        </p:txBody>
      </p:sp>
      <p:sp>
        <p:nvSpPr>
          <p:cNvPr id="32" name="Text 30"/>
          <p:cNvSpPr txBox="1"/>
          <p:nvPr/>
        </p:nvSpPr>
        <p:spPr>
          <a:xfrm>
            <a:off x="7364578" y="2809178"/>
            <a:ext cx="60716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성능 안정화</a:t>
            </a:r>
            <a:endParaRPr lang="en-US" sz="800" dirty="0"/>
          </a:p>
        </p:txBody>
      </p:sp>
      <p:sp>
        <p:nvSpPr>
          <p:cNvPr id="33" name="Text 31"/>
          <p:cNvSpPr txBox="1"/>
          <p:nvPr/>
        </p:nvSpPr>
        <p:spPr>
          <a:xfrm>
            <a:off x="6743700" y="3080755"/>
            <a:ext cx="1752905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· 30FPS 온디바이스 확보</a:t>
            </a:r>
            <a:endParaRPr lang="en-US" sz="800" dirty="0"/>
          </a:p>
        </p:txBody>
      </p:sp>
      <p:sp>
        <p:nvSpPr>
          <p:cNvPr id="34" name="Text 32"/>
          <p:cNvSpPr txBox="1"/>
          <p:nvPr/>
        </p:nvSpPr>
        <p:spPr>
          <a:xfrm>
            <a:off x="6743700" y="3242604"/>
            <a:ext cx="1752905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· GPS 오차 보정 테스트</a:t>
            </a:r>
            <a:endParaRPr lang="en-US" sz="800" dirty="0"/>
          </a:p>
        </p:txBody>
      </p:sp>
      <p:sp>
        <p:nvSpPr>
          <p:cNvPr id="35" name="Text 33"/>
          <p:cNvSpPr txBox="1"/>
          <p:nvPr/>
        </p:nvSpPr>
        <p:spPr>
          <a:xfrm>
            <a:off x="6714439" y="3404453"/>
            <a:ext cx="1811426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· 클라우드 부하 테스트</a:t>
            </a:r>
            <a:endParaRPr lang="en-US" sz="800" dirty="0"/>
          </a:p>
        </p:txBody>
      </p:sp>
      <p:sp>
        <p:nvSpPr>
          <p:cNvPr id="36" name="Text 34"/>
          <p:cNvSpPr txBox="1"/>
          <p:nvPr/>
        </p:nvSpPr>
        <p:spPr>
          <a:xfrm>
            <a:off x="8437169" y="4886554"/>
            <a:ext cx="3337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7 / 30</a:t>
            </a:r>
            <a:endParaRPr lang="en-US" sz="800" dirty="0"/>
          </a:p>
        </p:txBody>
      </p:sp>
      <p:pic>
        <p:nvPicPr>
          <p:cNvPr id="37" name="Image 0" descr="preencoded.png"/>
          <p:cNvPicPr>
            <a:picLocks noChangeAspect="1"/>
          </p:cNvPicPr>
          <p:nvPr/>
        </p:nvPicPr>
        <p:blipFill>
          <a:blip r:embed="rId3"/>
          <a:srcRect t="-402" b="-402"/>
          <a:stretch/>
        </p:blipFill>
        <p:spPr>
          <a:xfrm>
            <a:off x="1047902" y="1352398"/>
            <a:ext cx="7048195" cy="19202"/>
          </a:xfrm>
          <a:prstGeom prst="rect">
            <a:avLst/>
          </a:prstGeom>
        </p:spPr>
      </p:pic>
      <p:pic>
        <p:nvPicPr>
          <p:cNvPr id="38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52651" y="1147572"/>
            <a:ext cx="133502" cy="133502"/>
          </a:xfrm>
          <a:prstGeom prst="rect">
            <a:avLst/>
          </a:prstGeom>
        </p:spPr>
      </p:pic>
      <p:sp>
        <p:nvSpPr>
          <p:cNvPr id="39" name="Text 35"/>
          <p:cNvSpPr txBox="1"/>
          <p:nvPr/>
        </p:nvSpPr>
        <p:spPr>
          <a:xfrm>
            <a:off x="1426464" y="1409022"/>
            <a:ext cx="4672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STEP 1</a:t>
            </a:r>
            <a:endParaRPr lang="en-US" sz="900" dirty="0"/>
          </a:p>
        </p:txBody>
      </p:sp>
      <p:sp>
        <p:nvSpPr>
          <p:cNvPr id="40" name="Text 36"/>
          <p:cNvSpPr txBox="1"/>
          <p:nvPr/>
        </p:nvSpPr>
        <p:spPr>
          <a:xfrm>
            <a:off x="1327709" y="1599217"/>
            <a:ext cx="70317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02.09 ~ 02.10</a:t>
            </a:r>
            <a:endParaRPr lang="en-US" sz="800" dirty="0"/>
          </a:p>
        </p:txBody>
      </p:sp>
      <p:pic>
        <p:nvPicPr>
          <p:cNvPr id="41" name="Image 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21354" y="1147572"/>
            <a:ext cx="133502" cy="133502"/>
          </a:xfrm>
          <a:prstGeom prst="rect">
            <a:avLst/>
          </a:prstGeom>
        </p:spPr>
      </p:pic>
      <p:sp>
        <p:nvSpPr>
          <p:cNvPr id="42" name="Text 37"/>
          <p:cNvSpPr txBox="1"/>
          <p:nvPr/>
        </p:nvSpPr>
        <p:spPr>
          <a:xfrm>
            <a:off x="3395167" y="1409022"/>
            <a:ext cx="4672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STEP 2</a:t>
            </a:r>
            <a:endParaRPr lang="en-US" sz="900" dirty="0"/>
          </a:p>
        </p:txBody>
      </p:sp>
      <p:sp>
        <p:nvSpPr>
          <p:cNvPr id="43" name="Text 38"/>
          <p:cNvSpPr txBox="1"/>
          <p:nvPr/>
        </p:nvSpPr>
        <p:spPr>
          <a:xfrm>
            <a:off x="3296412" y="1599217"/>
            <a:ext cx="70317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02.11 ~ 02.12</a:t>
            </a:r>
            <a:endParaRPr lang="en-US" sz="800" dirty="0"/>
          </a:p>
        </p:txBody>
      </p:sp>
      <p:pic>
        <p:nvPicPr>
          <p:cNvPr id="44" name="Image 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89143" y="1147572"/>
            <a:ext cx="133502" cy="133502"/>
          </a:xfrm>
          <a:prstGeom prst="rect">
            <a:avLst/>
          </a:prstGeom>
        </p:spPr>
      </p:pic>
      <p:sp>
        <p:nvSpPr>
          <p:cNvPr id="57" name="Shape 11">
            <a:extLst>
              <a:ext uri="{FF2B5EF4-FFF2-40B4-BE49-F238E27FC236}">
                <a16:creationId xmlns:a16="http://schemas.microsoft.com/office/drawing/2014/main" id="{0FCD42AC-637B-0858-BC15-C994376118E8}"/>
              </a:ext>
            </a:extLst>
          </p:cNvPr>
          <p:cNvSpPr/>
          <p:nvPr/>
        </p:nvSpPr>
        <p:spPr>
          <a:xfrm>
            <a:off x="4629150" y="1790394"/>
            <a:ext cx="1904695" cy="2781605"/>
          </a:xfrm>
          <a:prstGeom prst="roundRect">
            <a:avLst>
              <a:gd name="adj" fmla="val 1920"/>
            </a:avLst>
          </a:prstGeom>
          <a:solidFill>
            <a:srgbClr val="1B2A4A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5" name="Text 39"/>
          <p:cNvSpPr txBox="1"/>
          <p:nvPr/>
        </p:nvSpPr>
        <p:spPr>
          <a:xfrm>
            <a:off x="5362956" y="1409022"/>
            <a:ext cx="4672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STEP 3</a:t>
            </a:r>
            <a:endParaRPr lang="en-US" sz="900" dirty="0"/>
          </a:p>
        </p:txBody>
      </p:sp>
      <p:sp>
        <p:nvSpPr>
          <p:cNvPr id="46" name="Text 40"/>
          <p:cNvSpPr txBox="1"/>
          <p:nvPr/>
        </p:nvSpPr>
        <p:spPr>
          <a:xfrm>
            <a:off x="5254001" y="1599217"/>
            <a:ext cx="62362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02.13 ~ 02.19</a:t>
            </a:r>
            <a:endParaRPr lang="en-US" sz="800" dirty="0"/>
          </a:p>
        </p:txBody>
      </p:sp>
      <p:pic>
        <p:nvPicPr>
          <p:cNvPr id="47" name="Image 4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57846" y="1147572"/>
            <a:ext cx="133502" cy="133502"/>
          </a:xfrm>
          <a:prstGeom prst="rect">
            <a:avLst/>
          </a:prstGeom>
        </p:spPr>
      </p:pic>
      <p:sp>
        <p:nvSpPr>
          <p:cNvPr id="48" name="Text 41"/>
          <p:cNvSpPr txBox="1"/>
          <p:nvPr/>
        </p:nvSpPr>
        <p:spPr>
          <a:xfrm>
            <a:off x="7331659" y="1409022"/>
            <a:ext cx="467258" cy="1719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STEP 4</a:t>
            </a:r>
            <a:endParaRPr lang="en-US" sz="900" dirty="0"/>
          </a:p>
        </p:txBody>
      </p:sp>
      <p:sp>
        <p:nvSpPr>
          <p:cNvPr id="49" name="Text 42"/>
          <p:cNvSpPr txBox="1"/>
          <p:nvPr/>
        </p:nvSpPr>
        <p:spPr>
          <a:xfrm>
            <a:off x="7187182" y="1613286"/>
            <a:ext cx="693116" cy="1006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altLang="ko-KR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02.19 ~ 02.24</a:t>
            </a:r>
            <a:endParaRPr lang="en-US" altLang="ko-KR" sz="800" dirty="0"/>
          </a:p>
        </p:txBody>
      </p:sp>
      <p:sp>
        <p:nvSpPr>
          <p:cNvPr id="50" name="Text 43"/>
          <p:cNvSpPr txBox="1"/>
          <p:nvPr/>
        </p:nvSpPr>
        <p:spPr>
          <a:xfrm>
            <a:off x="649589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51" name="Text 44"/>
          <p:cNvSpPr txBox="1"/>
          <p:nvPr/>
        </p:nvSpPr>
        <p:spPr>
          <a:xfrm>
            <a:off x="682325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52" name="Text 45"/>
          <p:cNvSpPr txBox="1"/>
          <p:nvPr/>
        </p:nvSpPr>
        <p:spPr>
          <a:xfrm>
            <a:off x="706374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53" name="Text 46"/>
          <p:cNvSpPr txBox="1"/>
          <p:nvPr/>
        </p:nvSpPr>
        <p:spPr>
          <a:xfrm>
            <a:off x="74788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54" name="Text 47"/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55" name="Text 48"/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sp>
        <p:nvSpPr>
          <p:cNvPr id="21" name="Text 19"/>
          <p:cNvSpPr txBox="1"/>
          <p:nvPr/>
        </p:nvSpPr>
        <p:spPr>
          <a:xfrm>
            <a:off x="5391302" y="1962302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⚡</a:t>
            </a:r>
            <a:endParaRPr lang="en-US" sz="2400" dirty="0"/>
          </a:p>
        </p:txBody>
      </p:sp>
      <p:sp>
        <p:nvSpPr>
          <p:cNvPr id="22" name="Text 20"/>
          <p:cNvSpPr txBox="1"/>
          <p:nvPr/>
        </p:nvSpPr>
        <p:spPr>
          <a:xfrm>
            <a:off x="5085893" y="2533802"/>
            <a:ext cx="99121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전략적 PIVOT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3" name="Text 21"/>
          <p:cNvSpPr txBox="1"/>
          <p:nvPr/>
        </p:nvSpPr>
        <p:spPr>
          <a:xfrm>
            <a:off x="5211166" y="2786177"/>
            <a:ext cx="91440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노선 변경 &amp; 통합</a:t>
            </a:r>
            <a:endParaRPr lang="en-US" sz="800" dirty="0"/>
          </a:p>
        </p:txBody>
      </p:sp>
      <p:sp>
        <p:nvSpPr>
          <p:cNvPr id="24" name="Text 22"/>
          <p:cNvSpPr txBox="1"/>
          <p:nvPr/>
        </p:nvSpPr>
        <p:spPr>
          <a:xfrm>
            <a:off x="4676242" y="3057754"/>
            <a:ext cx="1811426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· 점자블록 탐지 포기</a:t>
            </a:r>
            <a:endParaRPr lang="en-US" sz="800" dirty="0"/>
          </a:p>
        </p:txBody>
      </p:sp>
      <p:sp>
        <p:nvSpPr>
          <p:cNvPr id="25" name="Text 23"/>
          <p:cNvSpPr txBox="1"/>
          <p:nvPr/>
        </p:nvSpPr>
        <p:spPr>
          <a:xfrm>
            <a:off x="4705502" y="3219602"/>
            <a:ext cx="1752905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· Tmap + 장애물 탐지 전환</a:t>
            </a:r>
            <a:endParaRPr lang="en-US" sz="800" dirty="0"/>
          </a:p>
        </p:txBody>
      </p:sp>
      <p:sp>
        <p:nvSpPr>
          <p:cNvPr id="26" name="Text 24"/>
          <p:cNvSpPr txBox="1"/>
          <p:nvPr/>
        </p:nvSpPr>
        <p:spPr>
          <a:xfrm>
            <a:off x="4705502" y="3381451"/>
            <a:ext cx="1752905" cy="1243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· 파트너십 BM 수립</a:t>
            </a:r>
            <a:endParaRPr lang="en-US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1C33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" name="Text 2"/>
          <p:cNvSpPr txBox="1"/>
          <p:nvPr/>
        </p:nvSpPr>
        <p:spPr>
          <a:xfrm>
            <a:off x="523951" y="342900"/>
            <a:ext cx="8287207" cy="2578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기술 스택</a:t>
            </a:r>
            <a:endParaRPr lang="en-US" sz="1300" dirty="0"/>
          </a:p>
        </p:txBody>
      </p:sp>
      <p:sp>
        <p:nvSpPr>
          <p:cNvPr id="5" name="Text 3"/>
          <p:cNvSpPr txBox="1"/>
          <p:nvPr/>
        </p:nvSpPr>
        <p:spPr>
          <a:xfrm>
            <a:off x="523951" y="638251"/>
            <a:ext cx="821131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Comprehensive Tech Stack &amp; Development Environment</a:t>
            </a:r>
            <a:endParaRPr lang="en-US" sz="800" dirty="0"/>
          </a:p>
        </p:txBody>
      </p:sp>
      <p:sp>
        <p:nvSpPr>
          <p:cNvPr id="6" name="Shape 4"/>
          <p:cNvSpPr/>
          <p:nvPr/>
        </p:nvSpPr>
        <p:spPr>
          <a:xfrm>
            <a:off x="523951" y="933602"/>
            <a:ext cx="3981298" cy="1809598"/>
          </a:xfrm>
          <a:prstGeom prst="roundRect">
            <a:avLst>
              <a:gd name="adj" fmla="val 2128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Shape 5"/>
          <p:cNvSpPr/>
          <p:nvPr/>
        </p:nvSpPr>
        <p:spPr>
          <a:xfrm>
            <a:off x="530985" y="933602"/>
            <a:ext cx="3962095" cy="28346"/>
          </a:xfrm>
          <a:prstGeom prst="rect">
            <a:avLst/>
          </a:prstGeom>
          <a:solidFill>
            <a:srgbClr val="FFC107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rcRect t="-180" b="-180"/>
          <a:stretch/>
        </p:blipFill>
        <p:spPr>
          <a:xfrm>
            <a:off x="666598" y="1100023"/>
            <a:ext cx="190195" cy="152705"/>
          </a:xfrm>
          <a:prstGeom prst="rect">
            <a:avLst/>
          </a:prstGeom>
        </p:spPr>
      </p:pic>
      <p:sp>
        <p:nvSpPr>
          <p:cNvPr id="9" name="Text 6"/>
          <p:cNvSpPr txBox="1"/>
          <p:nvPr/>
        </p:nvSpPr>
        <p:spPr>
          <a:xfrm>
            <a:off x="933602" y="1076249"/>
            <a:ext cx="96286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Development</a:t>
            </a:r>
            <a:endParaRPr lang="en-US" sz="1000" dirty="0"/>
          </a:p>
        </p:txBody>
      </p:sp>
      <p:sp>
        <p:nvSpPr>
          <p:cNvPr id="10" name="Text 7"/>
          <p:cNvSpPr txBox="1"/>
          <p:nvPr/>
        </p:nvSpPr>
        <p:spPr>
          <a:xfrm>
            <a:off x="666598" y="1352398"/>
            <a:ext cx="381030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OS / Hardware</a:t>
            </a:r>
            <a:endParaRPr lang="en-US" sz="800" dirty="0"/>
          </a:p>
        </p:txBody>
      </p:sp>
      <p:sp>
        <p:nvSpPr>
          <p:cNvPr id="11" name="Shape 8"/>
          <p:cNvSpPr/>
          <p:nvPr/>
        </p:nvSpPr>
        <p:spPr>
          <a:xfrm>
            <a:off x="666598" y="1495044"/>
            <a:ext cx="886054" cy="161849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" name="Text 9"/>
          <p:cNvSpPr txBox="1"/>
          <p:nvPr/>
        </p:nvSpPr>
        <p:spPr>
          <a:xfrm>
            <a:off x="811987" y="1524305"/>
            <a:ext cx="759867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Galaxy Book2</a:t>
            </a:r>
            <a:endParaRPr lang="en-US" sz="800" dirty="0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rcRect l="-258" r="-258"/>
          <a:stretch/>
        </p:blipFill>
        <p:spPr>
          <a:xfrm>
            <a:off x="724205" y="1543507"/>
            <a:ext cx="66751" cy="75895"/>
          </a:xfrm>
          <a:prstGeom prst="rect">
            <a:avLst/>
          </a:prstGeom>
        </p:spPr>
      </p:pic>
      <p:sp>
        <p:nvSpPr>
          <p:cNvPr id="14" name="Shape 10"/>
          <p:cNvSpPr/>
          <p:nvPr/>
        </p:nvSpPr>
        <p:spPr>
          <a:xfrm>
            <a:off x="1621841" y="1495044"/>
            <a:ext cx="983590" cy="161849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" name="Text 11"/>
          <p:cNvSpPr txBox="1"/>
          <p:nvPr/>
        </p:nvSpPr>
        <p:spPr>
          <a:xfrm>
            <a:off x="1757173" y="1524305"/>
            <a:ext cx="797356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MacBook Air M4</a:t>
            </a:r>
            <a:endParaRPr lang="en-US" sz="800" dirty="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rcRect l="-603" r="-603"/>
          <a:stretch/>
        </p:blipFill>
        <p:spPr>
          <a:xfrm>
            <a:off x="1678534" y="1543507"/>
            <a:ext cx="57607" cy="75895"/>
          </a:xfrm>
          <a:prstGeom prst="rect">
            <a:avLst/>
          </a:prstGeom>
        </p:spPr>
      </p:pic>
      <p:sp>
        <p:nvSpPr>
          <p:cNvPr id="17" name="Shape 12"/>
          <p:cNvSpPr/>
          <p:nvPr/>
        </p:nvSpPr>
        <p:spPr>
          <a:xfrm>
            <a:off x="2677262" y="1495044"/>
            <a:ext cx="983590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" name="Text 13"/>
          <p:cNvSpPr txBox="1"/>
          <p:nvPr/>
        </p:nvSpPr>
        <p:spPr>
          <a:xfrm>
            <a:off x="2841854" y="1524305"/>
            <a:ext cx="818998" cy="1325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Android Device</a:t>
            </a:r>
            <a:endParaRPr lang="en-US" sz="800" dirty="0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rcRect l="-335" r="-335"/>
          <a:stretch/>
        </p:blipFill>
        <p:spPr>
          <a:xfrm>
            <a:off x="2734869" y="1543507"/>
            <a:ext cx="85954" cy="75895"/>
          </a:xfrm>
          <a:prstGeom prst="rect">
            <a:avLst/>
          </a:prstGeom>
        </p:spPr>
      </p:pic>
      <p:sp>
        <p:nvSpPr>
          <p:cNvPr id="20" name="Text 14"/>
          <p:cNvSpPr txBox="1"/>
          <p:nvPr/>
        </p:nvSpPr>
        <p:spPr>
          <a:xfrm>
            <a:off x="666598" y="1716329"/>
            <a:ext cx="381030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Languages</a:t>
            </a:r>
            <a:endParaRPr lang="en-US" sz="800" dirty="0"/>
          </a:p>
        </p:txBody>
      </p:sp>
      <p:sp>
        <p:nvSpPr>
          <p:cNvPr id="21" name="Shape 15"/>
          <p:cNvSpPr/>
          <p:nvPr/>
        </p:nvSpPr>
        <p:spPr>
          <a:xfrm>
            <a:off x="666598" y="1858975"/>
            <a:ext cx="905256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2" name="Text 16"/>
          <p:cNvSpPr txBox="1"/>
          <p:nvPr/>
        </p:nvSpPr>
        <p:spPr>
          <a:xfrm>
            <a:off x="811986" y="1888236"/>
            <a:ext cx="74066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Python 3.10.4</a:t>
            </a:r>
            <a:endParaRPr lang="en-US" sz="800" dirty="0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rcRect l="-258" r="-258"/>
          <a:stretch/>
        </p:blipFill>
        <p:spPr>
          <a:xfrm>
            <a:off x="724205" y="1906524"/>
            <a:ext cx="66751" cy="75895"/>
          </a:xfrm>
          <a:prstGeom prst="rect">
            <a:avLst/>
          </a:prstGeom>
        </p:spPr>
      </p:pic>
      <p:sp>
        <p:nvSpPr>
          <p:cNvPr id="24" name="Shape 17"/>
          <p:cNvSpPr/>
          <p:nvPr/>
        </p:nvSpPr>
        <p:spPr>
          <a:xfrm>
            <a:off x="1638503" y="1858975"/>
            <a:ext cx="790347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5" name="Text 18"/>
          <p:cNvSpPr txBox="1"/>
          <p:nvPr/>
        </p:nvSpPr>
        <p:spPr>
          <a:xfrm>
            <a:off x="1774749" y="1888236"/>
            <a:ext cx="638353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Java SDK 17</a:t>
            </a:r>
            <a:endParaRPr lang="en-US" sz="800" dirty="0"/>
          </a:p>
        </p:txBody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8"/>
          <a:srcRect l="-603" r="-603"/>
          <a:stretch/>
        </p:blipFill>
        <p:spPr>
          <a:xfrm>
            <a:off x="1696110" y="1906524"/>
            <a:ext cx="57607" cy="75895"/>
          </a:xfrm>
          <a:prstGeom prst="rect">
            <a:avLst/>
          </a:prstGeom>
        </p:spPr>
      </p:pic>
      <p:sp>
        <p:nvSpPr>
          <p:cNvPr id="27" name="Shape 19"/>
          <p:cNvSpPr/>
          <p:nvPr/>
        </p:nvSpPr>
        <p:spPr>
          <a:xfrm>
            <a:off x="2480361" y="1858975"/>
            <a:ext cx="958799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8" name="Text 20"/>
          <p:cNvSpPr txBox="1"/>
          <p:nvPr/>
        </p:nvSpPr>
        <p:spPr>
          <a:xfrm>
            <a:off x="2624836" y="1888235"/>
            <a:ext cx="758444" cy="1143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TypeScript / JS</a:t>
            </a:r>
            <a:endParaRPr lang="en-US" sz="800" dirty="0"/>
          </a:p>
        </p:txBody>
      </p:sp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9"/>
          <a:srcRect l="-258" r="-258"/>
          <a:stretch/>
        </p:blipFill>
        <p:spPr>
          <a:xfrm>
            <a:off x="2537054" y="1906524"/>
            <a:ext cx="66751" cy="75895"/>
          </a:xfrm>
          <a:prstGeom prst="rect">
            <a:avLst/>
          </a:prstGeom>
        </p:spPr>
      </p:pic>
      <p:sp>
        <p:nvSpPr>
          <p:cNvPr id="30" name="Text 21"/>
          <p:cNvSpPr txBox="1"/>
          <p:nvPr/>
        </p:nvSpPr>
        <p:spPr>
          <a:xfrm>
            <a:off x="666598" y="2080260"/>
            <a:ext cx="381030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IDE / Environment</a:t>
            </a:r>
            <a:endParaRPr lang="en-US" sz="800" dirty="0"/>
          </a:p>
        </p:txBody>
      </p:sp>
      <p:sp>
        <p:nvSpPr>
          <p:cNvPr id="31" name="Shape 22"/>
          <p:cNvSpPr/>
          <p:nvPr/>
        </p:nvSpPr>
        <p:spPr>
          <a:xfrm>
            <a:off x="666598" y="2222906"/>
            <a:ext cx="1336649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2" name="Text 23"/>
          <p:cNvSpPr txBox="1"/>
          <p:nvPr/>
        </p:nvSpPr>
        <p:spPr>
          <a:xfrm>
            <a:off x="802842" y="2252167"/>
            <a:ext cx="1142797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Android Studio (Pixel 9)</a:t>
            </a:r>
            <a:endParaRPr lang="en-US" sz="800" dirty="0"/>
          </a:p>
        </p:txBody>
      </p:sp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l="-603" r="-603"/>
          <a:stretch/>
        </p:blipFill>
        <p:spPr>
          <a:xfrm>
            <a:off x="724205" y="2270455"/>
            <a:ext cx="57607" cy="75895"/>
          </a:xfrm>
          <a:prstGeom prst="rect">
            <a:avLst/>
          </a:prstGeom>
        </p:spPr>
      </p:pic>
      <p:sp>
        <p:nvSpPr>
          <p:cNvPr id="34" name="Shape 24"/>
          <p:cNvSpPr/>
          <p:nvPr/>
        </p:nvSpPr>
        <p:spPr>
          <a:xfrm>
            <a:off x="2066747" y="2222906"/>
            <a:ext cx="630936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5" name="Text 25"/>
          <p:cNvSpPr txBox="1"/>
          <p:nvPr/>
        </p:nvSpPr>
        <p:spPr>
          <a:xfrm>
            <a:off x="2202078" y="2252167"/>
            <a:ext cx="427025" cy="12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VS Code</a:t>
            </a:r>
            <a:endParaRPr lang="en-US" sz="800" dirty="0"/>
          </a:p>
        </p:txBody>
      </p:sp>
      <p:pic>
        <p:nvPicPr>
          <p:cNvPr id="36" name="Image 8" descr="preencoded.png"/>
          <p:cNvPicPr>
            <a:picLocks noChangeAspect="1"/>
          </p:cNvPicPr>
          <p:nvPr/>
        </p:nvPicPr>
        <p:blipFill>
          <a:blip r:embed="rId11"/>
          <a:srcRect l="-603" r="-603"/>
          <a:stretch/>
        </p:blipFill>
        <p:spPr>
          <a:xfrm>
            <a:off x="2123440" y="2270455"/>
            <a:ext cx="57607" cy="75895"/>
          </a:xfrm>
          <a:prstGeom prst="rect">
            <a:avLst/>
          </a:prstGeom>
        </p:spPr>
      </p:pic>
      <p:sp>
        <p:nvSpPr>
          <p:cNvPr id="37" name="Shape 26"/>
          <p:cNvSpPr/>
          <p:nvPr/>
        </p:nvSpPr>
        <p:spPr>
          <a:xfrm>
            <a:off x="2778963" y="2222906"/>
            <a:ext cx="565099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8" name="Text 27"/>
          <p:cNvSpPr txBox="1"/>
          <p:nvPr/>
        </p:nvSpPr>
        <p:spPr>
          <a:xfrm>
            <a:off x="2933497" y="2242007"/>
            <a:ext cx="325526" cy="130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Colab</a:t>
            </a:r>
            <a:endParaRPr lang="en-US" sz="800" dirty="0"/>
          </a:p>
        </p:txBody>
      </p:sp>
      <p:pic>
        <p:nvPicPr>
          <p:cNvPr id="39" name="Image 9" descr="preencoded.png"/>
          <p:cNvPicPr>
            <a:picLocks noChangeAspect="1"/>
          </p:cNvPicPr>
          <p:nvPr/>
        </p:nvPicPr>
        <p:blipFill>
          <a:blip r:embed="rId12"/>
          <a:srcRect l="-2459" r="-2459"/>
          <a:stretch/>
        </p:blipFill>
        <p:spPr>
          <a:xfrm>
            <a:off x="2835656" y="2270455"/>
            <a:ext cx="75895" cy="75895"/>
          </a:xfrm>
          <a:prstGeom prst="rect">
            <a:avLst/>
          </a:prstGeom>
        </p:spPr>
      </p:pic>
      <p:sp>
        <p:nvSpPr>
          <p:cNvPr id="40" name="Shape 28"/>
          <p:cNvSpPr/>
          <p:nvPr/>
        </p:nvSpPr>
        <p:spPr>
          <a:xfrm>
            <a:off x="4638751" y="933602"/>
            <a:ext cx="3981298" cy="1809598"/>
          </a:xfrm>
          <a:prstGeom prst="roundRect">
            <a:avLst>
              <a:gd name="adj" fmla="val 2128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1" name="Shape 29"/>
          <p:cNvSpPr/>
          <p:nvPr/>
        </p:nvSpPr>
        <p:spPr>
          <a:xfrm>
            <a:off x="4638751" y="933602"/>
            <a:ext cx="3962095" cy="28346"/>
          </a:xfrm>
          <a:prstGeom prst="rect">
            <a:avLst/>
          </a:prstGeom>
          <a:solidFill>
            <a:srgbClr val="FFB30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42" name="Image 10" descr="preencoded.png"/>
          <p:cNvPicPr>
            <a:picLocks noChangeAspect="1"/>
          </p:cNvPicPr>
          <p:nvPr/>
        </p:nvPicPr>
        <p:blipFill>
          <a:blip r:embed="rId13"/>
          <a:srcRect l="-12275" r="-12275"/>
          <a:stretch/>
        </p:blipFill>
        <p:spPr>
          <a:xfrm>
            <a:off x="4781398" y="1100023"/>
            <a:ext cx="190195" cy="152705"/>
          </a:xfrm>
          <a:prstGeom prst="rect">
            <a:avLst/>
          </a:prstGeom>
        </p:spPr>
      </p:pic>
      <p:sp>
        <p:nvSpPr>
          <p:cNvPr id="43" name="Text 30"/>
          <p:cNvSpPr txBox="1"/>
          <p:nvPr/>
        </p:nvSpPr>
        <p:spPr>
          <a:xfrm>
            <a:off x="5048402" y="1076249"/>
            <a:ext cx="1972361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Infrastructure &amp; Backend</a:t>
            </a:r>
            <a:endParaRPr lang="en-US" sz="1000" dirty="0"/>
          </a:p>
        </p:txBody>
      </p:sp>
      <p:sp>
        <p:nvSpPr>
          <p:cNvPr id="44" name="Text 31"/>
          <p:cNvSpPr txBox="1"/>
          <p:nvPr/>
        </p:nvSpPr>
        <p:spPr>
          <a:xfrm>
            <a:off x="4781398" y="1352398"/>
            <a:ext cx="381030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Framework / Server</a:t>
            </a:r>
            <a:endParaRPr lang="en-US" sz="800" dirty="0"/>
          </a:p>
        </p:txBody>
      </p:sp>
      <p:sp>
        <p:nvSpPr>
          <p:cNvPr id="45" name="Shape 32"/>
          <p:cNvSpPr/>
          <p:nvPr/>
        </p:nvSpPr>
        <p:spPr>
          <a:xfrm>
            <a:off x="4781398" y="1495044"/>
            <a:ext cx="608076" cy="171907"/>
          </a:xfrm>
          <a:prstGeom prst="roundRect">
            <a:avLst>
              <a:gd name="adj" fmla="val 118203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6" name="Text 33"/>
          <p:cNvSpPr txBox="1"/>
          <p:nvPr/>
        </p:nvSpPr>
        <p:spPr>
          <a:xfrm>
            <a:off x="4936846" y="1524305"/>
            <a:ext cx="398678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FastAPI</a:t>
            </a:r>
            <a:endParaRPr lang="en-US" sz="800" dirty="0"/>
          </a:p>
        </p:txBody>
      </p:sp>
      <p:pic>
        <p:nvPicPr>
          <p:cNvPr id="47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839005" y="1543507"/>
            <a:ext cx="75895" cy="75895"/>
          </a:xfrm>
          <a:prstGeom prst="rect">
            <a:avLst/>
          </a:prstGeom>
        </p:spPr>
      </p:pic>
      <p:sp>
        <p:nvSpPr>
          <p:cNvPr id="48" name="Shape 34"/>
          <p:cNvSpPr/>
          <p:nvPr/>
        </p:nvSpPr>
        <p:spPr>
          <a:xfrm>
            <a:off x="5436920" y="1495044"/>
            <a:ext cx="1106119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9" name="Text 35"/>
          <p:cNvSpPr txBox="1"/>
          <p:nvPr/>
        </p:nvSpPr>
        <p:spPr>
          <a:xfrm>
            <a:off x="5609742" y="1514145"/>
            <a:ext cx="886156" cy="1325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ngrok (Tunneling)</a:t>
            </a:r>
            <a:endParaRPr lang="en-US" sz="800" dirty="0"/>
          </a:p>
        </p:txBody>
      </p:sp>
      <p:pic>
        <p:nvPicPr>
          <p:cNvPr id="50" name="Image 12" descr="preencoded.png"/>
          <p:cNvPicPr>
            <a:picLocks noChangeAspect="1"/>
          </p:cNvPicPr>
          <p:nvPr/>
        </p:nvPicPr>
        <p:blipFill>
          <a:blip r:embed="rId15"/>
          <a:srcRect l="-121" r="-121"/>
          <a:stretch/>
        </p:blipFill>
        <p:spPr>
          <a:xfrm>
            <a:off x="5493614" y="1543507"/>
            <a:ext cx="95098" cy="75895"/>
          </a:xfrm>
          <a:prstGeom prst="rect">
            <a:avLst/>
          </a:prstGeom>
        </p:spPr>
      </p:pic>
      <p:sp>
        <p:nvSpPr>
          <p:cNvPr id="51" name="Text 36"/>
          <p:cNvSpPr txBox="1"/>
          <p:nvPr/>
        </p:nvSpPr>
        <p:spPr>
          <a:xfrm>
            <a:off x="4781398" y="1716329"/>
            <a:ext cx="381030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Database</a:t>
            </a:r>
            <a:endParaRPr lang="en-US" sz="800" dirty="0"/>
          </a:p>
        </p:txBody>
      </p:sp>
      <p:sp>
        <p:nvSpPr>
          <p:cNvPr id="52" name="Shape 37"/>
          <p:cNvSpPr/>
          <p:nvPr/>
        </p:nvSpPr>
        <p:spPr>
          <a:xfrm>
            <a:off x="4781398" y="1858975"/>
            <a:ext cx="1446682" cy="171907"/>
          </a:xfrm>
          <a:prstGeom prst="roundRect">
            <a:avLst>
              <a:gd name="adj" fmla="val 118203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3" name="Text 38"/>
          <p:cNvSpPr txBox="1"/>
          <p:nvPr/>
        </p:nvSpPr>
        <p:spPr>
          <a:xfrm>
            <a:off x="4926786" y="1888236"/>
            <a:ext cx="1138733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Supabase (PostgreSQL)</a:t>
            </a:r>
            <a:endParaRPr lang="en-US" sz="800" dirty="0"/>
          </a:p>
        </p:txBody>
      </p:sp>
      <p:pic>
        <p:nvPicPr>
          <p:cNvPr id="54" name="Image 13" descr="preencoded.png"/>
          <p:cNvPicPr>
            <a:picLocks noChangeAspect="1"/>
          </p:cNvPicPr>
          <p:nvPr/>
        </p:nvPicPr>
        <p:blipFill>
          <a:blip r:embed="rId16"/>
          <a:srcRect l="-258" r="-258"/>
          <a:stretch/>
        </p:blipFill>
        <p:spPr>
          <a:xfrm>
            <a:off x="4839005" y="1906524"/>
            <a:ext cx="66751" cy="75895"/>
          </a:xfrm>
          <a:prstGeom prst="rect">
            <a:avLst/>
          </a:prstGeom>
        </p:spPr>
      </p:pic>
      <p:sp>
        <p:nvSpPr>
          <p:cNvPr id="55" name="Text 39"/>
          <p:cNvSpPr txBox="1"/>
          <p:nvPr/>
        </p:nvSpPr>
        <p:spPr>
          <a:xfrm>
            <a:off x="4781398" y="2080260"/>
            <a:ext cx="381030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Storage &amp; Version Control</a:t>
            </a:r>
            <a:endParaRPr lang="en-US" sz="800" dirty="0"/>
          </a:p>
        </p:txBody>
      </p:sp>
      <p:sp>
        <p:nvSpPr>
          <p:cNvPr id="56" name="Shape 40"/>
          <p:cNvSpPr/>
          <p:nvPr/>
        </p:nvSpPr>
        <p:spPr>
          <a:xfrm>
            <a:off x="4781398" y="2222906"/>
            <a:ext cx="612648" cy="171907"/>
          </a:xfrm>
          <a:prstGeom prst="roundRect">
            <a:avLst>
              <a:gd name="adj" fmla="val 118203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7" name="Text 41"/>
          <p:cNvSpPr txBox="1"/>
          <p:nvPr/>
        </p:nvSpPr>
        <p:spPr>
          <a:xfrm>
            <a:off x="4955133" y="2252167"/>
            <a:ext cx="423469" cy="12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AWS S3</a:t>
            </a:r>
            <a:endParaRPr lang="en-US" sz="800" dirty="0"/>
          </a:p>
        </p:txBody>
      </p:sp>
      <p:pic>
        <p:nvPicPr>
          <p:cNvPr id="58" name="Image 14" descr="preencoded.png"/>
          <p:cNvPicPr>
            <a:picLocks noChangeAspect="1"/>
          </p:cNvPicPr>
          <p:nvPr/>
        </p:nvPicPr>
        <p:blipFill>
          <a:blip r:embed="rId17"/>
          <a:srcRect l="-121" r="-121"/>
          <a:stretch/>
        </p:blipFill>
        <p:spPr>
          <a:xfrm>
            <a:off x="4839005" y="2270455"/>
            <a:ext cx="95098" cy="75895"/>
          </a:xfrm>
          <a:prstGeom prst="rect">
            <a:avLst/>
          </a:prstGeom>
        </p:spPr>
      </p:pic>
      <p:sp>
        <p:nvSpPr>
          <p:cNvPr id="59" name="Shape 42"/>
          <p:cNvSpPr/>
          <p:nvPr/>
        </p:nvSpPr>
        <p:spPr>
          <a:xfrm>
            <a:off x="5439461" y="2222906"/>
            <a:ext cx="366522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0" name="Text 43"/>
          <p:cNvSpPr txBox="1"/>
          <p:nvPr/>
        </p:nvSpPr>
        <p:spPr>
          <a:xfrm>
            <a:off x="5583936" y="2252167"/>
            <a:ext cx="189281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Git</a:t>
            </a:r>
            <a:endParaRPr lang="en-US" sz="800" dirty="0"/>
          </a:p>
        </p:txBody>
      </p:sp>
      <p:pic>
        <p:nvPicPr>
          <p:cNvPr id="61" name="Image 15" descr="preencoded.png"/>
          <p:cNvPicPr>
            <a:picLocks noChangeAspect="1"/>
          </p:cNvPicPr>
          <p:nvPr/>
        </p:nvPicPr>
        <p:blipFill>
          <a:blip r:embed="rId18"/>
          <a:srcRect l="-258" r="-258"/>
          <a:stretch/>
        </p:blipFill>
        <p:spPr>
          <a:xfrm>
            <a:off x="5496154" y="2270455"/>
            <a:ext cx="66751" cy="75895"/>
          </a:xfrm>
          <a:prstGeom prst="rect">
            <a:avLst/>
          </a:prstGeom>
        </p:spPr>
      </p:pic>
      <p:sp>
        <p:nvSpPr>
          <p:cNvPr id="62" name="Shape 44"/>
          <p:cNvSpPr/>
          <p:nvPr/>
        </p:nvSpPr>
        <p:spPr>
          <a:xfrm>
            <a:off x="5860288" y="2222906"/>
            <a:ext cx="594817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3" name="Text 45"/>
          <p:cNvSpPr txBox="1"/>
          <p:nvPr/>
        </p:nvSpPr>
        <p:spPr>
          <a:xfrm>
            <a:off x="6015736" y="2252166"/>
            <a:ext cx="385064" cy="1206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GitHub</a:t>
            </a:r>
            <a:endParaRPr lang="en-US" sz="800" dirty="0"/>
          </a:p>
        </p:txBody>
      </p:sp>
      <p:pic>
        <p:nvPicPr>
          <p:cNvPr id="64" name="Image 16" descr="preencoded.png"/>
          <p:cNvPicPr>
            <a:picLocks noChangeAspect="1"/>
          </p:cNvPicPr>
          <p:nvPr/>
        </p:nvPicPr>
        <p:blipFill>
          <a:blip r:embed="rId19"/>
          <a:srcRect l="-1613" r="-1613"/>
          <a:stretch/>
        </p:blipFill>
        <p:spPr>
          <a:xfrm>
            <a:off x="5917895" y="2270455"/>
            <a:ext cx="75895" cy="75895"/>
          </a:xfrm>
          <a:prstGeom prst="rect">
            <a:avLst/>
          </a:prstGeom>
        </p:spPr>
      </p:pic>
      <p:sp>
        <p:nvSpPr>
          <p:cNvPr id="65" name="Shape 46"/>
          <p:cNvSpPr/>
          <p:nvPr/>
        </p:nvSpPr>
        <p:spPr>
          <a:xfrm>
            <a:off x="523951" y="2876702"/>
            <a:ext cx="3981298" cy="1809598"/>
          </a:xfrm>
          <a:prstGeom prst="roundRect">
            <a:avLst>
              <a:gd name="adj" fmla="val 2128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6" name="Shape 47"/>
          <p:cNvSpPr/>
          <p:nvPr/>
        </p:nvSpPr>
        <p:spPr>
          <a:xfrm>
            <a:off x="523951" y="2876702"/>
            <a:ext cx="3962095" cy="28346"/>
          </a:xfrm>
          <a:prstGeom prst="rect">
            <a:avLst/>
          </a:prstGeom>
          <a:solidFill>
            <a:srgbClr val="FF8F0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67" name="Image 17" descr="preencoded.png"/>
          <p:cNvPicPr>
            <a:picLocks noChangeAspect="1"/>
          </p:cNvPicPr>
          <p:nvPr/>
        </p:nvPicPr>
        <p:blipFill>
          <a:blip r:embed="rId20"/>
          <a:srcRect l="-12275" r="-12275"/>
          <a:stretch/>
        </p:blipFill>
        <p:spPr>
          <a:xfrm>
            <a:off x="666598" y="3043123"/>
            <a:ext cx="190195" cy="152705"/>
          </a:xfrm>
          <a:prstGeom prst="rect">
            <a:avLst/>
          </a:prstGeom>
        </p:spPr>
      </p:pic>
      <p:sp>
        <p:nvSpPr>
          <p:cNvPr id="68" name="Text 48"/>
          <p:cNvSpPr txBox="1"/>
          <p:nvPr/>
        </p:nvSpPr>
        <p:spPr>
          <a:xfrm>
            <a:off x="933602" y="3019349"/>
            <a:ext cx="726034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&amp; Data</a:t>
            </a:r>
            <a:endParaRPr lang="en-US" sz="1000" dirty="0"/>
          </a:p>
        </p:txBody>
      </p:sp>
      <p:sp>
        <p:nvSpPr>
          <p:cNvPr id="69" name="Text 49"/>
          <p:cNvSpPr txBox="1"/>
          <p:nvPr/>
        </p:nvSpPr>
        <p:spPr>
          <a:xfrm>
            <a:off x="666598" y="3295498"/>
            <a:ext cx="381030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LLM (GenAI)</a:t>
            </a:r>
            <a:endParaRPr lang="en-US" sz="800" dirty="0"/>
          </a:p>
        </p:txBody>
      </p:sp>
      <p:sp>
        <p:nvSpPr>
          <p:cNvPr id="70" name="Shape 50"/>
          <p:cNvSpPr/>
          <p:nvPr/>
        </p:nvSpPr>
        <p:spPr>
          <a:xfrm>
            <a:off x="666598" y="3438144"/>
            <a:ext cx="599846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1" name="Text 51"/>
          <p:cNvSpPr txBox="1"/>
          <p:nvPr/>
        </p:nvSpPr>
        <p:spPr>
          <a:xfrm>
            <a:off x="840334" y="3467405"/>
            <a:ext cx="750722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Gemini</a:t>
            </a:r>
            <a:endParaRPr lang="en-US" sz="800" dirty="0"/>
          </a:p>
        </p:txBody>
      </p:sp>
      <p:pic>
        <p:nvPicPr>
          <p:cNvPr id="72" name="Image 18" descr="preencoded.png"/>
          <p:cNvPicPr>
            <a:picLocks noChangeAspect="1"/>
          </p:cNvPicPr>
          <p:nvPr/>
        </p:nvPicPr>
        <p:blipFill>
          <a:blip r:embed="rId21"/>
          <a:srcRect l="-121" r="-121"/>
          <a:stretch/>
        </p:blipFill>
        <p:spPr>
          <a:xfrm>
            <a:off x="724205" y="3486607"/>
            <a:ext cx="95098" cy="75895"/>
          </a:xfrm>
          <a:prstGeom prst="rect">
            <a:avLst/>
          </a:prstGeom>
        </p:spPr>
      </p:pic>
      <p:sp>
        <p:nvSpPr>
          <p:cNvPr id="73" name="Shape 52"/>
          <p:cNvSpPr/>
          <p:nvPr/>
        </p:nvSpPr>
        <p:spPr>
          <a:xfrm>
            <a:off x="1353007" y="3438144"/>
            <a:ext cx="791769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4" name="Text 53"/>
          <p:cNvSpPr txBox="1"/>
          <p:nvPr/>
        </p:nvSpPr>
        <p:spPr>
          <a:xfrm>
            <a:off x="1466393" y="3477463"/>
            <a:ext cx="663550" cy="1042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ChatGPT Pro</a:t>
            </a:r>
            <a:endParaRPr lang="en-US" sz="800" dirty="0"/>
          </a:p>
        </p:txBody>
      </p:sp>
      <p:pic>
        <p:nvPicPr>
          <p:cNvPr id="75" name="Image 19" descr="preencoded.png"/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388668" y="3486607"/>
            <a:ext cx="75895" cy="75895"/>
          </a:xfrm>
          <a:prstGeom prst="rect">
            <a:avLst/>
          </a:prstGeom>
        </p:spPr>
      </p:pic>
      <p:sp>
        <p:nvSpPr>
          <p:cNvPr id="78" name="Text 56"/>
          <p:cNvSpPr txBox="1"/>
          <p:nvPr/>
        </p:nvSpPr>
        <p:spPr>
          <a:xfrm>
            <a:off x="666598" y="3659429"/>
            <a:ext cx="381030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Computer Vision</a:t>
            </a:r>
            <a:endParaRPr lang="en-US" sz="800" dirty="0"/>
          </a:p>
        </p:txBody>
      </p:sp>
      <p:sp>
        <p:nvSpPr>
          <p:cNvPr id="79" name="Shape 57"/>
          <p:cNvSpPr/>
          <p:nvPr/>
        </p:nvSpPr>
        <p:spPr>
          <a:xfrm>
            <a:off x="666597" y="3802075"/>
            <a:ext cx="722071" cy="171907"/>
          </a:xfrm>
          <a:prstGeom prst="roundRect">
            <a:avLst>
              <a:gd name="adj" fmla="val 118203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0" name="Text 58"/>
          <p:cNvSpPr txBox="1"/>
          <p:nvPr/>
        </p:nvSpPr>
        <p:spPr>
          <a:xfrm>
            <a:off x="831190" y="3816095"/>
            <a:ext cx="521817" cy="1458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YOLOv26n</a:t>
            </a:r>
            <a:endParaRPr lang="en-US" sz="800" dirty="0"/>
          </a:p>
        </p:txBody>
      </p:sp>
      <p:pic>
        <p:nvPicPr>
          <p:cNvPr id="81" name="Image 20" descr="preencoded.png"/>
          <p:cNvPicPr>
            <a:picLocks noChangeAspect="1"/>
          </p:cNvPicPr>
          <p:nvPr/>
        </p:nvPicPr>
        <p:blipFill>
          <a:blip r:embed="rId23"/>
          <a:srcRect l="-335" r="-335"/>
          <a:stretch/>
        </p:blipFill>
        <p:spPr>
          <a:xfrm>
            <a:off x="724205" y="3849624"/>
            <a:ext cx="85954" cy="75895"/>
          </a:xfrm>
          <a:prstGeom prst="rect">
            <a:avLst/>
          </a:prstGeom>
        </p:spPr>
      </p:pic>
      <p:sp>
        <p:nvSpPr>
          <p:cNvPr id="82" name="Shape 59"/>
          <p:cNvSpPr/>
          <p:nvPr/>
        </p:nvSpPr>
        <p:spPr>
          <a:xfrm>
            <a:off x="1459077" y="3802075"/>
            <a:ext cx="721970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3" name="Text 60"/>
          <p:cNvSpPr txBox="1"/>
          <p:nvPr/>
        </p:nvSpPr>
        <p:spPr>
          <a:xfrm>
            <a:off x="1614526" y="3831336"/>
            <a:ext cx="508914" cy="1306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Roboflow</a:t>
            </a:r>
            <a:endParaRPr lang="en-US" sz="800" dirty="0"/>
          </a:p>
        </p:txBody>
      </p:sp>
      <p:pic>
        <p:nvPicPr>
          <p:cNvPr id="84" name="Image 21" descr="preencoded.png"/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1516685" y="3849624"/>
            <a:ext cx="75895" cy="75895"/>
          </a:xfrm>
          <a:prstGeom prst="rect">
            <a:avLst/>
          </a:prstGeom>
        </p:spPr>
      </p:pic>
      <p:sp>
        <p:nvSpPr>
          <p:cNvPr id="85" name="Text 61"/>
          <p:cNvSpPr txBox="1"/>
          <p:nvPr/>
        </p:nvSpPr>
        <p:spPr>
          <a:xfrm>
            <a:off x="666598" y="4023360"/>
            <a:ext cx="381030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Model Optimization</a:t>
            </a:r>
            <a:endParaRPr lang="en-US" sz="800" dirty="0"/>
          </a:p>
        </p:txBody>
      </p:sp>
      <p:sp>
        <p:nvSpPr>
          <p:cNvPr id="86" name="Shape 62"/>
          <p:cNvSpPr/>
          <p:nvPr/>
        </p:nvSpPr>
        <p:spPr>
          <a:xfrm>
            <a:off x="666597" y="4166006"/>
            <a:ext cx="1108151" cy="171907"/>
          </a:xfrm>
          <a:prstGeom prst="roundRect">
            <a:avLst>
              <a:gd name="adj" fmla="val 118203"/>
            </a:avLst>
          </a:prstGeom>
          <a:solidFill>
            <a:srgbClr val="FFC107">
              <a:alpha val="10000"/>
            </a:srgbClr>
          </a:solidFill>
          <a:ln w="12700">
            <a:solidFill>
              <a:srgbClr val="FFC107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7" name="Text 63"/>
          <p:cNvSpPr txBox="1"/>
          <p:nvPr/>
        </p:nvSpPr>
        <p:spPr>
          <a:xfrm>
            <a:off x="822046" y="4195267"/>
            <a:ext cx="952703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TFLite (On-Device)</a:t>
            </a:r>
            <a:endParaRPr lang="en-US" sz="800" dirty="0"/>
          </a:p>
        </p:txBody>
      </p:sp>
      <p:pic>
        <p:nvPicPr>
          <p:cNvPr id="88" name="Image 22" descr="preencoded.png"/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724205" y="4213555"/>
            <a:ext cx="75895" cy="75895"/>
          </a:xfrm>
          <a:prstGeom prst="rect">
            <a:avLst/>
          </a:prstGeom>
        </p:spPr>
      </p:pic>
      <p:sp>
        <p:nvSpPr>
          <p:cNvPr id="89" name="Shape 64"/>
          <p:cNvSpPr/>
          <p:nvPr/>
        </p:nvSpPr>
        <p:spPr>
          <a:xfrm>
            <a:off x="4628692" y="2894990"/>
            <a:ext cx="3981298" cy="1809598"/>
          </a:xfrm>
          <a:prstGeom prst="roundRect">
            <a:avLst>
              <a:gd name="adj" fmla="val 2128"/>
            </a:avLst>
          </a:prstGeom>
          <a:solidFill>
            <a:srgbClr val="1B2A4A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0" name="Shape 65"/>
          <p:cNvSpPr/>
          <p:nvPr/>
        </p:nvSpPr>
        <p:spPr>
          <a:xfrm>
            <a:off x="4638751" y="2876702"/>
            <a:ext cx="3962095" cy="28346"/>
          </a:xfrm>
          <a:prstGeom prst="rect">
            <a:avLst/>
          </a:prstGeom>
          <a:solidFill>
            <a:srgbClr val="B8C5D6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91" name="Image 23" descr="preencoded.png"/>
          <p:cNvPicPr>
            <a:picLocks noChangeAspect="1"/>
          </p:cNvPicPr>
          <p:nvPr/>
        </p:nvPicPr>
        <p:blipFill>
          <a:blip r:embed="rId26"/>
          <a:srcRect t="-180" b="-180"/>
          <a:stretch/>
        </p:blipFill>
        <p:spPr>
          <a:xfrm>
            <a:off x="4781398" y="3043123"/>
            <a:ext cx="190195" cy="152705"/>
          </a:xfrm>
          <a:prstGeom prst="rect">
            <a:avLst/>
          </a:prstGeom>
        </p:spPr>
      </p:pic>
      <p:sp>
        <p:nvSpPr>
          <p:cNvPr id="92" name="Text 66"/>
          <p:cNvSpPr txBox="1"/>
          <p:nvPr/>
        </p:nvSpPr>
        <p:spPr>
          <a:xfrm>
            <a:off x="5048402" y="3019349"/>
            <a:ext cx="181417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b="1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Collaboration &amp; Design</a:t>
            </a:r>
            <a:endParaRPr lang="en-US" sz="1000" dirty="0"/>
          </a:p>
        </p:txBody>
      </p:sp>
      <p:sp>
        <p:nvSpPr>
          <p:cNvPr id="93" name="Text 67"/>
          <p:cNvSpPr txBox="1"/>
          <p:nvPr/>
        </p:nvSpPr>
        <p:spPr>
          <a:xfrm>
            <a:off x="4781398" y="3295498"/>
            <a:ext cx="381030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Documentation</a:t>
            </a:r>
            <a:endParaRPr lang="en-US" sz="800" dirty="0"/>
          </a:p>
        </p:txBody>
      </p:sp>
      <p:sp>
        <p:nvSpPr>
          <p:cNvPr id="94" name="Shape 68"/>
          <p:cNvSpPr/>
          <p:nvPr/>
        </p:nvSpPr>
        <p:spPr>
          <a:xfrm>
            <a:off x="4781398" y="3438144"/>
            <a:ext cx="554126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5" name="Text 69"/>
          <p:cNvSpPr txBox="1"/>
          <p:nvPr/>
        </p:nvSpPr>
        <p:spPr>
          <a:xfrm>
            <a:off x="4926787" y="3467405"/>
            <a:ext cx="408737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Notion</a:t>
            </a:r>
            <a:endParaRPr lang="en-US" sz="800" dirty="0"/>
          </a:p>
        </p:txBody>
      </p:sp>
      <p:pic>
        <p:nvPicPr>
          <p:cNvPr id="96" name="Image 24" descr="preencoded.png"/>
          <p:cNvPicPr>
            <a:picLocks noChangeAspect="1"/>
          </p:cNvPicPr>
          <p:nvPr/>
        </p:nvPicPr>
        <p:blipFill>
          <a:blip r:embed="rId27"/>
          <a:srcRect l="-258" r="-258"/>
          <a:stretch/>
        </p:blipFill>
        <p:spPr>
          <a:xfrm>
            <a:off x="4839005" y="3486607"/>
            <a:ext cx="66751" cy="75895"/>
          </a:xfrm>
          <a:prstGeom prst="rect">
            <a:avLst/>
          </a:prstGeom>
        </p:spPr>
      </p:pic>
      <p:sp>
        <p:nvSpPr>
          <p:cNvPr id="97" name="Shape 70"/>
          <p:cNvSpPr/>
          <p:nvPr/>
        </p:nvSpPr>
        <p:spPr>
          <a:xfrm>
            <a:off x="5396687" y="3438144"/>
            <a:ext cx="571703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8" name="Text 71"/>
          <p:cNvSpPr txBox="1"/>
          <p:nvPr/>
        </p:nvSpPr>
        <p:spPr>
          <a:xfrm>
            <a:off x="5522773" y="3467405"/>
            <a:ext cx="505612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Discord</a:t>
            </a:r>
            <a:endParaRPr lang="en-US" sz="800" dirty="0"/>
          </a:p>
        </p:txBody>
      </p:sp>
      <p:pic>
        <p:nvPicPr>
          <p:cNvPr id="99" name="Image 25" descr="preencoded.png"/>
          <p:cNvPicPr>
            <a:picLocks noChangeAspect="1"/>
          </p:cNvPicPr>
          <p:nvPr/>
        </p:nvPicPr>
        <p:blipFill>
          <a:blip r:embed="rId28"/>
          <a:srcRect l="-121" r="-121"/>
          <a:stretch/>
        </p:blipFill>
        <p:spPr>
          <a:xfrm>
            <a:off x="5442204" y="3486607"/>
            <a:ext cx="95098" cy="75895"/>
          </a:xfrm>
          <a:prstGeom prst="rect">
            <a:avLst/>
          </a:prstGeom>
        </p:spPr>
      </p:pic>
      <p:sp>
        <p:nvSpPr>
          <p:cNvPr id="100" name="Shape 72"/>
          <p:cNvSpPr/>
          <p:nvPr/>
        </p:nvSpPr>
        <p:spPr>
          <a:xfrm>
            <a:off x="6049569" y="3438144"/>
            <a:ext cx="620471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1" name="Text 73"/>
          <p:cNvSpPr txBox="1"/>
          <p:nvPr/>
        </p:nvSpPr>
        <p:spPr>
          <a:xfrm>
            <a:off x="6204102" y="3482645"/>
            <a:ext cx="420218" cy="950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Chrome</a:t>
            </a:r>
            <a:endParaRPr lang="en-US" sz="800" dirty="0"/>
          </a:p>
        </p:txBody>
      </p:sp>
      <p:pic>
        <p:nvPicPr>
          <p:cNvPr id="102" name="Image 26" descr="preencoded.png"/>
          <p:cNvPicPr>
            <a:picLocks noChangeAspect="1"/>
          </p:cNvPicPr>
          <p:nvPr/>
        </p:nvPicPr>
        <p:blipFill>
          <a:blip r:embed="rId29"/>
          <a:srcRect/>
          <a:stretch/>
        </p:blipFill>
        <p:spPr>
          <a:xfrm>
            <a:off x="6106262" y="3486607"/>
            <a:ext cx="75895" cy="75895"/>
          </a:xfrm>
          <a:prstGeom prst="rect">
            <a:avLst/>
          </a:prstGeom>
        </p:spPr>
      </p:pic>
      <p:sp>
        <p:nvSpPr>
          <p:cNvPr id="103" name="Text 74"/>
          <p:cNvSpPr txBox="1"/>
          <p:nvPr/>
        </p:nvSpPr>
        <p:spPr>
          <a:xfrm>
            <a:off x="4781398" y="3659429"/>
            <a:ext cx="381030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Visualization</a:t>
            </a:r>
            <a:endParaRPr lang="en-US" sz="800" dirty="0"/>
          </a:p>
        </p:txBody>
      </p:sp>
      <p:sp>
        <p:nvSpPr>
          <p:cNvPr id="104" name="Shape 75"/>
          <p:cNvSpPr/>
          <p:nvPr/>
        </p:nvSpPr>
        <p:spPr>
          <a:xfrm>
            <a:off x="4781397" y="3802075"/>
            <a:ext cx="712217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5" name="Text 76"/>
          <p:cNvSpPr txBox="1"/>
          <p:nvPr/>
        </p:nvSpPr>
        <p:spPr>
          <a:xfrm>
            <a:off x="4936846" y="3831336"/>
            <a:ext cx="500074" cy="1306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Napkin AI</a:t>
            </a:r>
            <a:endParaRPr lang="en-US" sz="800" dirty="0"/>
          </a:p>
        </p:txBody>
      </p:sp>
      <p:pic>
        <p:nvPicPr>
          <p:cNvPr id="106" name="Image 27" descr="preencoded.png"/>
          <p:cNvPicPr>
            <a:picLocks noChangeAspect="1"/>
          </p:cNvPicPr>
          <p:nvPr/>
        </p:nvPicPr>
        <p:blipFill>
          <a:blip r:embed="rId30"/>
          <a:srcRect/>
          <a:stretch/>
        </p:blipFill>
        <p:spPr>
          <a:xfrm>
            <a:off x="4839005" y="3849624"/>
            <a:ext cx="75895" cy="75895"/>
          </a:xfrm>
          <a:prstGeom prst="rect">
            <a:avLst/>
          </a:prstGeom>
        </p:spPr>
      </p:pic>
      <p:sp>
        <p:nvSpPr>
          <p:cNvPr id="107" name="Shape 77"/>
          <p:cNvSpPr/>
          <p:nvPr/>
        </p:nvSpPr>
        <p:spPr>
          <a:xfrm>
            <a:off x="5571846" y="3802075"/>
            <a:ext cx="924052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8" name="Text 78"/>
          <p:cNvSpPr txBox="1"/>
          <p:nvPr/>
        </p:nvSpPr>
        <p:spPr>
          <a:xfrm>
            <a:off x="5708090" y="3831336"/>
            <a:ext cx="787807" cy="1426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MS PowerPoint</a:t>
            </a:r>
            <a:endParaRPr lang="en-US" sz="800" dirty="0"/>
          </a:p>
        </p:txBody>
      </p:sp>
      <p:pic>
        <p:nvPicPr>
          <p:cNvPr id="109" name="Image 28" descr="preencoded.png"/>
          <p:cNvPicPr>
            <a:picLocks noChangeAspect="1"/>
          </p:cNvPicPr>
          <p:nvPr/>
        </p:nvPicPr>
        <p:blipFill>
          <a:blip r:embed="rId31"/>
          <a:srcRect l="-603" r="-603"/>
          <a:stretch/>
        </p:blipFill>
        <p:spPr>
          <a:xfrm>
            <a:off x="5629453" y="3849624"/>
            <a:ext cx="57607" cy="75895"/>
          </a:xfrm>
          <a:prstGeom prst="rect">
            <a:avLst/>
          </a:prstGeom>
        </p:spPr>
      </p:pic>
      <p:sp>
        <p:nvSpPr>
          <p:cNvPr id="110" name="Text 79"/>
          <p:cNvSpPr txBox="1"/>
          <p:nvPr/>
        </p:nvSpPr>
        <p:spPr>
          <a:xfrm>
            <a:off x="4781398" y="4023360"/>
            <a:ext cx="381030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Monitoring / Demo</a:t>
            </a:r>
            <a:endParaRPr lang="en-US" sz="800" dirty="0"/>
          </a:p>
        </p:txBody>
      </p:sp>
      <p:sp>
        <p:nvSpPr>
          <p:cNvPr id="111" name="Shape 80"/>
          <p:cNvSpPr/>
          <p:nvPr/>
        </p:nvSpPr>
        <p:spPr>
          <a:xfrm>
            <a:off x="4781399" y="4166006"/>
            <a:ext cx="1078890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2" name="Text 81"/>
          <p:cNvSpPr txBox="1"/>
          <p:nvPr/>
        </p:nvSpPr>
        <p:spPr>
          <a:xfrm>
            <a:off x="4945989" y="4195267"/>
            <a:ext cx="859993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QuickTime Player</a:t>
            </a:r>
            <a:endParaRPr lang="en-US" sz="800" dirty="0"/>
          </a:p>
        </p:txBody>
      </p:sp>
      <p:pic>
        <p:nvPicPr>
          <p:cNvPr id="113" name="Image 29" descr="preencoded.png"/>
          <p:cNvPicPr>
            <a:picLocks noChangeAspect="1"/>
          </p:cNvPicPr>
          <p:nvPr/>
        </p:nvPicPr>
        <p:blipFill>
          <a:blip r:embed="rId32"/>
          <a:srcRect l="-335" r="-335"/>
          <a:stretch/>
        </p:blipFill>
        <p:spPr>
          <a:xfrm>
            <a:off x="4839005" y="4213555"/>
            <a:ext cx="85954" cy="75895"/>
          </a:xfrm>
          <a:prstGeom prst="rect">
            <a:avLst/>
          </a:prstGeom>
        </p:spPr>
      </p:pic>
      <p:sp>
        <p:nvSpPr>
          <p:cNvPr id="114" name="Text 82"/>
          <p:cNvSpPr txBox="1"/>
          <p:nvPr/>
        </p:nvSpPr>
        <p:spPr>
          <a:xfrm>
            <a:off x="8509406" y="4886554"/>
            <a:ext cx="3337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8 / 30</a:t>
            </a:r>
            <a:endParaRPr lang="en-US" sz="800" dirty="0"/>
          </a:p>
        </p:txBody>
      </p:sp>
      <p:sp>
        <p:nvSpPr>
          <p:cNvPr id="115" name="Text 83"/>
          <p:cNvSpPr txBox="1"/>
          <p:nvPr/>
        </p:nvSpPr>
        <p:spPr>
          <a:xfrm>
            <a:off x="649589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개요</a:t>
            </a:r>
            <a:endParaRPr lang="en-US" sz="800" dirty="0"/>
          </a:p>
        </p:txBody>
      </p:sp>
      <p:sp>
        <p:nvSpPr>
          <p:cNvPr id="116" name="Text 84"/>
          <p:cNvSpPr txBox="1"/>
          <p:nvPr/>
        </p:nvSpPr>
        <p:spPr>
          <a:xfrm>
            <a:off x="6823253" y="228600"/>
            <a:ext cx="1719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팀</a:t>
            </a:r>
            <a:endParaRPr lang="en-US" sz="800" dirty="0"/>
          </a:p>
        </p:txBody>
      </p:sp>
      <p:sp>
        <p:nvSpPr>
          <p:cNvPr id="117" name="Text 85"/>
          <p:cNvSpPr txBox="1"/>
          <p:nvPr/>
        </p:nvSpPr>
        <p:spPr>
          <a:xfrm>
            <a:off x="7063740" y="228600"/>
            <a:ext cx="342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b="1" dirty="0">
                <a:solidFill>
                  <a:srgbClr val="FFC107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방법론</a:t>
            </a:r>
            <a:endParaRPr lang="en-US" sz="800" dirty="0"/>
          </a:p>
        </p:txBody>
      </p:sp>
      <p:sp>
        <p:nvSpPr>
          <p:cNvPr id="118" name="Text 86"/>
          <p:cNvSpPr txBox="1"/>
          <p:nvPr/>
        </p:nvSpPr>
        <p:spPr>
          <a:xfrm>
            <a:off x="7478878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성과</a:t>
            </a:r>
            <a:endParaRPr lang="en-US" sz="800" dirty="0"/>
          </a:p>
        </p:txBody>
      </p:sp>
      <p:sp>
        <p:nvSpPr>
          <p:cNvPr id="119" name="Text 87"/>
          <p:cNvSpPr txBox="1"/>
          <p:nvPr/>
        </p:nvSpPr>
        <p:spPr>
          <a:xfrm>
            <a:off x="7806233" y="228600"/>
            <a:ext cx="5148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트러블슈팅</a:t>
            </a:r>
            <a:endParaRPr lang="en-US" sz="800" dirty="0"/>
          </a:p>
        </p:txBody>
      </p:sp>
      <p:sp>
        <p:nvSpPr>
          <p:cNvPr id="120" name="Text 88"/>
          <p:cNvSpPr txBox="1"/>
          <p:nvPr/>
        </p:nvSpPr>
        <p:spPr>
          <a:xfrm>
            <a:off x="8396935" y="228600"/>
            <a:ext cx="2578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6B809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endParaRPr lang="en-US" sz="800" dirty="0"/>
          </a:p>
        </p:txBody>
      </p:sp>
      <p:sp>
        <p:nvSpPr>
          <p:cNvPr id="121" name="Shape 26">
            <a:extLst>
              <a:ext uri="{FF2B5EF4-FFF2-40B4-BE49-F238E27FC236}">
                <a16:creationId xmlns:a16="http://schemas.microsoft.com/office/drawing/2014/main" id="{CC88C393-A00D-0D29-0CDF-2A954E2D7981}"/>
              </a:ext>
            </a:extLst>
          </p:cNvPr>
          <p:cNvSpPr/>
          <p:nvPr/>
        </p:nvSpPr>
        <p:spPr>
          <a:xfrm>
            <a:off x="3393644" y="2222906"/>
            <a:ext cx="817676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2" name="Text 27">
            <a:extLst>
              <a:ext uri="{FF2B5EF4-FFF2-40B4-BE49-F238E27FC236}">
                <a16:creationId xmlns:a16="http://schemas.microsoft.com/office/drawing/2014/main" id="{FCA1E1F9-4EA0-ED66-D702-091F8F440032}"/>
              </a:ext>
            </a:extLst>
          </p:cNvPr>
          <p:cNvSpPr txBox="1"/>
          <p:nvPr/>
        </p:nvSpPr>
        <p:spPr>
          <a:xfrm>
            <a:off x="3582009" y="2242007"/>
            <a:ext cx="565098" cy="124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Antigravity</a:t>
            </a:r>
            <a:endParaRPr lang="en-US" sz="800" dirty="0"/>
          </a:p>
        </p:txBody>
      </p:sp>
      <p:pic>
        <p:nvPicPr>
          <p:cNvPr id="1026" name="Picture 2" descr="Google Antigravity을 위한 Windows - Uptodown에서 무료로 다운로드하세요">
            <a:extLst>
              <a:ext uri="{FF2B5EF4-FFF2-40B4-BE49-F238E27FC236}">
                <a16:creationId xmlns:a16="http://schemas.microsoft.com/office/drawing/2014/main" id="{1A29255A-4C0B-F59B-C499-28E55EFE6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160" y="2239874"/>
            <a:ext cx="135026" cy="13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Shape 54"/>
          <p:cNvSpPr/>
          <p:nvPr/>
        </p:nvSpPr>
        <p:spPr>
          <a:xfrm>
            <a:off x="6559956" y="3805326"/>
            <a:ext cx="613004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7" name="Text 55"/>
          <p:cNvSpPr txBox="1"/>
          <p:nvPr/>
        </p:nvSpPr>
        <p:spPr>
          <a:xfrm>
            <a:off x="6615404" y="3831336"/>
            <a:ext cx="494335" cy="1231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Genspark</a:t>
            </a:r>
            <a:endParaRPr lang="en-US" sz="800" dirty="0"/>
          </a:p>
        </p:txBody>
      </p:sp>
      <p:sp>
        <p:nvSpPr>
          <p:cNvPr id="123" name="Shape 26">
            <a:extLst>
              <a:ext uri="{FF2B5EF4-FFF2-40B4-BE49-F238E27FC236}">
                <a16:creationId xmlns:a16="http://schemas.microsoft.com/office/drawing/2014/main" id="{347ABBAF-3BC5-9391-F6ED-36F90267AA35}"/>
              </a:ext>
            </a:extLst>
          </p:cNvPr>
          <p:cNvSpPr/>
          <p:nvPr/>
        </p:nvSpPr>
        <p:spPr>
          <a:xfrm>
            <a:off x="668428" y="2475382"/>
            <a:ext cx="817676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4" name="Text 27">
            <a:extLst>
              <a:ext uri="{FF2B5EF4-FFF2-40B4-BE49-F238E27FC236}">
                <a16:creationId xmlns:a16="http://schemas.microsoft.com/office/drawing/2014/main" id="{21423E70-484B-05D3-7B27-E6B4CDE5CD88}"/>
              </a:ext>
            </a:extLst>
          </p:cNvPr>
          <p:cNvSpPr txBox="1"/>
          <p:nvPr/>
        </p:nvSpPr>
        <p:spPr>
          <a:xfrm>
            <a:off x="856793" y="2494483"/>
            <a:ext cx="565098" cy="124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React</a:t>
            </a:r>
            <a:endParaRPr lang="en-US" sz="800" dirty="0"/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43812DF3-5072-D1E2-6F08-273D0A33F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31" y="2501020"/>
            <a:ext cx="136361" cy="12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Shape 54">
            <a:extLst>
              <a:ext uri="{FF2B5EF4-FFF2-40B4-BE49-F238E27FC236}">
                <a16:creationId xmlns:a16="http://schemas.microsoft.com/office/drawing/2014/main" id="{3B7C7531-90AE-F73E-C568-ADC73A6D922F}"/>
              </a:ext>
            </a:extLst>
          </p:cNvPr>
          <p:cNvSpPr/>
          <p:nvPr/>
        </p:nvSpPr>
        <p:spPr>
          <a:xfrm>
            <a:off x="7225646" y="3801780"/>
            <a:ext cx="511093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26" name="Text 55">
            <a:extLst>
              <a:ext uri="{FF2B5EF4-FFF2-40B4-BE49-F238E27FC236}">
                <a16:creationId xmlns:a16="http://schemas.microsoft.com/office/drawing/2014/main" id="{79032B7C-6507-4E9A-3C3B-D89C6B47873A}"/>
              </a:ext>
            </a:extLst>
          </p:cNvPr>
          <p:cNvSpPr txBox="1"/>
          <p:nvPr/>
        </p:nvSpPr>
        <p:spPr>
          <a:xfrm>
            <a:off x="7281094" y="3827790"/>
            <a:ext cx="494335" cy="1231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</a:rPr>
              <a:t>FFmpeg</a:t>
            </a:r>
            <a:endParaRPr lang="en-US" sz="800" dirty="0"/>
          </a:p>
        </p:txBody>
      </p:sp>
      <p:sp>
        <p:nvSpPr>
          <p:cNvPr id="127" name="Shape 54">
            <a:extLst>
              <a:ext uri="{FF2B5EF4-FFF2-40B4-BE49-F238E27FC236}">
                <a16:creationId xmlns:a16="http://schemas.microsoft.com/office/drawing/2014/main" id="{55D1629A-87C9-4D28-B3EC-763FB7B96FD1}"/>
              </a:ext>
            </a:extLst>
          </p:cNvPr>
          <p:cNvSpPr/>
          <p:nvPr/>
        </p:nvSpPr>
        <p:spPr>
          <a:xfrm>
            <a:off x="7781270" y="3800385"/>
            <a:ext cx="511093" cy="171907"/>
          </a:xfrm>
          <a:prstGeom prst="roundRect">
            <a:avLst>
              <a:gd name="adj" fmla="val 118203"/>
            </a:avLst>
          </a:prstGeom>
          <a:solidFill>
            <a:srgbClr val="243B55"/>
          </a:solidFill>
          <a:ln w="12700">
            <a:solidFill>
              <a:srgbClr val="2A4A6B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24" name="Text 55">
            <a:extLst>
              <a:ext uri="{FF2B5EF4-FFF2-40B4-BE49-F238E27FC236}">
                <a16:creationId xmlns:a16="http://schemas.microsoft.com/office/drawing/2014/main" id="{7A81368F-E02D-31E5-BB30-639D9EDCF235}"/>
              </a:ext>
            </a:extLst>
          </p:cNvPr>
          <p:cNvSpPr txBox="1"/>
          <p:nvPr/>
        </p:nvSpPr>
        <p:spPr>
          <a:xfrm>
            <a:off x="7836718" y="3826395"/>
            <a:ext cx="494335" cy="1231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800" dirty="0" err="1">
                <a:solidFill>
                  <a:srgbClr val="B8C5D6"/>
                </a:solidFill>
                <a:latin typeface="Noto Sans KR" pitchFamily="34" charset="0"/>
                <a:ea typeface="Noto Sans KR" pitchFamily="34" charset="-122"/>
              </a:rPr>
              <a:t>golpoai</a:t>
            </a:r>
            <a:endParaRPr lang="en-US" sz="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3812</Words>
  <Application>Microsoft Office PowerPoint</Application>
  <PresentationFormat>화면 슬라이드 쇼(16:9)</PresentationFormat>
  <Paragraphs>969</Paragraphs>
  <Slides>31</Slides>
  <Notes>31</Notes>
  <HiddenSlides>0</HiddenSlides>
  <MMClips>2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6" baseType="lpstr">
      <vt:lpstr>gg sans</vt:lpstr>
      <vt:lpstr>Noto Sans KR</vt:lpstr>
      <vt:lpstr>Arial</vt:lpstr>
      <vt:lpstr>Courier New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Generated by Gen-Spark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Multi-page HTML Content</dc:title>
  <dc:subject>PptxGenJS Presentation</dc:subject>
  <dc:creator>Visual Extract to PPTX Converter</dc:creator>
  <cp:lastModifiedBy>윤 지현</cp:lastModifiedBy>
  <cp:revision>45</cp:revision>
  <dcterms:created xsi:type="dcterms:W3CDTF">2026-02-24T01:54:57Z</dcterms:created>
  <dcterms:modified xsi:type="dcterms:W3CDTF">2026-02-24T15:20:12Z</dcterms:modified>
</cp:coreProperties>
</file>